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77" r:id="rId11"/>
    <p:sldId id="279" r:id="rId12"/>
    <p:sldId id="278" r:id="rId13"/>
    <p:sldId id="280" r:id="rId14"/>
    <p:sldId id="282" r:id="rId15"/>
    <p:sldId id="284" r:id="rId16"/>
    <p:sldId id="283" r:id="rId17"/>
    <p:sldId id="285" r:id="rId18"/>
    <p:sldId id="286" r:id="rId19"/>
    <p:sldId id="288" r:id="rId20"/>
    <p:sldId id="290" r:id="rId21"/>
    <p:sldId id="291" r:id="rId22"/>
    <p:sldId id="292" r:id="rId23"/>
    <p:sldId id="264" r:id="rId24"/>
    <p:sldId id="293" r:id="rId25"/>
    <p:sldId id="295" r:id="rId26"/>
    <p:sldId id="296" r:id="rId27"/>
    <p:sldId id="298" r:id="rId28"/>
    <p:sldId id="299" r:id="rId29"/>
    <p:sldId id="300" r:id="rId30"/>
    <p:sldId id="297" r:id="rId31"/>
    <p:sldId id="301" r:id="rId32"/>
    <p:sldId id="302" r:id="rId33"/>
    <p:sldId id="303" r:id="rId34"/>
    <p:sldId id="304" r:id="rId35"/>
    <p:sldId id="294" r:id="rId36"/>
    <p:sldId id="305" r:id="rId37"/>
    <p:sldId id="306" r:id="rId38"/>
    <p:sldId id="314" r:id="rId39"/>
    <p:sldId id="315" r:id="rId40"/>
    <p:sldId id="316" r:id="rId41"/>
    <p:sldId id="266" r:id="rId42"/>
    <p:sldId id="267" r:id="rId43"/>
    <p:sldId id="268" r:id="rId44"/>
    <p:sldId id="307" r:id="rId45"/>
    <p:sldId id="272" r:id="rId46"/>
    <p:sldId id="310" r:id="rId47"/>
    <p:sldId id="309" r:id="rId48"/>
    <p:sldId id="308" r:id="rId49"/>
    <p:sldId id="311" r:id="rId50"/>
    <p:sldId id="312" r:id="rId51"/>
    <p:sldId id="313" r:id="rId52"/>
    <p:sldId id="269" r:id="rId53"/>
    <p:sldId id="270" r:id="rId54"/>
    <p:sldId id="319" r:id="rId55"/>
    <p:sldId id="274" r:id="rId56"/>
    <p:sldId id="271" r:id="rId57"/>
    <p:sldId id="275" r:id="rId58"/>
    <p:sldId id="276" r:id="rId59"/>
    <p:sldId id="318" r:id="rId60"/>
    <p:sldId id="273" r:id="rId61"/>
    <p:sldId id="317" r:id="rId62"/>
    <p:sldId id="320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C09B"/>
    <a:srgbClr val="C44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0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49E654-D4FA-44AD-B826-B576977167C5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91A2BBE-D65A-4614-96F4-75ECC56F1DB0}">
      <dgm:prSet/>
      <dgm:spPr/>
      <dgm:t>
        <a:bodyPr/>
        <a:lstStyle/>
        <a:p>
          <a:r>
            <a:rPr lang="en-GB"/>
            <a:t>Mikrobiologiya laboratoriyalarında avtomatlaşdırma son 10 ildə çox sürətləndi</a:t>
          </a:r>
          <a:endParaRPr lang="en-US"/>
        </a:p>
      </dgm:t>
    </dgm:pt>
    <dgm:pt modelId="{BAC09691-1F79-424D-AFF3-AF3677259DEC}" type="parTrans" cxnId="{E28B5CC0-CA7A-479A-9C29-7F8060527DF0}">
      <dgm:prSet/>
      <dgm:spPr/>
      <dgm:t>
        <a:bodyPr/>
        <a:lstStyle/>
        <a:p>
          <a:endParaRPr lang="en-US"/>
        </a:p>
      </dgm:t>
    </dgm:pt>
    <dgm:pt modelId="{439228D3-DADF-4543-BAF4-F25BF59141B5}" type="sibTrans" cxnId="{E28B5CC0-CA7A-479A-9C29-7F8060527DF0}">
      <dgm:prSet/>
      <dgm:spPr/>
      <dgm:t>
        <a:bodyPr/>
        <a:lstStyle/>
        <a:p>
          <a:endParaRPr lang="en-US"/>
        </a:p>
      </dgm:t>
    </dgm:pt>
    <dgm:pt modelId="{96A13B71-13FD-4B00-A9BB-29D0C9CCEE7A}">
      <dgm:prSet/>
      <dgm:spPr/>
      <dgm:t>
        <a:bodyPr/>
        <a:lstStyle/>
        <a:p>
          <a:r>
            <a:rPr lang="en-GB"/>
            <a:t>Nəticələrin keyfiyyətini artırır</a:t>
          </a:r>
          <a:endParaRPr lang="en-US"/>
        </a:p>
      </dgm:t>
    </dgm:pt>
    <dgm:pt modelId="{D230FB64-4ED3-48FB-A022-B0DC23C3EDC8}" type="parTrans" cxnId="{09A86137-4E79-4194-B895-C5594C951BB4}">
      <dgm:prSet/>
      <dgm:spPr/>
      <dgm:t>
        <a:bodyPr/>
        <a:lstStyle/>
        <a:p>
          <a:endParaRPr lang="en-US"/>
        </a:p>
      </dgm:t>
    </dgm:pt>
    <dgm:pt modelId="{59BED0CA-086E-47AB-8B8D-5B46849F63B8}" type="sibTrans" cxnId="{09A86137-4E79-4194-B895-C5594C951BB4}">
      <dgm:prSet/>
      <dgm:spPr/>
      <dgm:t>
        <a:bodyPr/>
        <a:lstStyle/>
        <a:p>
          <a:endParaRPr lang="en-US"/>
        </a:p>
      </dgm:t>
    </dgm:pt>
    <dgm:pt modelId="{730830D3-E345-4E1B-B39A-F7DE0A41E698}">
      <dgm:prSet/>
      <dgm:spPr/>
      <dgm:t>
        <a:bodyPr/>
        <a:lstStyle/>
        <a:p>
          <a:r>
            <a:rPr lang="en-GB"/>
            <a:t>N</a:t>
          </a:r>
          <a:r>
            <a:rPr lang="az-Latn-AZ"/>
            <a:t>əticə vermə </a:t>
          </a:r>
          <a:r>
            <a:rPr lang="en-GB"/>
            <a:t>müddətini qısaldır</a:t>
          </a:r>
          <a:endParaRPr lang="en-US"/>
        </a:p>
      </dgm:t>
    </dgm:pt>
    <dgm:pt modelId="{D9318447-E28B-43B9-9621-DAC6A22D57CD}" type="parTrans" cxnId="{8D01889B-09FF-4B90-93C2-C9DE013B63EE}">
      <dgm:prSet/>
      <dgm:spPr/>
      <dgm:t>
        <a:bodyPr/>
        <a:lstStyle/>
        <a:p>
          <a:endParaRPr lang="en-US"/>
        </a:p>
      </dgm:t>
    </dgm:pt>
    <dgm:pt modelId="{67D1BEEA-0E9F-4B57-B6CC-AFE084CD5AAE}" type="sibTrans" cxnId="{8D01889B-09FF-4B90-93C2-C9DE013B63EE}">
      <dgm:prSet/>
      <dgm:spPr/>
      <dgm:t>
        <a:bodyPr/>
        <a:lstStyle/>
        <a:p>
          <a:endParaRPr lang="en-US"/>
        </a:p>
      </dgm:t>
    </dgm:pt>
    <dgm:pt modelId="{02119DB4-7434-49A9-853D-6C16E1FFB826}">
      <dgm:prSet/>
      <dgm:spPr/>
      <dgm:t>
        <a:bodyPr/>
        <a:lstStyle/>
        <a:p>
          <a:r>
            <a:rPr lang="az-Latn-AZ"/>
            <a:t>X</a:t>
          </a:r>
          <a:r>
            <a:rPr lang="en-GB"/>
            <a:t>əstələrin idarə edilməsinə töhfə vermək üçün sürətli nəticələr üçün antibiotik idarəçiliyi mütləq lazımdır</a:t>
          </a:r>
          <a:endParaRPr lang="en-US"/>
        </a:p>
      </dgm:t>
    </dgm:pt>
    <dgm:pt modelId="{00EC93CF-DAA1-49E5-93A5-3F0D7EC9F678}" type="parTrans" cxnId="{7690CA3F-FFB9-48E7-9514-2E3D2B1920B5}">
      <dgm:prSet/>
      <dgm:spPr/>
      <dgm:t>
        <a:bodyPr/>
        <a:lstStyle/>
        <a:p>
          <a:endParaRPr lang="en-US"/>
        </a:p>
      </dgm:t>
    </dgm:pt>
    <dgm:pt modelId="{031C7C6E-CF73-40B3-B5BC-C78E22005ABD}" type="sibTrans" cxnId="{7690CA3F-FFB9-48E7-9514-2E3D2B1920B5}">
      <dgm:prSet/>
      <dgm:spPr/>
      <dgm:t>
        <a:bodyPr/>
        <a:lstStyle/>
        <a:p>
          <a:endParaRPr lang="en-US"/>
        </a:p>
      </dgm:t>
    </dgm:pt>
    <dgm:pt modelId="{1B1587F2-6042-42DE-AAAE-9A6DEF51B3DA}">
      <dgm:prSet/>
      <dgm:spPr/>
      <dgm:t>
        <a:bodyPr/>
        <a:lstStyle/>
        <a:p>
          <a:r>
            <a:rPr lang="en-GB"/>
            <a:t>Dəyişiklik davam edir. Bütün laboratoriya proseslərinin maşın öyrənməsi və süni intellekt tətbiqləri ilə getdikcə daha çox avtomatlaşdırılacağı qaçılmaz görünür</a:t>
          </a:r>
          <a:endParaRPr lang="en-US"/>
        </a:p>
      </dgm:t>
    </dgm:pt>
    <dgm:pt modelId="{37E92B89-3974-4B67-957E-0FD9955DA2E9}" type="parTrans" cxnId="{1FA9DC94-7107-4534-B968-480D9D784C27}">
      <dgm:prSet/>
      <dgm:spPr/>
      <dgm:t>
        <a:bodyPr/>
        <a:lstStyle/>
        <a:p>
          <a:endParaRPr lang="en-US"/>
        </a:p>
      </dgm:t>
    </dgm:pt>
    <dgm:pt modelId="{725009D6-EFA1-43A3-99FD-D2A6C3584A82}" type="sibTrans" cxnId="{1FA9DC94-7107-4534-B968-480D9D784C27}">
      <dgm:prSet/>
      <dgm:spPr/>
      <dgm:t>
        <a:bodyPr/>
        <a:lstStyle/>
        <a:p>
          <a:endParaRPr lang="en-US"/>
        </a:p>
      </dgm:t>
    </dgm:pt>
    <dgm:pt modelId="{3D021134-4046-4A48-B4F0-82F2AB5E3837}" type="pres">
      <dgm:prSet presAssocID="{0849E654-D4FA-44AD-B826-B576977167C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42C0A5-DD2F-4E7E-8A56-F9DD82614FDA}" type="pres">
      <dgm:prSet presAssocID="{1B1587F2-6042-42DE-AAAE-9A6DEF51B3DA}" presName="boxAndChildren" presStyleCnt="0"/>
      <dgm:spPr/>
    </dgm:pt>
    <dgm:pt modelId="{1FCDDCA4-FF7A-4DA2-A89E-13D223BECE76}" type="pres">
      <dgm:prSet presAssocID="{1B1587F2-6042-42DE-AAAE-9A6DEF51B3DA}" presName="parentTextBox" presStyleLbl="node1" presStyleIdx="0" presStyleCnt="3"/>
      <dgm:spPr/>
      <dgm:t>
        <a:bodyPr/>
        <a:lstStyle/>
        <a:p>
          <a:endParaRPr lang="ru-RU"/>
        </a:p>
      </dgm:t>
    </dgm:pt>
    <dgm:pt modelId="{8D4EB748-E6EB-4EAA-9BBF-2D7DD6527F19}" type="pres">
      <dgm:prSet presAssocID="{031C7C6E-CF73-40B3-B5BC-C78E22005ABD}" presName="sp" presStyleCnt="0"/>
      <dgm:spPr/>
    </dgm:pt>
    <dgm:pt modelId="{A3552DDD-AFFF-43D0-90AD-B341DC909798}" type="pres">
      <dgm:prSet presAssocID="{02119DB4-7434-49A9-853D-6C16E1FFB826}" presName="arrowAndChildren" presStyleCnt="0"/>
      <dgm:spPr/>
    </dgm:pt>
    <dgm:pt modelId="{EF3E59D7-BCAC-402B-8230-D4F94773AB20}" type="pres">
      <dgm:prSet presAssocID="{02119DB4-7434-49A9-853D-6C16E1FFB826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D33DF05E-971B-4218-ADD4-DBB4627AE955}" type="pres">
      <dgm:prSet presAssocID="{439228D3-DADF-4543-BAF4-F25BF59141B5}" presName="sp" presStyleCnt="0"/>
      <dgm:spPr/>
    </dgm:pt>
    <dgm:pt modelId="{B066B91C-3127-4354-9E36-C2CD7151C408}" type="pres">
      <dgm:prSet presAssocID="{791A2BBE-D65A-4614-96F4-75ECC56F1DB0}" presName="arrowAndChildren" presStyleCnt="0"/>
      <dgm:spPr/>
    </dgm:pt>
    <dgm:pt modelId="{6C9B76EB-2E1E-4301-AE9C-E5A103FF3DD8}" type="pres">
      <dgm:prSet presAssocID="{791A2BBE-D65A-4614-96F4-75ECC56F1DB0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BE2C9852-9C14-4F51-92E0-1789EE3D34C8}" type="pres">
      <dgm:prSet presAssocID="{791A2BBE-D65A-4614-96F4-75ECC56F1DB0}" presName="arrow" presStyleLbl="node1" presStyleIdx="2" presStyleCnt="3"/>
      <dgm:spPr/>
      <dgm:t>
        <a:bodyPr/>
        <a:lstStyle/>
        <a:p>
          <a:endParaRPr lang="ru-RU"/>
        </a:p>
      </dgm:t>
    </dgm:pt>
    <dgm:pt modelId="{BFEE2D27-5ABA-4C2C-980A-23002D2C4016}" type="pres">
      <dgm:prSet presAssocID="{791A2BBE-D65A-4614-96F4-75ECC56F1DB0}" presName="descendantArrow" presStyleCnt="0"/>
      <dgm:spPr/>
    </dgm:pt>
    <dgm:pt modelId="{4212C948-8EF6-4511-94C2-5337027967BE}" type="pres">
      <dgm:prSet presAssocID="{96A13B71-13FD-4B00-A9BB-29D0C9CCEE7A}" presName="childTextArrow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EA440D-A15B-4579-9CDB-6F382AC9A48B}" type="pres">
      <dgm:prSet presAssocID="{730830D3-E345-4E1B-B39A-F7DE0A41E698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8B5CC0-CA7A-479A-9C29-7F8060527DF0}" srcId="{0849E654-D4FA-44AD-B826-B576977167C5}" destId="{791A2BBE-D65A-4614-96F4-75ECC56F1DB0}" srcOrd="0" destOrd="0" parTransId="{BAC09691-1F79-424D-AFF3-AF3677259DEC}" sibTransId="{439228D3-DADF-4543-BAF4-F25BF59141B5}"/>
    <dgm:cxn modelId="{8D01889B-09FF-4B90-93C2-C9DE013B63EE}" srcId="{791A2BBE-D65A-4614-96F4-75ECC56F1DB0}" destId="{730830D3-E345-4E1B-B39A-F7DE0A41E698}" srcOrd="1" destOrd="0" parTransId="{D9318447-E28B-43B9-9621-DAC6A22D57CD}" sibTransId="{67D1BEEA-0E9F-4B57-B6CC-AFE084CD5AAE}"/>
    <dgm:cxn modelId="{1FA9DC94-7107-4534-B968-480D9D784C27}" srcId="{0849E654-D4FA-44AD-B826-B576977167C5}" destId="{1B1587F2-6042-42DE-AAAE-9A6DEF51B3DA}" srcOrd="2" destOrd="0" parTransId="{37E92B89-3974-4B67-957E-0FD9955DA2E9}" sibTransId="{725009D6-EFA1-43A3-99FD-D2A6C3584A82}"/>
    <dgm:cxn modelId="{C31E3436-68A6-43FC-A2F1-982DA4CADDB8}" type="presOf" srcId="{1B1587F2-6042-42DE-AAAE-9A6DEF51B3DA}" destId="{1FCDDCA4-FF7A-4DA2-A89E-13D223BECE76}" srcOrd="0" destOrd="0" presId="urn:microsoft.com/office/officeart/2005/8/layout/process4"/>
    <dgm:cxn modelId="{7690CA3F-FFB9-48E7-9514-2E3D2B1920B5}" srcId="{0849E654-D4FA-44AD-B826-B576977167C5}" destId="{02119DB4-7434-49A9-853D-6C16E1FFB826}" srcOrd="1" destOrd="0" parTransId="{00EC93CF-DAA1-49E5-93A5-3F0D7EC9F678}" sibTransId="{031C7C6E-CF73-40B3-B5BC-C78E22005ABD}"/>
    <dgm:cxn modelId="{9BE99E84-DFA4-456E-9EF1-4FF5E872D1C9}" type="presOf" srcId="{791A2BBE-D65A-4614-96F4-75ECC56F1DB0}" destId="{BE2C9852-9C14-4F51-92E0-1789EE3D34C8}" srcOrd="1" destOrd="0" presId="urn:microsoft.com/office/officeart/2005/8/layout/process4"/>
    <dgm:cxn modelId="{A823F98B-6432-40C1-BE15-E3FA43379866}" type="presOf" srcId="{730830D3-E345-4E1B-B39A-F7DE0A41E698}" destId="{BEEA440D-A15B-4579-9CDB-6F382AC9A48B}" srcOrd="0" destOrd="0" presId="urn:microsoft.com/office/officeart/2005/8/layout/process4"/>
    <dgm:cxn modelId="{09A86137-4E79-4194-B895-C5594C951BB4}" srcId="{791A2BBE-D65A-4614-96F4-75ECC56F1DB0}" destId="{96A13B71-13FD-4B00-A9BB-29D0C9CCEE7A}" srcOrd="0" destOrd="0" parTransId="{D230FB64-4ED3-48FB-A022-B0DC23C3EDC8}" sibTransId="{59BED0CA-086E-47AB-8B8D-5B46849F63B8}"/>
    <dgm:cxn modelId="{B26AF9C4-805F-4F4C-AF2E-AAD901C4DC7A}" type="presOf" srcId="{791A2BBE-D65A-4614-96F4-75ECC56F1DB0}" destId="{6C9B76EB-2E1E-4301-AE9C-E5A103FF3DD8}" srcOrd="0" destOrd="0" presId="urn:microsoft.com/office/officeart/2005/8/layout/process4"/>
    <dgm:cxn modelId="{B9FBBC70-4B08-4C41-8CB5-C4155604A6F1}" type="presOf" srcId="{96A13B71-13FD-4B00-A9BB-29D0C9CCEE7A}" destId="{4212C948-8EF6-4511-94C2-5337027967BE}" srcOrd="0" destOrd="0" presId="urn:microsoft.com/office/officeart/2005/8/layout/process4"/>
    <dgm:cxn modelId="{5CFF4B9F-93E4-42AA-86E4-6278C2030FE0}" type="presOf" srcId="{0849E654-D4FA-44AD-B826-B576977167C5}" destId="{3D021134-4046-4A48-B4F0-82F2AB5E3837}" srcOrd="0" destOrd="0" presId="urn:microsoft.com/office/officeart/2005/8/layout/process4"/>
    <dgm:cxn modelId="{25D96C9E-62D6-44C1-8F7D-6E463EFEB710}" type="presOf" srcId="{02119DB4-7434-49A9-853D-6C16E1FFB826}" destId="{EF3E59D7-BCAC-402B-8230-D4F94773AB20}" srcOrd="0" destOrd="0" presId="urn:microsoft.com/office/officeart/2005/8/layout/process4"/>
    <dgm:cxn modelId="{0E148169-D7DD-46CC-8F66-74E09F839FB7}" type="presParOf" srcId="{3D021134-4046-4A48-B4F0-82F2AB5E3837}" destId="{A842C0A5-DD2F-4E7E-8A56-F9DD82614FDA}" srcOrd="0" destOrd="0" presId="urn:microsoft.com/office/officeart/2005/8/layout/process4"/>
    <dgm:cxn modelId="{D43BFC40-E28D-43D3-B9E5-89EA83AEFB7F}" type="presParOf" srcId="{A842C0A5-DD2F-4E7E-8A56-F9DD82614FDA}" destId="{1FCDDCA4-FF7A-4DA2-A89E-13D223BECE76}" srcOrd="0" destOrd="0" presId="urn:microsoft.com/office/officeart/2005/8/layout/process4"/>
    <dgm:cxn modelId="{3DB04A63-6712-4D29-9816-B69CA1ED3579}" type="presParOf" srcId="{3D021134-4046-4A48-B4F0-82F2AB5E3837}" destId="{8D4EB748-E6EB-4EAA-9BBF-2D7DD6527F19}" srcOrd="1" destOrd="0" presId="urn:microsoft.com/office/officeart/2005/8/layout/process4"/>
    <dgm:cxn modelId="{0378C5AD-3D2A-4BFE-9153-D1ED826B30F9}" type="presParOf" srcId="{3D021134-4046-4A48-B4F0-82F2AB5E3837}" destId="{A3552DDD-AFFF-43D0-90AD-B341DC909798}" srcOrd="2" destOrd="0" presId="urn:microsoft.com/office/officeart/2005/8/layout/process4"/>
    <dgm:cxn modelId="{BB304BD8-5F65-4BB4-A30C-176E061C6217}" type="presParOf" srcId="{A3552DDD-AFFF-43D0-90AD-B341DC909798}" destId="{EF3E59D7-BCAC-402B-8230-D4F94773AB20}" srcOrd="0" destOrd="0" presId="urn:microsoft.com/office/officeart/2005/8/layout/process4"/>
    <dgm:cxn modelId="{27F7309F-9F59-41E0-AAC5-22649F080225}" type="presParOf" srcId="{3D021134-4046-4A48-B4F0-82F2AB5E3837}" destId="{D33DF05E-971B-4218-ADD4-DBB4627AE955}" srcOrd="3" destOrd="0" presId="urn:microsoft.com/office/officeart/2005/8/layout/process4"/>
    <dgm:cxn modelId="{2AC13A08-FE34-4431-A462-8ED181705B30}" type="presParOf" srcId="{3D021134-4046-4A48-B4F0-82F2AB5E3837}" destId="{B066B91C-3127-4354-9E36-C2CD7151C408}" srcOrd="4" destOrd="0" presId="urn:microsoft.com/office/officeart/2005/8/layout/process4"/>
    <dgm:cxn modelId="{A20D801A-FB27-4043-B29F-FCF04A981F1F}" type="presParOf" srcId="{B066B91C-3127-4354-9E36-C2CD7151C408}" destId="{6C9B76EB-2E1E-4301-AE9C-E5A103FF3DD8}" srcOrd="0" destOrd="0" presId="urn:microsoft.com/office/officeart/2005/8/layout/process4"/>
    <dgm:cxn modelId="{F4CCAB19-7958-453F-BA70-B1EDC57CFA29}" type="presParOf" srcId="{B066B91C-3127-4354-9E36-C2CD7151C408}" destId="{BE2C9852-9C14-4F51-92E0-1789EE3D34C8}" srcOrd="1" destOrd="0" presId="urn:microsoft.com/office/officeart/2005/8/layout/process4"/>
    <dgm:cxn modelId="{E4D6E123-C1BE-4609-96C3-86515B95377C}" type="presParOf" srcId="{B066B91C-3127-4354-9E36-C2CD7151C408}" destId="{BFEE2D27-5ABA-4C2C-980A-23002D2C4016}" srcOrd="2" destOrd="0" presId="urn:microsoft.com/office/officeart/2005/8/layout/process4"/>
    <dgm:cxn modelId="{0A5458B6-2908-4463-B56D-B41DD70235BB}" type="presParOf" srcId="{BFEE2D27-5ABA-4C2C-980A-23002D2C4016}" destId="{4212C948-8EF6-4511-94C2-5337027967BE}" srcOrd="0" destOrd="0" presId="urn:microsoft.com/office/officeart/2005/8/layout/process4"/>
    <dgm:cxn modelId="{C3F7493C-C1E5-4353-B4EC-854884416DDA}" type="presParOf" srcId="{BFEE2D27-5ABA-4C2C-980A-23002D2C4016}" destId="{BEEA440D-A15B-4579-9CDB-6F382AC9A48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0E0680-D1A2-4E28-8B5C-B2878D5FD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623AE31-7BA6-42B7-9EDF-DA23A9A91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571E9A-3089-475E-B717-FB52CF6E8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1B2-6237-4F7B-AD87-240C38801109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C6CA1B-0DBA-4B66-872A-BC5399F9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43AFD6-0809-4400-951C-BF1E2D447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DE7B-7BEC-4E34-84C2-6584071EE3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59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51CEB2-3F6E-48C2-86E8-545DBF8EA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45E7ED-6C90-4204-8B30-2B3E8F16C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40F80-63B7-4D2D-9BD6-FD7426B38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1B2-6237-4F7B-AD87-240C38801109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04DFD2-0649-49A8-9547-01C5F80B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FEB239-1EBF-4387-A76B-0D383356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DE7B-7BEC-4E34-84C2-6584071EE3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424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0510704-2BB8-46A3-B649-FFA82C67E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D36454B-5297-4D50-A302-7506A1AF9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B2584F-C6C1-4D44-BEEC-8B9A7FEA8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1B2-6237-4F7B-AD87-240C38801109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00D6AE-E870-4B7B-A151-071AED390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F90933-EC83-4C3D-82A9-A4895B225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DE7B-7BEC-4E34-84C2-6584071EE3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539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1497F7-34B9-4364-A387-162AF57E7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EBABF1B-4B33-429E-A196-34C327359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B2D13C-AC2C-4D81-8E75-24C6155C9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1B2-6237-4F7B-AD87-240C38801109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DD7F3E-8CCD-47A4-9B1E-FDB44E5A7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4EB865-545F-453C-AEAC-26B22B21C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DE7B-7BEC-4E34-84C2-6584071EE3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859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1814FF-277E-40D3-B624-5CCF60C7D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6B18F3-A80A-44A2-9897-E9685EBEA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A4D953-C97C-4022-BC40-68705D394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1B2-6237-4F7B-AD87-240C38801109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957504-DCD9-4FD1-A340-05E5444BD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F51272-FD09-4C69-98F5-21FD40F93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DE7B-7BEC-4E34-84C2-6584071EE3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45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503755-8B3C-48A2-AC67-F150FE6B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7D035B-6D35-4C81-9880-5A64E5315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4F98911-442C-471C-9EA4-DEC28EA71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8FAE657-6B4B-45D2-BDC8-89D5F3A3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1B2-6237-4F7B-AD87-240C38801109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E3F90FE-A979-4B7A-BB36-879A5B5AC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9169B5-17B6-417C-A047-F8E85FF0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DE7B-7BEC-4E34-84C2-6584071EE3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31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EDB0D1-E642-46CA-A27B-76C370EC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C394BD-78B9-4761-9D07-93E1CCADD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721A47B-8CF0-4236-9786-BF9F4613E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131645E-C0D2-4142-A401-6636811993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9FB43D4-C861-4FBC-AE68-0F890EC81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B4F3E18-2346-443C-8FA4-0666E0BF8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1B2-6237-4F7B-AD87-240C38801109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C56321-8E6D-4ADE-A7BA-BFB28720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CEF3271-4BAC-426F-BA12-B8BEF6A09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DE7B-7BEC-4E34-84C2-6584071EE3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87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F86B4E-66E9-4D18-8C08-1E197A84C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D440A1-601A-4EBD-9E10-AC2983EB3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1B2-6237-4F7B-AD87-240C38801109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4A11C8B-564A-40C8-848B-57771B196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A015FF-D727-45E1-A1CB-6A761AA59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DE7B-7BEC-4E34-84C2-6584071EE3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73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64FAF69-6034-4817-8450-026781D7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1B2-6237-4F7B-AD87-240C38801109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87A5517-AE17-4619-90D6-99C91E760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1F449CC-FBBF-4929-8D7B-C5D55332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DE7B-7BEC-4E34-84C2-6584071EE3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7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42CE59-37A4-4055-A1F9-BAD2D1820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B918B5-17F6-417F-80AF-96969D68F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5D1F8B-F4F7-4C5E-9433-273CED807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74458C2-148D-415E-B82B-8727BD8DA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1B2-6237-4F7B-AD87-240C38801109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5BE375D-5022-4AFD-A64C-2E3F9F40E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F983472-62CE-49AF-B90F-2560397B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DE7B-7BEC-4E34-84C2-6584071EE3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72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5F2A0F-FD5A-4BD7-9208-AC2CB61C5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E18E0AB-A436-403E-A21C-F0D26205C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01CE85A-3E71-4758-90D3-E3F49E8F4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D26E9A-D21C-4A31-9FAF-B14D8D31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1B2-6237-4F7B-AD87-240C38801109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96C93F4-1EE0-4164-85EE-282A0251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B9C900C-2DBE-4716-A551-6F6981DEA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DE7B-7BEC-4E34-84C2-6584071EE3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77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C35B73-1C09-442B-9B5D-F060F41F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4B6C39B-6D81-4068-88E6-BA468F24B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34870E-491A-4313-A699-A609F623B2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771B2-6237-4F7B-AD87-240C38801109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2BBC9F-B715-48ED-9CB2-2D4EC606C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6409B6-9995-49A4-B0D6-B1B594FDC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CDE7B-7BEC-4E34-84C2-6584071EE3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09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72A1A3-AA89-4389-BC6A-19A15059D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634" y="447114"/>
            <a:ext cx="10958732" cy="3702854"/>
          </a:xfrm>
        </p:spPr>
        <p:txBody>
          <a:bodyPr>
            <a:normAutofit/>
          </a:bodyPr>
          <a:lstStyle/>
          <a:p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Bakterioloji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laboratoriyada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avtomatlaşdırılmış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identifikasiya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sistemlərinin</a:t>
            </a:r>
            <a:r>
              <a:rPr lang="az-Latn-A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əhəmiyyəti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0D61816-4E31-4674-9DDA-2D8E42B0F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4715"/>
            <a:ext cx="9322191" cy="1786596"/>
          </a:xfrm>
        </p:spPr>
        <p:txBody>
          <a:bodyPr>
            <a:normAutofit/>
          </a:bodyPr>
          <a:lstStyle/>
          <a:p>
            <a:r>
              <a:rPr lang="az-Latn-AZ" sz="3200" b="1">
                <a:solidFill>
                  <a:srgbClr val="FF0000"/>
                </a:solidFill>
              </a:rPr>
              <a:t>tüFD, Dr. Qumral </a:t>
            </a:r>
            <a:r>
              <a:rPr lang="az-Latn-AZ" sz="3200" b="1" dirty="0">
                <a:solidFill>
                  <a:srgbClr val="FF0000"/>
                </a:solidFill>
              </a:rPr>
              <a:t>Vəliyeva</a:t>
            </a:r>
          </a:p>
          <a:p>
            <a:r>
              <a:rPr lang="az-Latn-AZ" sz="2000" b="1" i="1" dirty="0">
                <a:solidFill>
                  <a:srgbClr val="FF0000"/>
                </a:solidFill>
              </a:rPr>
              <a:t>Mərkəzi Qan Bankının müdiri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2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BF4005-B121-4D25-A764-0C951EE65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MALDİ-TOF MS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130C29-62FD-4EC3-B77F-8175DAEE3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Matris</a:t>
            </a:r>
            <a:r>
              <a:rPr lang="en-GB" dirty="0"/>
              <a:t> </a:t>
            </a:r>
            <a:r>
              <a:rPr lang="en-GB" dirty="0" err="1"/>
              <a:t>vasitəçiliyi</a:t>
            </a:r>
            <a:r>
              <a:rPr lang="en-GB" dirty="0"/>
              <a:t> </a:t>
            </a:r>
            <a:r>
              <a:rPr lang="en-GB" dirty="0" err="1"/>
              <a:t>ilə</a:t>
            </a:r>
            <a:r>
              <a:rPr lang="en-GB" dirty="0"/>
              <a:t> </a:t>
            </a:r>
            <a:r>
              <a:rPr lang="en-GB" dirty="0" err="1"/>
              <a:t>lazer</a:t>
            </a:r>
            <a:r>
              <a:rPr lang="en-GB" dirty="0"/>
              <a:t> </a:t>
            </a:r>
            <a:r>
              <a:rPr lang="en-GB" dirty="0" err="1"/>
              <a:t>desorbsiya</a:t>
            </a:r>
            <a:r>
              <a:rPr lang="en-GB" dirty="0"/>
              <a:t>/</a:t>
            </a:r>
            <a:r>
              <a:rPr lang="en-GB" dirty="0" err="1"/>
              <a:t>ionlaşma</a:t>
            </a:r>
            <a:r>
              <a:rPr lang="en-GB" dirty="0"/>
              <a:t> </a:t>
            </a:r>
            <a:r>
              <a:rPr lang="en-GB" dirty="0" err="1"/>
              <a:t>vaxtı-uçuş</a:t>
            </a:r>
            <a:r>
              <a:rPr lang="en-GB" dirty="0"/>
              <a:t> </a:t>
            </a:r>
            <a:r>
              <a:rPr lang="en-GB" dirty="0" err="1"/>
              <a:t>kütlə</a:t>
            </a:r>
            <a:r>
              <a:rPr lang="en-GB" dirty="0"/>
              <a:t> </a:t>
            </a:r>
            <a:r>
              <a:rPr lang="en-GB" dirty="0" err="1"/>
              <a:t>spektrometriyası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1676A95-E84D-4D08-9ADF-7B7F7862ED46}"/>
              </a:ext>
            </a:extLst>
          </p:cNvPr>
          <p:cNvSpPr/>
          <p:nvPr/>
        </p:nvSpPr>
        <p:spPr>
          <a:xfrm>
            <a:off x="2518117" y="2992901"/>
            <a:ext cx="8426548" cy="2747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MALDI-TOF MS </a:t>
            </a:r>
            <a:r>
              <a:rPr lang="en-GB" sz="2400" b="1" dirty="0" err="1">
                <a:solidFill>
                  <a:schemeClr val="tx1"/>
                </a:solidFill>
              </a:rPr>
              <a:t>mikrobiologiya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laboratoriyalarında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paradiqmanı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dəyişən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texnologiyadır</a:t>
            </a:r>
            <a:endParaRPr lang="az-Latn-AZ" sz="2400" b="1" dirty="0">
              <a:solidFill>
                <a:schemeClr val="tx1"/>
              </a:solidFill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Tək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az-Latn-AZ" sz="2400" b="1" dirty="0">
                <a:solidFill>
                  <a:schemeClr val="tx1"/>
                </a:solidFill>
              </a:rPr>
              <a:t>bir </a:t>
            </a:r>
            <a:r>
              <a:rPr lang="en-GB" sz="2400" b="1" dirty="0" err="1">
                <a:solidFill>
                  <a:schemeClr val="tx1"/>
                </a:solidFill>
              </a:rPr>
              <a:t>bakteriya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koloniyasından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identifikasiya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müddəti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>
                <a:solidFill>
                  <a:srgbClr val="FF0000"/>
                </a:solidFill>
              </a:rPr>
              <a:t>4 </a:t>
            </a:r>
            <a:r>
              <a:rPr lang="en-GB" sz="2400" b="1" dirty="0" err="1">
                <a:solidFill>
                  <a:srgbClr val="FF0000"/>
                </a:solidFill>
              </a:rPr>
              <a:t>dəqiqə</a:t>
            </a:r>
            <a:endParaRPr lang="en-GB" sz="8000" b="1" i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short time – Liberal Dictionary">
            <a:extLst>
              <a:ext uri="{FF2B5EF4-FFF2-40B4-BE49-F238E27FC236}">
                <a16:creationId xmlns="" xmlns:a16="http://schemas.microsoft.com/office/drawing/2014/main" id="{9D8FE207-C286-4AAA-8EC9-FE56F6A84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2712" r="18826" b="2241"/>
          <a:stretch/>
        </p:blipFill>
        <p:spPr bwMode="auto">
          <a:xfrm>
            <a:off x="11137" y="2992901"/>
            <a:ext cx="2338493" cy="2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07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B8DB93-9525-49EA-B9E4-2B639BD57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MALDİ-TOF MS</a:t>
            </a:r>
            <a:r>
              <a:rPr lang="az-Latn-AZ" b="1" dirty="0">
                <a:solidFill>
                  <a:srgbClr val="FF0000"/>
                </a:solidFill>
              </a:rPr>
              <a:t> - İşləmə  prinsipi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F292A2-9D4D-425D-A4FB-236A487D0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E193F7B-0A02-4538-8ADF-FE710D7FB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414979"/>
            <a:ext cx="8763000" cy="5181600"/>
          </a:xfrm>
          <a:prstGeom prst="rect">
            <a:avLst/>
          </a:prstGeom>
        </p:spPr>
      </p:pic>
      <mc:AlternateContent xmlns:mc="http://schemas.openxmlformats.org/markup-compatibility/2006">
        <mc:Choice xmlns="" xmlns:pslz="http://schemas.microsoft.com/office/powerpoint/2016/slidezoom"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9C6F2361-3C5E-4F73-9551-DAF8B5AE8A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9286265"/>
                  </p:ext>
                </p:extLst>
              </p:nvPr>
            </p:nvGraphicFramePr>
            <p:xfrm>
              <a:off x="1865010" y="3485213"/>
              <a:ext cx="3048000" cy="1714500"/>
            </p:xfrm>
            <a:graphic>
              <a:graphicData uri="http://schemas.microsoft.com/office/powerpoint/2016/slidezoom">
                <pslz:sldZm>
                  <pslz:sldZmObj sldId="278" cId="1250757530">
                    <pslz:zmPr id="{D7813C14-30C6-410A-A960-74D196CF819F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Slide Zoom 5">
                <a:hlinkClick r:id="rId4" action="ppaction://hlinksldjump"/>
                <a:extLst>
                  <a:ext uri="{FF2B5EF4-FFF2-40B4-BE49-F238E27FC236}">
                    <a16:creationId xmlns:pslz="http://schemas.microsoft.com/office/powerpoint/2016/slidezoom" xmlns="" xmlns:a16="http://schemas.microsoft.com/office/drawing/2014/main" id="{9C6F2361-3C5E-4F73-9551-DAF8B5AE8A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65010" y="3485213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1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C79BB6-A810-472A-9758-2D31EB2F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MALDİ-TOF MS</a:t>
            </a:r>
            <a:r>
              <a:rPr lang="az-Latn-AZ" b="1" dirty="0">
                <a:solidFill>
                  <a:srgbClr val="FF0000"/>
                </a:solidFill>
              </a:rPr>
              <a:t> - İşləmə  prinsipi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CCCF46-2C32-434F-B4C5-C6AC33C00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37D550-C49B-40A6-A9F6-7530A895A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1369328"/>
            <a:ext cx="8210550" cy="50196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1E50F2E-AB90-47D1-B851-8CC9949DD3F5}"/>
              </a:ext>
            </a:extLst>
          </p:cNvPr>
          <p:cNvSpPr/>
          <p:nvPr/>
        </p:nvSpPr>
        <p:spPr>
          <a:xfrm>
            <a:off x="8145194" y="1452514"/>
            <a:ext cx="3590780" cy="12954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tx1"/>
                </a:solidFill>
              </a:rPr>
              <a:t>Hər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bir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bakteriya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növünün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öz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kütlə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zirvələri</a:t>
            </a:r>
            <a:r>
              <a:rPr lang="en-GB" sz="2400" b="1" dirty="0">
                <a:solidFill>
                  <a:srgbClr val="FF0000"/>
                </a:solidFill>
              </a:rPr>
              <a:t> (peak) </a:t>
            </a:r>
            <a:r>
              <a:rPr lang="en-GB" sz="2400" b="1" dirty="0" err="1">
                <a:solidFill>
                  <a:schemeClr val="tx1"/>
                </a:solidFill>
              </a:rPr>
              <a:t>profili</a:t>
            </a:r>
            <a:r>
              <a:rPr lang="en-GB" sz="2400" b="1" dirty="0">
                <a:solidFill>
                  <a:schemeClr val="tx1"/>
                </a:solidFill>
              </a:rPr>
              <a:t> var</a:t>
            </a:r>
          </a:p>
        </p:txBody>
      </p:sp>
    </p:spTree>
    <p:extLst>
      <p:ext uri="{BB962C8B-B14F-4D97-AF65-F5344CB8AC3E}">
        <p14:creationId xmlns:p14="http://schemas.microsoft.com/office/powerpoint/2010/main" val="125075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CD9FEE-4C76-4EF3-8649-6C71F3EC7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MALDİ-TOF MS</a:t>
            </a:r>
            <a:r>
              <a:rPr lang="az-Latn-AZ" b="1" dirty="0">
                <a:solidFill>
                  <a:srgbClr val="FF0000"/>
                </a:solidFill>
              </a:rPr>
              <a:t> - İşləmə  prinsipi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3E8B23-3C21-4185-A191-7E17D5E65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4E72CD-7DA5-4A40-AA3B-1F47F9F2F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681956"/>
            <a:ext cx="10896600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EB061B-08F8-41BF-99D6-DE5A40CD0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MALDİ-TOF MS</a:t>
            </a:r>
            <a:r>
              <a:rPr lang="az-Latn-AZ" b="1" dirty="0">
                <a:solidFill>
                  <a:srgbClr val="FF0000"/>
                </a:solidFill>
              </a:rPr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B9FA34-9F7F-4760-B6B9-31559F729A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2000-17.000 </a:t>
            </a:r>
            <a:r>
              <a:rPr lang="en-GB" dirty="0" err="1"/>
              <a:t>dalton</a:t>
            </a:r>
            <a:r>
              <a:rPr lang="en-GB" dirty="0"/>
              <a:t> </a:t>
            </a:r>
            <a:r>
              <a:rPr lang="en-GB" dirty="0" err="1"/>
              <a:t>olan</a:t>
            </a:r>
            <a:r>
              <a:rPr lang="en-GB" dirty="0"/>
              <a:t> </a:t>
            </a:r>
            <a:r>
              <a:rPr lang="en-GB" dirty="0" err="1"/>
              <a:t>zülalları</a:t>
            </a:r>
            <a:r>
              <a:rPr lang="en-GB" dirty="0"/>
              <a:t> </a:t>
            </a:r>
            <a:r>
              <a:rPr lang="en-GB" dirty="0" err="1"/>
              <a:t>analiz</a:t>
            </a:r>
            <a:r>
              <a:rPr lang="en-GB" dirty="0"/>
              <a:t> </a:t>
            </a:r>
            <a:r>
              <a:rPr lang="en-GB" dirty="0" err="1"/>
              <a:t>edir</a:t>
            </a:r>
            <a:endParaRPr lang="en-GB" dirty="0"/>
          </a:p>
          <a:p>
            <a:pPr lvl="1"/>
            <a:r>
              <a:rPr lang="en-GB" dirty="0" err="1"/>
              <a:t>Əsasən</a:t>
            </a:r>
            <a:r>
              <a:rPr lang="en-GB" dirty="0"/>
              <a:t> </a:t>
            </a:r>
            <a:r>
              <a:rPr lang="en-GB" dirty="0" err="1"/>
              <a:t>ribosom</a:t>
            </a:r>
            <a:r>
              <a:rPr lang="en-GB" dirty="0"/>
              <a:t> </a:t>
            </a:r>
            <a:r>
              <a:rPr lang="en-GB" dirty="0" err="1"/>
              <a:t>zülalları</a:t>
            </a:r>
            <a:endParaRPr lang="en-GB" dirty="0"/>
          </a:p>
          <a:p>
            <a:r>
              <a:rPr lang="en-GB" dirty="0"/>
              <a:t>Ribosomal </a:t>
            </a:r>
            <a:r>
              <a:rPr lang="en-GB" dirty="0" err="1"/>
              <a:t>zülallar</a:t>
            </a:r>
            <a:r>
              <a:rPr lang="en-GB" dirty="0"/>
              <a:t> </a:t>
            </a:r>
            <a:r>
              <a:rPr lang="en-GB" dirty="0" err="1"/>
              <a:t>növlər</a:t>
            </a:r>
            <a:r>
              <a:rPr lang="en-GB" dirty="0"/>
              <a:t> </a:t>
            </a:r>
            <a:r>
              <a:rPr lang="en-GB" dirty="0" err="1"/>
              <a:t>arasında</a:t>
            </a:r>
            <a:r>
              <a:rPr lang="en-GB" dirty="0"/>
              <a:t> </a:t>
            </a:r>
            <a:r>
              <a:rPr lang="en-GB" dirty="0" err="1"/>
              <a:t>yüksək</a:t>
            </a:r>
            <a:r>
              <a:rPr lang="en-GB" dirty="0"/>
              <a:t> </a:t>
            </a:r>
            <a:r>
              <a:rPr lang="az-Latn-AZ" dirty="0"/>
              <a:t>fərqlilik</a:t>
            </a:r>
            <a:r>
              <a:rPr lang="en-GB" dirty="0"/>
              <a:t> </a:t>
            </a:r>
            <a:r>
              <a:rPr lang="en-GB" dirty="0" err="1"/>
              <a:t>nümayiş</a:t>
            </a:r>
            <a:r>
              <a:rPr lang="en-GB" dirty="0"/>
              <a:t> </a:t>
            </a:r>
            <a:r>
              <a:rPr lang="en-GB" dirty="0" err="1"/>
              <a:t>etdirir</a:t>
            </a:r>
            <a:endParaRPr lang="en-GB" dirty="0"/>
          </a:p>
          <a:p>
            <a:r>
              <a:rPr lang="az-Latn-AZ" dirty="0"/>
              <a:t>H</a:t>
            </a:r>
            <a:r>
              <a:rPr lang="en-GB" dirty="0" err="1"/>
              <a:t>əm</a:t>
            </a:r>
            <a:r>
              <a:rPr lang="en-GB" dirty="0"/>
              <a:t> </a:t>
            </a:r>
            <a:r>
              <a:rPr lang="en-GB" dirty="0" err="1"/>
              <a:t>identifikasiya</a:t>
            </a:r>
            <a:r>
              <a:rPr lang="en-GB" dirty="0"/>
              <a:t>, </a:t>
            </a:r>
            <a:r>
              <a:rPr lang="en-GB" dirty="0" err="1"/>
              <a:t>həm</a:t>
            </a:r>
            <a:r>
              <a:rPr lang="en-GB" dirty="0"/>
              <a:t> </a:t>
            </a:r>
            <a:r>
              <a:rPr lang="en-GB" dirty="0" err="1"/>
              <a:t>də</a:t>
            </a:r>
            <a:r>
              <a:rPr lang="en-GB" dirty="0"/>
              <a:t> </a:t>
            </a:r>
            <a:r>
              <a:rPr lang="az-Latn-AZ" dirty="0"/>
              <a:t>tipləndirmə</a:t>
            </a:r>
            <a:r>
              <a:rPr lang="en-GB" dirty="0"/>
              <a:t> </a:t>
            </a:r>
            <a:r>
              <a:rPr lang="en-GB" dirty="0" err="1"/>
              <a:t>üçün</a:t>
            </a:r>
            <a:r>
              <a:rPr lang="en-GB" dirty="0"/>
              <a:t> </a:t>
            </a:r>
            <a:r>
              <a:rPr lang="en-GB" dirty="0" err="1"/>
              <a:t>idealdır</a:t>
            </a:r>
            <a:endParaRPr lang="en-GB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58B22E2-62E4-400D-AF5D-81ADB5F9BC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VITEK® MS: Healthcare | bioMérieux">
            <a:extLst>
              <a:ext uri="{FF2B5EF4-FFF2-40B4-BE49-F238E27FC236}">
                <a16:creationId xmlns="" xmlns:a16="http://schemas.microsoft.com/office/drawing/2014/main" id="{63A776BF-81E3-472C-9608-BB5460CB0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t="765" r="9920" b="3933"/>
          <a:stretch/>
        </p:blipFill>
        <p:spPr bwMode="auto">
          <a:xfrm>
            <a:off x="5881703" y="1027906"/>
            <a:ext cx="2195732" cy="492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ruker MALDI Biotyper Microflex LT/SH | MYCO Instrumentation, Inc.">
            <a:extLst>
              <a:ext uri="{FF2B5EF4-FFF2-40B4-BE49-F238E27FC236}">
                <a16:creationId xmlns="" xmlns:a16="http://schemas.microsoft.com/office/drawing/2014/main" id="{F1BD36E4-2455-4D82-8735-B4E8F2387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3" t="4827" r="19656" b="2392"/>
          <a:stretch/>
        </p:blipFill>
        <p:spPr bwMode="auto">
          <a:xfrm>
            <a:off x="8763000" y="1376494"/>
            <a:ext cx="2892433" cy="461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EEABAE7-7AD9-4186-8B01-AB6A8A56F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856" y="6151561"/>
            <a:ext cx="3019425" cy="371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617C471-BE41-4FF8-80B0-4BA363889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230" y="5900260"/>
            <a:ext cx="3976468" cy="25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5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564273-A7B4-48A3-9FF1-F2DD43FFC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b="1" dirty="0">
                <a:solidFill>
                  <a:srgbClr val="FF0000"/>
                </a:solidFill>
              </a:rPr>
              <a:t>MALDİ-TOF MS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7D3F4E-6380-4F0F-9076-D7230C3A7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A895AB4-B74D-4EA7-9F5F-F89290235CC1}"/>
              </a:ext>
            </a:extLst>
          </p:cNvPr>
          <p:cNvSpPr/>
          <p:nvPr/>
        </p:nvSpPr>
        <p:spPr>
          <a:xfrm>
            <a:off x="816510" y="1690688"/>
            <a:ext cx="3671084" cy="4486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2000" b="1" dirty="0">
                <a:solidFill>
                  <a:schemeClr val="tx1"/>
                </a:solidFill>
              </a:rPr>
              <a:t>MALDİ-TOF MS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7D6A25A-A56F-4EBD-A343-E6674BE7319B}"/>
              </a:ext>
            </a:extLst>
          </p:cNvPr>
          <p:cNvSpPr/>
          <p:nvPr/>
        </p:nvSpPr>
        <p:spPr>
          <a:xfrm>
            <a:off x="4487594" y="1825626"/>
            <a:ext cx="6020972" cy="1325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tx1"/>
                </a:solidFill>
              </a:rPr>
              <a:t>Mövcud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cihazların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performansı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bir-birinə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bənzəyir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D87C15B-8194-4227-9551-00A67086171F}"/>
              </a:ext>
            </a:extLst>
          </p:cNvPr>
          <p:cNvSpPr/>
          <p:nvPr/>
        </p:nvSpPr>
        <p:spPr>
          <a:xfrm>
            <a:off x="4487594" y="3286125"/>
            <a:ext cx="6020972" cy="13779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2400" b="1" dirty="0">
                <a:solidFill>
                  <a:schemeClr val="tx1"/>
                </a:solidFill>
              </a:rPr>
              <a:t>Dataların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bazaları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fərqlidir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0060C900-CA60-4ECD-AF8E-56DA037A7588}"/>
              </a:ext>
            </a:extLst>
          </p:cNvPr>
          <p:cNvSpPr/>
          <p:nvPr/>
        </p:nvSpPr>
        <p:spPr>
          <a:xfrm>
            <a:off x="4487594" y="4851401"/>
            <a:ext cx="6104792" cy="13255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tx1"/>
                </a:solidFill>
              </a:rPr>
              <a:t>Əgər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bakteriya</a:t>
            </a:r>
            <a:r>
              <a:rPr lang="en-GB" sz="2400" b="1" dirty="0">
                <a:solidFill>
                  <a:schemeClr val="tx1"/>
                </a:solidFill>
              </a:rPr>
              <a:t> MALDI-TOF </a:t>
            </a:r>
            <a:r>
              <a:rPr lang="en-GB" sz="2400" b="1" dirty="0" err="1">
                <a:solidFill>
                  <a:schemeClr val="tx1"/>
                </a:solidFill>
              </a:rPr>
              <a:t>ilə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adlandırıla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bilmirsə</a:t>
            </a:r>
            <a:r>
              <a:rPr lang="en-GB" sz="2400" b="1" dirty="0">
                <a:solidFill>
                  <a:schemeClr val="tx1"/>
                </a:solidFill>
              </a:rPr>
              <a:t>, </a:t>
            </a:r>
            <a:r>
              <a:rPr lang="en-GB" sz="2400" b="1" dirty="0" err="1">
                <a:solidFill>
                  <a:schemeClr val="tx1"/>
                </a:solidFill>
              </a:rPr>
              <a:t>onu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adətən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az-Latn-AZ" sz="2400" b="1" dirty="0">
                <a:solidFill>
                  <a:schemeClr val="tx1"/>
                </a:solidFill>
              </a:rPr>
              <a:t>konvansiyonal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üsullarla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müəyyən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etmək</a:t>
            </a:r>
            <a:r>
              <a:rPr lang="en-GB" sz="2400" b="1" dirty="0">
                <a:solidFill>
                  <a:schemeClr val="tx1"/>
                </a:solidFill>
              </a:rPr>
              <a:t> olm</a:t>
            </a:r>
            <a:r>
              <a:rPr lang="az-Latn-AZ" sz="2400" b="1" dirty="0">
                <a:solidFill>
                  <a:schemeClr val="tx1"/>
                </a:solidFill>
              </a:rPr>
              <a:t>ur</a:t>
            </a:r>
            <a:endParaRPr lang="en-GB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98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E3A2EF-4EBC-4D3A-B13D-AB892130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FF0000"/>
                </a:solidFill>
              </a:rPr>
              <a:t>Növlərin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İdentifikasiyasının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əhəmiyyəti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01E246-1FA5-4D61-832F-E297F3B9E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9A5CB89-EAFB-478E-9901-AB2630C9B155}"/>
              </a:ext>
            </a:extLst>
          </p:cNvPr>
          <p:cNvSpPr/>
          <p:nvPr/>
        </p:nvSpPr>
        <p:spPr>
          <a:xfrm>
            <a:off x="838199" y="2036640"/>
            <a:ext cx="10515601" cy="9805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tx1"/>
                </a:solidFill>
              </a:rPr>
              <a:t>Bakteriya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və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göbələklərin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sürətli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etibarlı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diaqnostikası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məqsədyönlü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antimikrob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terapiyanın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erkən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başlaması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üçün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çox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vacibdir</a:t>
            </a:r>
            <a:r>
              <a:rPr lang="en-GB" sz="2400" b="1" dirty="0">
                <a:solidFill>
                  <a:schemeClr val="tx1"/>
                </a:solidFill>
              </a:rPr>
              <a:t>!!!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CDD43BF-ED89-41AD-BAA2-5C020865F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350" y="3363180"/>
            <a:ext cx="561975" cy="5810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8825D57-397D-45A8-BC74-1EF4520310F6}"/>
              </a:ext>
            </a:extLst>
          </p:cNvPr>
          <p:cNvSpPr/>
          <p:nvPr/>
        </p:nvSpPr>
        <p:spPr>
          <a:xfrm>
            <a:off x="520506" y="3989695"/>
            <a:ext cx="3642357" cy="1325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/>
                </a:solidFill>
              </a:rPr>
              <a:t>Antimikrobiyal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terapiyanın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gecikməsi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ölüm</a:t>
            </a:r>
            <a:r>
              <a:rPr lang="en-GB" sz="2400" dirty="0">
                <a:solidFill>
                  <a:schemeClr val="tx1"/>
                </a:solidFill>
              </a:rPr>
              <a:t>/</a:t>
            </a:r>
            <a:r>
              <a:rPr lang="en-GB" sz="2400" dirty="0" err="1">
                <a:solidFill>
                  <a:schemeClr val="tx1"/>
                </a:solidFill>
              </a:rPr>
              <a:t>xəstəlik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üçün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əsas</a:t>
            </a:r>
            <a:r>
              <a:rPr lang="en-GB" sz="2400" dirty="0">
                <a:solidFill>
                  <a:schemeClr val="tx1"/>
                </a:solidFill>
              </a:rPr>
              <a:t> risk </a:t>
            </a:r>
            <a:r>
              <a:rPr lang="en-GB" sz="2400" dirty="0" err="1">
                <a:solidFill>
                  <a:schemeClr val="tx1"/>
                </a:solidFill>
              </a:rPr>
              <a:t>faktorudur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249AF8-69B4-4533-98FB-835F8E615A05}"/>
              </a:ext>
            </a:extLst>
          </p:cNvPr>
          <p:cNvSpPr/>
          <p:nvPr/>
        </p:nvSpPr>
        <p:spPr>
          <a:xfrm>
            <a:off x="4162863" y="3944205"/>
            <a:ext cx="3676945" cy="2191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/>
                </a:solidFill>
              </a:rPr>
              <a:t>Düzgün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müalicəyə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başlamaq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üçün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vaxtın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qısaldılması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ölüm</a:t>
            </a:r>
            <a:r>
              <a:rPr lang="en-GB" sz="2400" dirty="0">
                <a:solidFill>
                  <a:schemeClr val="tx1"/>
                </a:solidFill>
              </a:rPr>
              <a:t>, </a:t>
            </a:r>
            <a:r>
              <a:rPr lang="en-GB" sz="2400" dirty="0" err="1">
                <a:solidFill>
                  <a:schemeClr val="tx1"/>
                </a:solidFill>
              </a:rPr>
              <a:t>xəstəxanada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qalma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və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xərcləri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azaldır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8469B69-F9C7-4CAB-B15E-EDA2A983216C}"/>
              </a:ext>
            </a:extLst>
          </p:cNvPr>
          <p:cNvSpPr/>
          <p:nvPr/>
        </p:nvSpPr>
        <p:spPr>
          <a:xfrm>
            <a:off x="8008913" y="4178105"/>
            <a:ext cx="3344888" cy="1785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2400" dirty="0">
                <a:solidFill>
                  <a:schemeClr val="tx1"/>
                </a:solidFill>
              </a:rPr>
              <a:t>Kontaminat </a:t>
            </a:r>
            <a:r>
              <a:rPr lang="en-GB" sz="2400" dirty="0" err="1">
                <a:solidFill>
                  <a:schemeClr val="tx1"/>
                </a:solidFill>
              </a:rPr>
              <a:t>bakteriya</a:t>
            </a:r>
            <a:r>
              <a:rPr lang="az-Latn-AZ" sz="2400" dirty="0">
                <a:solidFill>
                  <a:schemeClr val="tx1"/>
                </a:solidFill>
              </a:rPr>
              <a:t>n</a:t>
            </a:r>
            <a:r>
              <a:rPr lang="en-GB" sz="2400" dirty="0" err="1">
                <a:solidFill>
                  <a:schemeClr val="tx1"/>
                </a:solidFill>
              </a:rPr>
              <a:t>ın</a:t>
            </a:r>
            <a:r>
              <a:rPr lang="en-GB" sz="2400" dirty="0">
                <a:solidFill>
                  <a:schemeClr val="tx1"/>
                </a:solidFill>
              </a:rPr>
              <a:t> (</a:t>
            </a:r>
            <a:r>
              <a:rPr lang="en-GB" sz="2400" dirty="0" err="1">
                <a:solidFill>
                  <a:schemeClr val="tx1"/>
                </a:solidFill>
              </a:rPr>
              <a:t>məs</a:t>
            </a:r>
            <a:r>
              <a:rPr lang="en-GB" sz="2400" dirty="0">
                <a:solidFill>
                  <a:schemeClr val="tx1"/>
                </a:solidFill>
              </a:rPr>
              <a:t>, </a:t>
            </a:r>
            <a:r>
              <a:rPr lang="az-Latn-AZ" sz="2400" dirty="0">
                <a:solidFill>
                  <a:schemeClr val="tx1"/>
                </a:solidFill>
              </a:rPr>
              <a:t>K</a:t>
            </a:r>
            <a:r>
              <a:rPr lang="en-GB" sz="2400" dirty="0">
                <a:solidFill>
                  <a:schemeClr val="tx1"/>
                </a:solidFill>
              </a:rPr>
              <a:t>NS) </a:t>
            </a:r>
            <a:r>
              <a:rPr lang="en-GB" sz="2400" dirty="0" err="1">
                <a:solidFill>
                  <a:schemeClr val="tx1"/>
                </a:solidFill>
              </a:rPr>
              <a:t>müəyyən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edilməsi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antibiotiklərin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yersiz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istifadəsini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azaldır</a:t>
            </a:r>
            <a:r>
              <a:rPr lang="en-GB" sz="2400" dirty="0">
                <a:solidFill>
                  <a:schemeClr val="tx1"/>
                </a:solidFill>
              </a:rPr>
              <a:t> (</a:t>
            </a:r>
            <a:r>
              <a:rPr lang="az-Latn-AZ" sz="2400" dirty="0">
                <a:solidFill>
                  <a:schemeClr val="tx1"/>
                </a:solidFill>
              </a:rPr>
              <a:t>məs,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Vankomisin</a:t>
            </a:r>
            <a:r>
              <a:rPr lang="en-GB" sz="24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23ACF77-D9C3-481B-84A4-350903692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49" y="3515580"/>
            <a:ext cx="723900" cy="428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83178AB-8C77-4EF4-A86E-CE3BD3FAF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673" y="3459089"/>
            <a:ext cx="56197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8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1413D1-D328-4DDF-B272-90EAFC899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174D63-A18F-49F9-928C-DB8720E29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7F37DB7-E8A5-400B-A598-78075DAB9624}"/>
              </a:ext>
            </a:extLst>
          </p:cNvPr>
          <p:cNvSpPr/>
          <p:nvPr/>
        </p:nvSpPr>
        <p:spPr>
          <a:xfrm>
            <a:off x="816510" y="1690688"/>
            <a:ext cx="10537290" cy="4486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chemeClr val="tx1"/>
                </a:solidFill>
              </a:rPr>
              <a:t>2013-2015-ci </a:t>
            </a:r>
            <a:r>
              <a:rPr lang="en-GB" sz="2400" b="1" dirty="0" err="1">
                <a:solidFill>
                  <a:schemeClr val="tx1"/>
                </a:solidFill>
              </a:rPr>
              <a:t>illər</a:t>
            </a:r>
            <a:r>
              <a:rPr lang="az-Latn-AZ" sz="2400" b="1" dirty="0">
                <a:solidFill>
                  <a:schemeClr val="tx1"/>
                </a:solidFill>
              </a:rPr>
              <a:t>, </a:t>
            </a:r>
            <a:r>
              <a:rPr lang="en-GB" sz="2400" b="1" dirty="0" err="1">
                <a:solidFill>
                  <a:schemeClr val="tx1"/>
                </a:solidFill>
              </a:rPr>
              <a:t>retrospektiv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az-Latn-AZ" sz="2400" b="1" dirty="0">
                <a:solidFill>
                  <a:schemeClr val="tx1"/>
                </a:solidFill>
              </a:rPr>
              <a:t>çalışma</a:t>
            </a:r>
            <a:endParaRPr lang="en-GB" sz="2400" b="1" dirty="0">
              <a:solidFill>
                <a:schemeClr val="tx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chemeClr val="tx1"/>
                </a:solidFill>
              </a:rPr>
              <a:t>  762 </a:t>
            </a:r>
            <a:r>
              <a:rPr lang="az-Latn-AZ" sz="2400" b="1" dirty="0">
                <a:solidFill>
                  <a:schemeClr val="tx1"/>
                </a:solidFill>
              </a:rPr>
              <a:t>izolat</a:t>
            </a:r>
            <a:r>
              <a:rPr lang="en-GB" sz="2400" b="1" dirty="0">
                <a:solidFill>
                  <a:schemeClr val="tx1"/>
                </a:solidFill>
              </a:rPr>
              <a:t>/ 13 </a:t>
            </a:r>
            <a:r>
              <a:rPr lang="en-GB" sz="2400" b="1" dirty="0" err="1">
                <a:solidFill>
                  <a:schemeClr val="tx1"/>
                </a:solidFill>
              </a:rPr>
              <a:t>cins</a:t>
            </a:r>
            <a:r>
              <a:rPr lang="en-GB" sz="2400" b="1" dirty="0">
                <a:solidFill>
                  <a:schemeClr val="tx1"/>
                </a:solidFill>
              </a:rPr>
              <a:t>/ 41 </a:t>
            </a:r>
            <a:r>
              <a:rPr lang="en-GB" sz="2400" b="1" dirty="0" err="1">
                <a:solidFill>
                  <a:schemeClr val="tx1"/>
                </a:solidFill>
              </a:rPr>
              <a:t>növ</a:t>
            </a:r>
            <a:endParaRPr lang="en-GB" sz="2400" b="1" dirty="0">
              <a:solidFill>
                <a:schemeClr val="tx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chemeClr val="tx1"/>
                </a:solidFill>
              </a:rPr>
              <a:t>  18% real </a:t>
            </a:r>
            <a:r>
              <a:rPr lang="en-GB" sz="2400" b="1" dirty="0" err="1">
                <a:solidFill>
                  <a:schemeClr val="tx1"/>
                </a:solidFill>
              </a:rPr>
              <a:t>infeksiya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az-Latn-AZ" sz="2400" b="1" dirty="0">
                <a:solidFill>
                  <a:schemeClr val="tx1"/>
                </a:solidFill>
              </a:rPr>
              <a:t>törədicisi</a:t>
            </a:r>
            <a:r>
              <a:rPr lang="en-GB" sz="2400" b="1" dirty="0">
                <a:solidFill>
                  <a:schemeClr val="tx1"/>
                </a:solidFill>
              </a:rPr>
              <a:t>, 82% </a:t>
            </a:r>
            <a:r>
              <a:rPr lang="az-Latn-AZ" sz="2400" b="1" dirty="0">
                <a:solidFill>
                  <a:schemeClr val="tx1"/>
                </a:solidFill>
              </a:rPr>
              <a:t>kontaminant</a:t>
            </a:r>
          </a:p>
          <a:p>
            <a:pPr lvl="1" algn="ctr"/>
            <a:r>
              <a:rPr lang="en-GB" sz="2400" b="1" dirty="0" err="1">
                <a:solidFill>
                  <a:schemeClr val="tx1"/>
                </a:solidFill>
              </a:rPr>
              <a:t>Yaralarda</a:t>
            </a:r>
            <a:r>
              <a:rPr lang="az-Latn-AZ" sz="2400" b="1" dirty="0">
                <a:solidFill>
                  <a:schemeClr val="tx1"/>
                </a:solidFill>
              </a:rPr>
              <a:t>                   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i="1" dirty="0">
                <a:solidFill>
                  <a:schemeClr val="tx1"/>
                </a:solidFill>
              </a:rPr>
              <a:t>Actinomyces </a:t>
            </a:r>
            <a:r>
              <a:rPr lang="en-GB" sz="2400" b="1" dirty="0" err="1">
                <a:solidFill>
                  <a:schemeClr val="tx1"/>
                </a:solidFill>
              </a:rPr>
              <a:t>növləri</a:t>
            </a:r>
            <a:endParaRPr lang="az-Latn-AZ" sz="2400" b="1" dirty="0">
              <a:solidFill>
                <a:schemeClr val="tx1"/>
              </a:solidFill>
            </a:endParaRPr>
          </a:p>
          <a:p>
            <a:pPr lvl="1" algn="ctr"/>
            <a:r>
              <a:rPr lang="en-GB" sz="2400" b="1" dirty="0" err="1">
                <a:solidFill>
                  <a:schemeClr val="tx1"/>
                </a:solidFill>
              </a:rPr>
              <a:t>Oynaq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mayesi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və</a:t>
            </a:r>
            <a:r>
              <a:rPr lang="en-GB" sz="2400" b="1" dirty="0">
                <a:solidFill>
                  <a:schemeClr val="tx1"/>
                </a:solidFill>
              </a:rPr>
              <a:t> CSF-</a:t>
            </a:r>
            <a:r>
              <a:rPr lang="en-GB" sz="2400" b="1" dirty="0" err="1">
                <a:solidFill>
                  <a:schemeClr val="tx1"/>
                </a:solidFill>
              </a:rPr>
              <a:t>də</a:t>
            </a:r>
            <a:r>
              <a:rPr lang="az-Latn-AZ" sz="2400" b="1" dirty="0">
                <a:solidFill>
                  <a:schemeClr val="tx1"/>
                </a:solidFill>
              </a:rPr>
              <a:t>                  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az-Latn-AZ" sz="2400" b="1" i="1" dirty="0">
                <a:solidFill>
                  <a:schemeClr val="tx1"/>
                </a:solidFill>
              </a:rPr>
              <a:t>P</a:t>
            </a:r>
            <a:r>
              <a:rPr lang="en-GB" sz="2400" b="1" i="1" dirty="0" err="1">
                <a:solidFill>
                  <a:schemeClr val="tx1"/>
                </a:solidFill>
              </a:rPr>
              <a:t>ropionibacterium</a:t>
            </a:r>
            <a:r>
              <a:rPr lang="en-GB" sz="2400" b="1" i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növləri</a:t>
            </a:r>
            <a:endParaRPr lang="en-GB" sz="2400" b="1" dirty="0">
              <a:solidFill>
                <a:schemeClr val="tx1"/>
              </a:solidFill>
            </a:endParaRPr>
          </a:p>
          <a:p>
            <a:pPr algn="ctr"/>
            <a:r>
              <a:rPr lang="az-Latn-AZ" sz="2400" b="1" dirty="0">
                <a:solidFill>
                  <a:schemeClr val="tx1"/>
                </a:solidFill>
              </a:rPr>
              <a:t>Döş vəzində                     </a:t>
            </a:r>
            <a:r>
              <a:rPr lang="en-GB" sz="2400" b="1" i="1" dirty="0">
                <a:solidFill>
                  <a:schemeClr val="tx1"/>
                </a:solidFill>
              </a:rPr>
              <a:t>Corynebacterium </a:t>
            </a:r>
            <a:r>
              <a:rPr lang="en-GB" sz="2400" b="1" i="1" dirty="0" err="1">
                <a:solidFill>
                  <a:schemeClr val="tx1"/>
                </a:solidFill>
              </a:rPr>
              <a:t>kroppenstedtii</a:t>
            </a:r>
            <a:endParaRPr lang="en-GB" sz="2400" b="1" i="1" dirty="0">
              <a:solidFill>
                <a:schemeClr val="tx1"/>
              </a:solidFill>
            </a:endParaRPr>
          </a:p>
          <a:p>
            <a:pPr algn="ctr"/>
            <a:r>
              <a:rPr lang="az-Latn-AZ" sz="2400" b="1" dirty="0">
                <a:solidFill>
                  <a:schemeClr val="tx1"/>
                </a:solidFill>
              </a:rPr>
              <a:t>B</a:t>
            </a:r>
            <a:r>
              <a:rPr lang="en-GB" sz="2400" b="1" dirty="0" err="1">
                <a:solidFill>
                  <a:schemeClr val="tx1"/>
                </a:solidFill>
              </a:rPr>
              <a:t>ədənin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bir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çox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hissəsində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az-Latn-AZ" sz="2400" b="1" dirty="0">
                <a:solidFill>
                  <a:schemeClr val="tx1"/>
                </a:solidFill>
              </a:rPr>
              <a:t>                  </a:t>
            </a:r>
            <a:r>
              <a:rPr lang="en-GB" sz="2400" b="1" i="1" dirty="0">
                <a:solidFill>
                  <a:schemeClr val="tx1"/>
                </a:solidFill>
              </a:rPr>
              <a:t>Corynebacterium striatum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524631E-7972-4F2B-A864-3AF779214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786" y="365125"/>
            <a:ext cx="8343900" cy="215265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FCCDA494-8769-47EB-8DE9-AE9BBDDE7FBD}"/>
              </a:ext>
            </a:extLst>
          </p:cNvPr>
          <p:cNvCxnSpPr/>
          <p:nvPr/>
        </p:nvCxnSpPr>
        <p:spPr>
          <a:xfrm>
            <a:off x="5209736" y="3984967"/>
            <a:ext cx="100349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12A8DBB8-BCE7-4117-B8E4-BD0452E46939}"/>
              </a:ext>
            </a:extLst>
          </p:cNvPr>
          <p:cNvCxnSpPr/>
          <p:nvPr/>
        </p:nvCxnSpPr>
        <p:spPr>
          <a:xfrm>
            <a:off x="5669283" y="4327718"/>
            <a:ext cx="100349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31C700DC-CB7D-4904-8CA6-8F5B803C4A0D}"/>
              </a:ext>
            </a:extLst>
          </p:cNvPr>
          <p:cNvCxnSpPr/>
          <p:nvPr/>
        </p:nvCxnSpPr>
        <p:spPr>
          <a:xfrm>
            <a:off x="4316439" y="4691134"/>
            <a:ext cx="100349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3F42CC14-C565-4811-A132-300211572C1A}"/>
              </a:ext>
            </a:extLst>
          </p:cNvPr>
          <p:cNvCxnSpPr/>
          <p:nvPr/>
        </p:nvCxnSpPr>
        <p:spPr>
          <a:xfrm>
            <a:off x="5566120" y="5054552"/>
            <a:ext cx="100349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F5913E4-B8DA-47B9-AEDC-1CA2CF2227B3}"/>
              </a:ext>
            </a:extLst>
          </p:cNvPr>
          <p:cNvSpPr/>
          <p:nvPr/>
        </p:nvSpPr>
        <p:spPr>
          <a:xfrm>
            <a:off x="10151017" y="4327717"/>
            <a:ext cx="1989995" cy="23192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tx1"/>
                </a:solidFill>
              </a:rPr>
              <a:t>difteroidlər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/>
            <a:r>
              <a:rPr lang="en-GB" sz="2000" b="1" dirty="0" err="1">
                <a:solidFill>
                  <a:schemeClr val="tx1"/>
                </a:solidFill>
              </a:rPr>
              <a:t>dəri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florası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/>
            <a:r>
              <a:rPr lang="en-GB" sz="2000" b="1" dirty="0" err="1">
                <a:solidFill>
                  <a:schemeClr val="tx1"/>
                </a:solidFill>
              </a:rPr>
              <a:t>orofaringeal</a:t>
            </a:r>
            <a:r>
              <a:rPr lang="en-GB" sz="2000" b="1" dirty="0">
                <a:solidFill>
                  <a:schemeClr val="tx1"/>
                </a:solidFill>
              </a:rPr>
              <a:t> flora</a:t>
            </a:r>
          </a:p>
          <a:p>
            <a:pPr algn="ctr"/>
            <a:r>
              <a:rPr lang="az-Latn-AZ" sz="2000" b="1" dirty="0">
                <a:solidFill>
                  <a:schemeClr val="tx1"/>
                </a:solidFill>
              </a:rPr>
              <a:t>urogenital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florası</a:t>
            </a:r>
            <a:endParaRPr lang="en-GB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3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8FFE5-1F20-47E3-A96A-5AEB900C4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2CE38F-B373-4E72-87F8-04F59D3BB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4F7B6B8-1E57-4301-BAC2-7588EF71F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087" y="88548"/>
            <a:ext cx="7090776" cy="592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9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76AC0-044C-4D5E-BE80-713D9A92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11E0EF-D954-41E3-A3D2-3B666FFBB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437" y="1690688"/>
            <a:ext cx="5589563" cy="4802187"/>
          </a:xfrm>
        </p:spPr>
        <p:txBody>
          <a:bodyPr>
            <a:normAutofit fontScale="85000" lnSpcReduction="20000"/>
          </a:bodyPr>
          <a:lstStyle/>
          <a:p>
            <a:endParaRPr lang="az-Latn-AZ" dirty="0"/>
          </a:p>
          <a:p>
            <a:r>
              <a:rPr lang="en-GB" dirty="0" err="1"/>
              <a:t>Cəmi</a:t>
            </a:r>
            <a:r>
              <a:rPr lang="en-GB" dirty="0"/>
              <a:t> 4094 </a:t>
            </a:r>
            <a:r>
              <a:rPr lang="en-GB" dirty="0" err="1"/>
              <a:t>izolat</a:t>
            </a:r>
            <a:r>
              <a:rPr lang="en-GB" dirty="0"/>
              <a:t> </a:t>
            </a:r>
            <a:endParaRPr lang="az-Latn-AZ" dirty="0"/>
          </a:p>
          <a:p>
            <a:pPr lvl="1"/>
            <a:r>
              <a:rPr lang="en-GB" dirty="0"/>
              <a:t>190 </a:t>
            </a:r>
            <a:r>
              <a:rPr lang="en-GB" dirty="0" err="1"/>
              <a:t>növ</a:t>
            </a:r>
            <a:r>
              <a:rPr lang="en-GB" dirty="0"/>
              <a:t> </a:t>
            </a:r>
            <a:r>
              <a:rPr lang="en-GB" dirty="0" err="1"/>
              <a:t>və</a:t>
            </a:r>
            <a:r>
              <a:rPr lang="en-GB" dirty="0"/>
              <a:t> 50 </a:t>
            </a:r>
            <a:r>
              <a:rPr lang="en-GB" dirty="0" err="1"/>
              <a:t>cins</a:t>
            </a:r>
            <a:r>
              <a:rPr lang="en-GB" dirty="0"/>
              <a:t> </a:t>
            </a:r>
            <a:endParaRPr lang="az-Latn-AZ" dirty="0"/>
          </a:p>
          <a:p>
            <a:r>
              <a:rPr lang="en-GB" dirty="0"/>
              <a:t> Bruker MALDI-TOF MS </a:t>
            </a:r>
            <a:r>
              <a:rPr lang="en-GB" dirty="0" err="1"/>
              <a:t>ilə</a:t>
            </a:r>
            <a:r>
              <a:rPr lang="en-GB" dirty="0"/>
              <a:t> </a:t>
            </a:r>
            <a:r>
              <a:rPr lang="en-GB" dirty="0" err="1"/>
              <a:t>müəyyən</a:t>
            </a:r>
            <a:r>
              <a:rPr lang="en-GB" dirty="0"/>
              <a:t> </a:t>
            </a:r>
            <a:r>
              <a:rPr lang="en-GB" dirty="0" err="1"/>
              <a:t>edilmişdir</a:t>
            </a:r>
            <a:r>
              <a:rPr lang="en-GB" dirty="0"/>
              <a:t> </a:t>
            </a:r>
            <a:endParaRPr lang="az-Latn-AZ" dirty="0"/>
          </a:p>
          <a:p>
            <a:r>
              <a:rPr lang="en-GB" dirty="0" err="1"/>
              <a:t>Nümunə</a:t>
            </a:r>
            <a:r>
              <a:rPr lang="en-GB" dirty="0"/>
              <a:t> </a:t>
            </a:r>
            <a:r>
              <a:rPr lang="en-GB" dirty="0" err="1"/>
              <a:t>növü</a:t>
            </a:r>
            <a:endParaRPr lang="az-Latn-AZ" dirty="0"/>
          </a:p>
          <a:p>
            <a:pPr lvl="1"/>
            <a:r>
              <a:rPr lang="en-GB" dirty="0"/>
              <a:t>32,7% </a:t>
            </a:r>
            <a:r>
              <a:rPr lang="en-GB" dirty="0" err="1"/>
              <a:t>abses</a:t>
            </a:r>
            <a:r>
              <a:rPr lang="en-GB" dirty="0"/>
              <a:t>, 23,2% </a:t>
            </a:r>
            <a:r>
              <a:rPr lang="en-GB" dirty="0" err="1"/>
              <a:t>yumşaq</a:t>
            </a:r>
            <a:r>
              <a:rPr lang="en-GB" dirty="0"/>
              <a:t> </a:t>
            </a:r>
            <a:r>
              <a:rPr lang="en-GB" dirty="0" err="1"/>
              <a:t>toxuma</a:t>
            </a:r>
            <a:r>
              <a:rPr lang="en-GB" dirty="0"/>
              <a:t> </a:t>
            </a:r>
            <a:r>
              <a:rPr lang="en-GB" dirty="0" err="1"/>
              <a:t>biopsiyası</a:t>
            </a:r>
            <a:r>
              <a:rPr lang="en-GB" dirty="0"/>
              <a:t>, 12,5% </a:t>
            </a:r>
            <a:r>
              <a:rPr lang="en-GB" dirty="0" err="1"/>
              <a:t>yara</a:t>
            </a:r>
            <a:r>
              <a:rPr lang="en-GB" dirty="0"/>
              <a:t> </a:t>
            </a:r>
            <a:r>
              <a:rPr lang="en-GB" dirty="0" err="1"/>
              <a:t>axıntısı</a:t>
            </a:r>
            <a:r>
              <a:rPr lang="en-GB" dirty="0"/>
              <a:t>, 8,4% </a:t>
            </a:r>
            <a:r>
              <a:rPr lang="en-GB" dirty="0" err="1"/>
              <a:t>qan</a:t>
            </a:r>
            <a:r>
              <a:rPr lang="en-GB" dirty="0"/>
              <a:t>, 8,2% peritoneal </a:t>
            </a:r>
            <a:r>
              <a:rPr lang="en-GB" dirty="0" err="1"/>
              <a:t>maye</a:t>
            </a:r>
            <a:r>
              <a:rPr lang="en-GB" dirty="0"/>
              <a:t> </a:t>
            </a:r>
            <a:r>
              <a:rPr lang="en-GB" dirty="0" err="1"/>
              <a:t>və</a:t>
            </a:r>
            <a:r>
              <a:rPr lang="en-GB" dirty="0"/>
              <a:t> 15% </a:t>
            </a:r>
            <a:r>
              <a:rPr lang="en-GB" dirty="0" err="1"/>
              <a:t>digər</a:t>
            </a:r>
            <a:endParaRPr lang="az-Latn-AZ" dirty="0"/>
          </a:p>
          <a:p>
            <a:pPr lvl="1"/>
            <a:endParaRPr lang="az-Latn-AZ" dirty="0"/>
          </a:p>
          <a:p>
            <a:pPr lvl="1"/>
            <a:r>
              <a:rPr lang="az-Latn-AZ" dirty="0"/>
              <a:t>9</a:t>
            </a:r>
            <a:r>
              <a:rPr lang="en-GB" dirty="0"/>
              <a:t>5,7% (n=3916)</a:t>
            </a:r>
            <a:r>
              <a:rPr lang="az-Latn-AZ" dirty="0"/>
              <a:t> nö</a:t>
            </a:r>
            <a:r>
              <a:rPr lang="en-GB" dirty="0"/>
              <a:t>v</a:t>
            </a:r>
            <a:endParaRPr lang="az-Latn-AZ" dirty="0"/>
          </a:p>
          <a:p>
            <a:pPr lvl="1"/>
            <a:r>
              <a:rPr lang="en-GB" dirty="0"/>
              <a:t>2,3% (n=94)</a:t>
            </a:r>
            <a:r>
              <a:rPr lang="az-Latn-AZ" dirty="0"/>
              <a:t> c</a:t>
            </a:r>
            <a:r>
              <a:rPr lang="en-GB" dirty="0"/>
              <a:t>ins </a:t>
            </a:r>
            <a:r>
              <a:rPr lang="en-GB" dirty="0" err="1"/>
              <a:t>səviyyəsində</a:t>
            </a:r>
            <a:r>
              <a:rPr lang="en-GB" dirty="0"/>
              <a:t> </a:t>
            </a:r>
            <a:endParaRPr lang="az-Latn-AZ" dirty="0"/>
          </a:p>
          <a:p>
            <a:pPr lvl="1"/>
            <a:r>
              <a:rPr lang="en-GB" dirty="0"/>
              <a:t> 2.1% </a:t>
            </a:r>
            <a:r>
              <a:rPr lang="en-GB" dirty="0" err="1"/>
              <a:t>üçün</a:t>
            </a:r>
            <a:r>
              <a:rPr lang="en-GB" dirty="0"/>
              <a:t> </a:t>
            </a:r>
            <a:r>
              <a:rPr lang="en-GB" dirty="0" err="1"/>
              <a:t>etibarlı</a:t>
            </a:r>
            <a:r>
              <a:rPr lang="en-GB" dirty="0"/>
              <a:t> </a:t>
            </a:r>
            <a:r>
              <a:rPr lang="en-GB" dirty="0" err="1"/>
              <a:t>nəticələr</a:t>
            </a:r>
            <a:r>
              <a:rPr lang="en-GB" dirty="0"/>
              <a:t> </a:t>
            </a:r>
            <a:r>
              <a:rPr lang="en-GB" dirty="0" err="1"/>
              <a:t>əldə</a:t>
            </a:r>
            <a:r>
              <a:rPr lang="en-GB" dirty="0"/>
              <a:t> </a:t>
            </a:r>
            <a:r>
              <a:rPr lang="en-GB" dirty="0" err="1"/>
              <a:t>etmək</a:t>
            </a:r>
            <a:r>
              <a:rPr lang="en-GB" dirty="0"/>
              <a:t> </a:t>
            </a:r>
            <a:r>
              <a:rPr lang="en-GB" dirty="0" err="1"/>
              <a:t>mümkün</a:t>
            </a:r>
            <a:r>
              <a:rPr lang="en-GB" dirty="0"/>
              <a:t> </a:t>
            </a:r>
            <a:r>
              <a:rPr lang="en-GB" dirty="0" err="1"/>
              <a:t>olmadı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71C41B8-4B6F-43BC-B453-37BC76651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0335" y="2141537"/>
            <a:ext cx="5589562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Son </a:t>
            </a:r>
            <a:r>
              <a:rPr lang="en-GB" dirty="0" err="1"/>
              <a:t>iki</a:t>
            </a:r>
            <a:r>
              <a:rPr lang="en-GB" dirty="0"/>
              <a:t> </a:t>
            </a:r>
            <a:r>
              <a:rPr lang="en-GB" dirty="0" err="1"/>
              <a:t>kateqoriya</a:t>
            </a:r>
            <a:r>
              <a:rPr lang="en-GB" dirty="0"/>
              <a:t> </a:t>
            </a:r>
            <a:r>
              <a:rPr lang="en-GB" dirty="0" err="1"/>
              <a:t>üçün</a:t>
            </a:r>
            <a:r>
              <a:rPr lang="en-GB" dirty="0"/>
              <a:t> 16S rRNA </a:t>
            </a:r>
            <a:r>
              <a:rPr lang="az-Latn-AZ" dirty="0"/>
              <a:t>sequencing</a:t>
            </a:r>
            <a:endParaRPr lang="en-GB" dirty="0"/>
          </a:p>
          <a:p>
            <a:r>
              <a:rPr lang="az-Latn-AZ" dirty="0"/>
              <a:t>İ</a:t>
            </a:r>
            <a:r>
              <a:rPr lang="en-GB" dirty="0" err="1"/>
              <a:t>lk</a:t>
            </a:r>
            <a:r>
              <a:rPr lang="en-GB" dirty="0"/>
              <a:t> </a:t>
            </a:r>
            <a:r>
              <a:rPr lang="en-GB" dirty="0" err="1"/>
              <a:t>dəfə</a:t>
            </a:r>
            <a:r>
              <a:rPr lang="az-Latn-AZ" dirty="0"/>
              <a:t> izolyasiya etdikləri </a:t>
            </a:r>
            <a:r>
              <a:rPr lang="en-GB" dirty="0"/>
              <a:t>237 </a:t>
            </a:r>
            <a:r>
              <a:rPr lang="en-GB" dirty="0" err="1"/>
              <a:t>növ</a:t>
            </a:r>
            <a:r>
              <a:rPr lang="en-GB" dirty="0"/>
              <a:t> </a:t>
            </a:r>
            <a:r>
              <a:rPr lang="en-GB" dirty="0" err="1"/>
              <a:t>üçün</a:t>
            </a:r>
            <a:r>
              <a:rPr lang="en-GB" dirty="0"/>
              <a:t> 16S rRNA </a:t>
            </a:r>
            <a:r>
              <a:rPr lang="az-Latn-AZ" dirty="0"/>
              <a:t>sequencing </a:t>
            </a:r>
            <a:r>
              <a:rPr lang="en-GB" dirty="0" err="1"/>
              <a:t>həyata</a:t>
            </a:r>
            <a:r>
              <a:rPr lang="en-GB" dirty="0"/>
              <a:t> </a:t>
            </a:r>
            <a:r>
              <a:rPr lang="en-GB" dirty="0" err="1"/>
              <a:t>keçirilmişdir</a:t>
            </a:r>
            <a:endParaRPr lang="en-GB" dirty="0"/>
          </a:p>
          <a:p>
            <a:r>
              <a:rPr lang="az-Latn-AZ" dirty="0"/>
              <a:t>İzolatların </a:t>
            </a:r>
            <a:r>
              <a:rPr lang="en-GB" dirty="0" err="1"/>
              <a:t>əksəriyyəti</a:t>
            </a:r>
            <a:r>
              <a:rPr lang="en-GB" dirty="0"/>
              <a:t>,</a:t>
            </a:r>
            <a:r>
              <a:rPr lang="az-Latn-AZ" dirty="0"/>
              <a:t> </a:t>
            </a:r>
            <a:r>
              <a:rPr lang="en-GB" dirty="0"/>
              <a:t> </a:t>
            </a:r>
            <a:r>
              <a:rPr lang="en-GB" b="1" i="1" dirty="0"/>
              <a:t>Bacteroides, Fusobacterium,</a:t>
            </a:r>
            <a:r>
              <a:rPr lang="az-Latn-AZ" b="1" i="1" dirty="0"/>
              <a:t> </a:t>
            </a:r>
            <a:r>
              <a:rPr lang="en-GB" b="1" i="1" dirty="0" err="1"/>
              <a:t>Prevotella</a:t>
            </a:r>
            <a:r>
              <a:rPr lang="en-GB" b="1" i="1" dirty="0"/>
              <a:t>, Actinomyces, Clostridium,</a:t>
            </a:r>
            <a:r>
              <a:rPr lang="az-Latn-AZ" b="1" i="1" dirty="0"/>
              <a:t> </a:t>
            </a:r>
            <a:r>
              <a:rPr lang="en-GB" b="1" i="1" dirty="0"/>
              <a:t>Lactobacillus </a:t>
            </a:r>
            <a:r>
              <a:rPr lang="en-GB" b="1" i="1" dirty="0" err="1"/>
              <a:t>və</a:t>
            </a:r>
            <a:r>
              <a:rPr lang="en-GB" b="1" i="1" dirty="0"/>
              <a:t> Propionibacterium</a:t>
            </a:r>
            <a:r>
              <a:rPr lang="en-GB" i="1" dirty="0"/>
              <a:t> </a:t>
            </a:r>
            <a:r>
              <a:rPr lang="en-GB" dirty="0" err="1"/>
              <a:t>cinsindən</a:t>
            </a:r>
            <a:r>
              <a:rPr lang="az-Latn-AZ" dirty="0"/>
              <a:t> </a:t>
            </a:r>
            <a:r>
              <a:rPr lang="en-GB" dirty="0" err="1"/>
              <a:t>olduğu</a:t>
            </a:r>
            <a:r>
              <a:rPr lang="en-GB" dirty="0"/>
              <a:t> </a:t>
            </a:r>
            <a:r>
              <a:rPr lang="en-GB" dirty="0" err="1"/>
              <a:t>aşkar</a:t>
            </a:r>
            <a:r>
              <a:rPr lang="en-GB" dirty="0"/>
              <a:t> </a:t>
            </a:r>
            <a:r>
              <a:rPr lang="en-GB" dirty="0" err="1"/>
              <a:t>edilmişdir</a:t>
            </a:r>
            <a:endParaRPr lang="en-GB" dirty="0"/>
          </a:p>
          <a:p>
            <a:r>
              <a:rPr lang="en-GB" dirty="0"/>
              <a:t>MALDI-TOF MS </a:t>
            </a:r>
            <a:r>
              <a:rPr lang="en-GB" dirty="0" err="1"/>
              <a:t>anaerob</a:t>
            </a:r>
            <a:r>
              <a:rPr lang="en-GB" dirty="0"/>
              <a:t> </a:t>
            </a:r>
            <a:r>
              <a:rPr lang="en-GB" dirty="0" err="1"/>
              <a:t>bakteriyaları</a:t>
            </a:r>
            <a:r>
              <a:rPr lang="az-Latn-AZ" dirty="0"/>
              <a:t>n təyinində</a:t>
            </a:r>
            <a:r>
              <a:rPr lang="en-GB" dirty="0"/>
              <a:t> </a:t>
            </a:r>
            <a:r>
              <a:rPr lang="en-GB" dirty="0" err="1"/>
              <a:t>etibarlı</a:t>
            </a:r>
            <a:r>
              <a:rPr lang="en-GB" dirty="0"/>
              <a:t> </a:t>
            </a:r>
            <a:r>
              <a:rPr lang="en-GB" dirty="0" err="1"/>
              <a:t>vasitədir</a:t>
            </a:r>
            <a:endParaRPr lang="en-GB" dirty="0"/>
          </a:p>
          <a:p>
            <a:r>
              <a:rPr lang="az-Latn-AZ" dirty="0"/>
              <a:t>A</a:t>
            </a:r>
            <a:r>
              <a:rPr lang="en-GB" dirty="0" err="1"/>
              <a:t>ntibiotik</a:t>
            </a:r>
            <a:r>
              <a:rPr lang="en-GB" dirty="0"/>
              <a:t> </a:t>
            </a:r>
            <a:r>
              <a:rPr lang="en-GB" dirty="0" err="1"/>
              <a:t>müalicəsini</a:t>
            </a:r>
            <a:r>
              <a:rPr lang="en-GB" dirty="0"/>
              <a:t> </a:t>
            </a:r>
            <a:r>
              <a:rPr lang="en-GB" dirty="0" err="1"/>
              <a:t>ən</a:t>
            </a:r>
            <a:r>
              <a:rPr lang="en-GB" dirty="0"/>
              <a:t> </a:t>
            </a:r>
            <a:r>
              <a:rPr lang="en-GB" dirty="0" err="1"/>
              <a:t>uyğun</a:t>
            </a:r>
            <a:r>
              <a:rPr lang="en-GB" dirty="0"/>
              <a:t> </a:t>
            </a:r>
            <a:r>
              <a:rPr lang="en-GB" dirty="0" err="1"/>
              <a:t>şəkildə</a:t>
            </a:r>
            <a:r>
              <a:rPr lang="en-GB" dirty="0"/>
              <a:t> </a:t>
            </a:r>
            <a:r>
              <a:rPr lang="en-GB" dirty="0" err="1"/>
              <a:t>həyata</a:t>
            </a:r>
            <a:r>
              <a:rPr lang="en-GB" dirty="0"/>
              <a:t> </a:t>
            </a:r>
            <a:r>
              <a:rPr lang="en-GB" dirty="0" err="1"/>
              <a:t>keçirməyə</a:t>
            </a:r>
            <a:r>
              <a:rPr lang="en-GB" dirty="0"/>
              <a:t> </a:t>
            </a:r>
            <a:r>
              <a:rPr lang="en-GB" dirty="0" err="1"/>
              <a:t>imkan</a:t>
            </a:r>
            <a:r>
              <a:rPr lang="en-GB" dirty="0"/>
              <a:t> </a:t>
            </a:r>
            <a:r>
              <a:rPr lang="en-GB" dirty="0" err="1"/>
              <a:t>verdiyi</a:t>
            </a:r>
            <a:r>
              <a:rPr lang="en-GB" dirty="0"/>
              <a:t> </a:t>
            </a:r>
            <a:r>
              <a:rPr lang="en-GB" dirty="0" err="1"/>
              <a:t>vurğulan</a:t>
            </a:r>
            <a:r>
              <a:rPr lang="az-Latn-AZ" dirty="0"/>
              <a:t>mışdır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79CC674-C9CC-472D-A1F8-F5F9F7FE2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60" y="-169766"/>
            <a:ext cx="669607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7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7AF8FE-E81E-48F1-B895-844EF2C23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493"/>
          </a:xfrm>
        </p:spPr>
        <p:txBody>
          <a:bodyPr/>
          <a:lstStyle/>
          <a:p>
            <a:r>
              <a:rPr lang="en-GB" b="1" dirty="0" err="1">
                <a:solidFill>
                  <a:srgbClr val="FF0000"/>
                </a:solidFill>
              </a:rPr>
              <a:t>Bakteriologiya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laboratoriyasından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Gözləntilər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7CF103-7E26-4545-A43A-138CBE9B6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690688"/>
            <a:ext cx="10622280" cy="448627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GB" b="1" dirty="0" err="1">
                <a:solidFill>
                  <a:srgbClr val="FF0000"/>
                </a:solidFill>
              </a:rPr>
              <a:t>Tez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nəticə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versin</a:t>
            </a:r>
            <a:r>
              <a:rPr lang="en-GB" b="1" dirty="0">
                <a:solidFill>
                  <a:srgbClr val="FF0000"/>
                </a:solidFill>
              </a:rPr>
              <a:t>! </a:t>
            </a:r>
          </a:p>
          <a:p>
            <a:pPr lvl="1" algn="ctr"/>
            <a:r>
              <a:rPr lang="en-GB" dirty="0" err="1"/>
              <a:t>Doğru</a:t>
            </a:r>
            <a:r>
              <a:rPr lang="en-GB" dirty="0"/>
              <a:t> </a:t>
            </a:r>
            <a:r>
              <a:rPr lang="en-GB" dirty="0" err="1"/>
              <a:t>antibiotik</a:t>
            </a:r>
            <a:r>
              <a:rPr lang="en-GB" dirty="0"/>
              <a:t> </a:t>
            </a:r>
            <a:r>
              <a:rPr lang="en-GB" dirty="0" err="1"/>
              <a:t>seçimini</a:t>
            </a:r>
            <a:r>
              <a:rPr lang="en-GB" dirty="0"/>
              <a:t> </a:t>
            </a:r>
            <a:r>
              <a:rPr lang="en-GB" dirty="0" err="1"/>
              <a:t>dəstəkləsin</a:t>
            </a:r>
            <a:r>
              <a:rPr lang="en-GB" dirty="0"/>
              <a:t>! </a:t>
            </a:r>
          </a:p>
          <a:p>
            <a:pPr lvl="1" algn="ctr"/>
            <a:r>
              <a:rPr lang="en-GB" dirty="0" err="1"/>
              <a:t>Antibiotiklərdən</a:t>
            </a:r>
            <a:r>
              <a:rPr lang="en-GB" dirty="0"/>
              <a:t> </a:t>
            </a:r>
            <a:r>
              <a:rPr lang="en-GB" dirty="0" err="1"/>
              <a:t>lazımsız</a:t>
            </a:r>
            <a:r>
              <a:rPr lang="en-GB" dirty="0"/>
              <a:t> </a:t>
            </a:r>
            <a:r>
              <a:rPr lang="en-GB" dirty="0" err="1"/>
              <a:t>istifadənin</a:t>
            </a:r>
            <a:r>
              <a:rPr lang="en-GB" dirty="0"/>
              <a:t> </a:t>
            </a:r>
            <a:r>
              <a:rPr lang="en-GB" dirty="0" err="1"/>
              <a:t>qarşısını</a:t>
            </a:r>
            <a:r>
              <a:rPr lang="en-GB" dirty="0"/>
              <a:t> </a:t>
            </a:r>
            <a:r>
              <a:rPr lang="en-GB" dirty="0" err="1"/>
              <a:t>alıns</a:t>
            </a:r>
            <a:r>
              <a:rPr lang="az-Latn-AZ" dirty="0"/>
              <a:t>ın</a:t>
            </a:r>
            <a:r>
              <a:rPr lang="en-GB" dirty="0"/>
              <a:t>! 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Etibarlı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nəticələr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verin</a:t>
            </a:r>
            <a:r>
              <a:rPr lang="en-GB" b="1" dirty="0">
                <a:solidFill>
                  <a:srgbClr val="FF0000"/>
                </a:solidFill>
              </a:rPr>
              <a:t>! </a:t>
            </a:r>
          </a:p>
          <a:p>
            <a:pPr algn="ctr"/>
            <a:r>
              <a:rPr lang="en-GB" dirty="0"/>
              <a:t> </a:t>
            </a:r>
            <a:r>
              <a:rPr lang="en-GB" dirty="0" err="1"/>
              <a:t>Yaxşı</a:t>
            </a:r>
            <a:r>
              <a:rPr lang="en-GB" dirty="0"/>
              <a:t> </a:t>
            </a:r>
            <a:r>
              <a:rPr lang="en-GB" dirty="0" err="1"/>
              <a:t>performans</a:t>
            </a:r>
            <a:r>
              <a:rPr lang="en-GB" dirty="0"/>
              <a:t> </a:t>
            </a:r>
            <a:r>
              <a:rPr lang="en-GB" dirty="0" err="1"/>
              <a:t>parametrlərinə</a:t>
            </a:r>
            <a:r>
              <a:rPr lang="en-GB" dirty="0"/>
              <a:t> sahib </a:t>
            </a:r>
            <a:r>
              <a:rPr lang="en-GB" dirty="0" err="1"/>
              <a:t>olun</a:t>
            </a:r>
            <a:endParaRPr lang="az-Latn-AZ" dirty="0"/>
          </a:p>
          <a:p>
            <a:pPr algn="ctr"/>
            <a:endParaRPr lang="az-Latn-AZ" dirty="0"/>
          </a:p>
          <a:p>
            <a:pPr algn="ctr"/>
            <a:r>
              <a:rPr lang="az-Latn-AZ" b="1" dirty="0">
                <a:solidFill>
                  <a:srgbClr val="FF0000"/>
                </a:solidFill>
              </a:rPr>
              <a:t>7/24 xidmət!</a:t>
            </a:r>
            <a:endParaRPr lang="en-GB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D529D83-4FD6-430D-9621-47BC34C2D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01" y="1589148"/>
            <a:ext cx="2860211" cy="1103546"/>
          </a:xfrm>
          <a:prstGeom prst="rect">
            <a:avLst/>
          </a:prstGeom>
        </p:spPr>
      </p:pic>
      <p:pic>
        <p:nvPicPr>
          <p:cNvPr id="2056" name="Picture 8" descr="Dribbble - doctor.gif by Dano Palacios">
            <a:extLst>
              <a:ext uri="{FF2B5EF4-FFF2-40B4-BE49-F238E27FC236}">
                <a16:creationId xmlns="" xmlns:a16="http://schemas.microsoft.com/office/drawing/2014/main" id="{F8A930D6-5D65-436F-BB5C-52410B408B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75" y="2692694"/>
            <a:ext cx="2828257" cy="212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3C1013-1BBB-4239-9DF0-9D9690BAE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318" y="4180474"/>
            <a:ext cx="140017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7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820CDA-0466-46B4-83BD-EB3BDD6F7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9F02A3-8537-45DB-A273-E9166019C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906E66-EEE3-4CAC-8F26-05F7669BE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61" y="478301"/>
            <a:ext cx="1107967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8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36D378-4DF6-4163-8D45-9E59FF90D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C8A083-0111-4DD6-BB1A-7FA99CBE2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0129A5-1002-457E-B307-ECA7E0321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018" y="116272"/>
            <a:ext cx="8679767" cy="58987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FCE9BCA-421E-4D59-BAF5-4830670F55C1}"/>
              </a:ext>
            </a:extLst>
          </p:cNvPr>
          <p:cNvSpPr/>
          <p:nvPr/>
        </p:nvSpPr>
        <p:spPr>
          <a:xfrm>
            <a:off x="5303520" y="2293034"/>
            <a:ext cx="5120639" cy="140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az-Latn-AZ" b="1" dirty="0">
                <a:solidFill>
                  <a:schemeClr val="tx1"/>
                </a:solidFill>
              </a:rPr>
              <a:t>Laborantın sərf etdiyi vaxt və texniki xidmət haqları daxil edildikdə, MALDI-TOF-dan istifadə etməklə onların illik qənaətləri $73,646,18 (51,7%) təşkil edir.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az-Latn-AZ" b="1" dirty="0">
                <a:solidFill>
                  <a:schemeClr val="tx1"/>
                </a:solidFill>
              </a:rPr>
              <a:t>Başlanğıç xərci isə 3 il ərzində qarşılanır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400274-8294-42A8-BB68-338E7F805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653F00-DA85-4E17-97BC-987D9EFE9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4BA71EF-61B2-4B81-AF9D-1980F1BF4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748" y="442913"/>
            <a:ext cx="9201150" cy="24955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BC9F1B6-B34C-427D-99B1-D438BFDEE827}"/>
              </a:ext>
            </a:extLst>
          </p:cNvPr>
          <p:cNvSpPr/>
          <p:nvPr/>
        </p:nvSpPr>
        <p:spPr>
          <a:xfrm>
            <a:off x="1425527" y="2926667"/>
            <a:ext cx="9059592" cy="7027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MALDI-TOF MS </a:t>
            </a:r>
            <a:r>
              <a:rPr lang="en-GB" sz="2400" b="1" dirty="0" err="1">
                <a:solidFill>
                  <a:schemeClr val="tx1"/>
                </a:solidFill>
              </a:rPr>
              <a:t>mikrobiologiya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laboratoriyalarında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patogen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mikroorqanizmlərin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identifikasiyası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üçün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böyük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bir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inqilabdır</a:t>
            </a:r>
            <a:r>
              <a:rPr lang="en-GB" sz="2400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5D0686-582D-4C42-B0CD-A972F1D9DC1B}"/>
              </a:ext>
            </a:extLst>
          </p:cNvPr>
          <p:cNvSpPr/>
          <p:nvPr/>
        </p:nvSpPr>
        <p:spPr>
          <a:xfrm>
            <a:off x="1425525" y="4145036"/>
            <a:ext cx="9059593" cy="7027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2400" b="1" dirty="0">
                <a:solidFill>
                  <a:schemeClr val="tx1"/>
                </a:solidFill>
              </a:rPr>
              <a:t>Rutin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laboratoriya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praktikasında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az-Latn-AZ" sz="2400" b="1" dirty="0">
                <a:solidFill>
                  <a:schemeClr val="tx1"/>
                </a:solidFill>
              </a:rPr>
              <a:t> artıq yerini tutub 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1835CCF-C647-4FAE-872A-E5D34F40AE02}"/>
              </a:ext>
            </a:extLst>
          </p:cNvPr>
          <p:cNvSpPr/>
          <p:nvPr/>
        </p:nvSpPr>
        <p:spPr>
          <a:xfrm>
            <a:off x="1425524" y="5178462"/>
            <a:ext cx="9059591" cy="7027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tx1"/>
                </a:solidFill>
              </a:rPr>
              <a:t>Sadə</a:t>
            </a:r>
            <a:r>
              <a:rPr lang="en-GB" sz="2400" b="1" dirty="0">
                <a:solidFill>
                  <a:schemeClr val="tx1"/>
                </a:solidFill>
              </a:rPr>
              <a:t>, </a:t>
            </a:r>
            <a:r>
              <a:rPr lang="en-GB" sz="2400" b="1" dirty="0" err="1">
                <a:solidFill>
                  <a:schemeClr val="tx1"/>
                </a:solidFill>
              </a:rPr>
              <a:t>sürətli</a:t>
            </a:r>
            <a:r>
              <a:rPr lang="en-GB" sz="2400" b="1" dirty="0">
                <a:solidFill>
                  <a:schemeClr val="tx1"/>
                </a:solidFill>
              </a:rPr>
              <a:t>, </a:t>
            </a:r>
            <a:r>
              <a:rPr lang="en-GB" sz="2400" b="1" dirty="0" err="1">
                <a:solidFill>
                  <a:schemeClr val="tx1"/>
                </a:solidFill>
              </a:rPr>
              <a:t>etibarlı</a:t>
            </a:r>
            <a:r>
              <a:rPr lang="en-GB" sz="2400" b="1" dirty="0">
                <a:solidFill>
                  <a:schemeClr val="tx1"/>
                </a:solidFill>
              </a:rPr>
              <a:t>, </a:t>
            </a:r>
            <a:r>
              <a:rPr lang="en-GB" sz="2400" b="1" dirty="0" err="1">
                <a:solidFill>
                  <a:schemeClr val="tx1"/>
                </a:solidFill>
              </a:rPr>
              <a:t>sərfəli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0FDF3E2-1B64-4E58-8DF5-7FD56CA71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619" y="2964083"/>
            <a:ext cx="636524" cy="649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D3B8126-D620-4F5C-B73B-4938BB9CD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446" y="4165894"/>
            <a:ext cx="688364" cy="674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B884CCE-80EE-449E-856A-552206ADA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446" y="5178462"/>
            <a:ext cx="603697" cy="70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1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B00FB7-5DE6-4DF8-B4B0-AD9FB04D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b="1" dirty="0">
                <a:solidFill>
                  <a:srgbClr val="FF0000"/>
                </a:solidFill>
              </a:rPr>
              <a:t>Avtomatik Qan Kultivasiya Sistemləri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AA7F834-3972-457E-A3AB-5E7D93592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Sürətli</a:t>
            </a:r>
            <a:r>
              <a:rPr lang="en-GB" dirty="0"/>
              <a:t> (5 </a:t>
            </a:r>
            <a:r>
              <a:rPr lang="en-GB" dirty="0" err="1"/>
              <a:t>gün</a:t>
            </a:r>
            <a:r>
              <a:rPr lang="en-GB" dirty="0"/>
              <a:t>) </a:t>
            </a:r>
            <a:endParaRPr lang="az-Latn-AZ" dirty="0"/>
          </a:p>
          <a:p>
            <a:r>
              <a:rPr lang="en-GB" dirty="0"/>
              <a:t> </a:t>
            </a:r>
            <a:r>
              <a:rPr lang="en-GB" u="sng" dirty="0" err="1"/>
              <a:t>Daimi</a:t>
            </a:r>
            <a:r>
              <a:rPr lang="en-GB" u="sng" dirty="0"/>
              <a:t> </a:t>
            </a:r>
            <a:r>
              <a:rPr lang="en-GB" u="sng" dirty="0" err="1"/>
              <a:t>monitorinq</a:t>
            </a:r>
            <a:r>
              <a:rPr lang="en-GB" u="sng" dirty="0"/>
              <a:t>! </a:t>
            </a:r>
            <a:endParaRPr lang="az-Latn-AZ" u="sng" dirty="0"/>
          </a:p>
          <a:p>
            <a:r>
              <a:rPr lang="en-GB" dirty="0"/>
              <a:t> </a:t>
            </a:r>
            <a:r>
              <a:rPr lang="az-Latn-AZ" dirty="0"/>
              <a:t>İnkişaf</a:t>
            </a:r>
            <a:r>
              <a:rPr lang="en-GB" dirty="0"/>
              <a:t> </a:t>
            </a:r>
            <a:r>
              <a:rPr lang="en-GB" dirty="0" err="1"/>
              <a:t>dövrünün</a:t>
            </a:r>
            <a:r>
              <a:rPr lang="en-GB" dirty="0"/>
              <a:t> </a:t>
            </a:r>
            <a:r>
              <a:rPr lang="en-GB" dirty="0" err="1"/>
              <a:t>təyini</a:t>
            </a:r>
            <a:r>
              <a:rPr lang="en-GB" dirty="0"/>
              <a:t> </a:t>
            </a:r>
            <a:endParaRPr lang="az-Latn-AZ" dirty="0"/>
          </a:p>
          <a:p>
            <a:r>
              <a:rPr lang="en-GB" dirty="0" err="1"/>
              <a:t>Şüşə</a:t>
            </a:r>
            <a:r>
              <a:rPr lang="en-GB" dirty="0"/>
              <a:t> </a:t>
            </a:r>
            <a:r>
              <a:rPr lang="en-GB" dirty="0" err="1"/>
              <a:t>həcminin</a:t>
            </a:r>
            <a:r>
              <a:rPr lang="en-GB" dirty="0"/>
              <a:t> </a:t>
            </a:r>
            <a:r>
              <a:rPr lang="en-GB" dirty="0" err="1"/>
              <a:t>qiymətləndirilməsi</a:t>
            </a:r>
            <a:r>
              <a:rPr lang="en-GB" dirty="0"/>
              <a:t> </a:t>
            </a:r>
            <a:endParaRPr lang="az-Latn-AZ" dirty="0"/>
          </a:p>
          <a:p>
            <a:r>
              <a:rPr lang="en-GB" dirty="0"/>
              <a:t> </a:t>
            </a:r>
            <a:r>
              <a:rPr lang="en-GB" dirty="0" err="1"/>
              <a:t>Yanlış</a:t>
            </a:r>
            <a:r>
              <a:rPr lang="en-GB" dirty="0"/>
              <a:t> </a:t>
            </a:r>
            <a:r>
              <a:rPr lang="en-GB" dirty="0" err="1"/>
              <a:t>pozitivlik</a:t>
            </a:r>
            <a:r>
              <a:rPr lang="en-GB" dirty="0"/>
              <a:t> (</a:t>
            </a:r>
            <a:r>
              <a:rPr lang="en-GB" dirty="0" err="1"/>
              <a:t>yüksək</a:t>
            </a:r>
            <a:r>
              <a:rPr lang="en-GB" dirty="0"/>
              <a:t> </a:t>
            </a:r>
            <a:r>
              <a:rPr lang="en-GB" dirty="0" err="1"/>
              <a:t>limfosit</a:t>
            </a:r>
            <a:r>
              <a:rPr lang="en-GB" dirty="0"/>
              <a:t> </a:t>
            </a:r>
            <a:r>
              <a:rPr lang="en-GB" dirty="0" err="1"/>
              <a:t>sayı</a:t>
            </a:r>
            <a:r>
              <a:rPr lang="en-GB" dirty="0"/>
              <a:t>) </a:t>
            </a:r>
            <a:endParaRPr lang="az-Latn-AZ" dirty="0"/>
          </a:p>
          <a:p>
            <a:r>
              <a:rPr lang="en-GB" dirty="0"/>
              <a:t> </a:t>
            </a:r>
            <a:r>
              <a:rPr lang="en-GB" dirty="0" err="1"/>
              <a:t>Müxtəlif</a:t>
            </a:r>
            <a:r>
              <a:rPr lang="en-GB" dirty="0"/>
              <a:t> </a:t>
            </a:r>
            <a:r>
              <a:rPr lang="en-GB" dirty="0" err="1"/>
              <a:t>yaşlar</a:t>
            </a:r>
            <a:r>
              <a:rPr lang="az-Latn-AZ" dirty="0"/>
              <a:t>a</a:t>
            </a:r>
            <a:r>
              <a:rPr lang="en-GB" dirty="0"/>
              <a:t>/</a:t>
            </a:r>
            <a:r>
              <a:rPr lang="en-GB" dirty="0" err="1"/>
              <a:t>patogenlər</a:t>
            </a:r>
            <a:r>
              <a:rPr lang="az-Latn-AZ" dirty="0"/>
              <a:t>ə</a:t>
            </a:r>
            <a:r>
              <a:rPr lang="en-GB" dirty="0"/>
              <a:t> </a:t>
            </a:r>
            <a:r>
              <a:rPr lang="az-Latn-AZ" dirty="0"/>
              <a:t>görə</a:t>
            </a:r>
            <a:r>
              <a:rPr lang="en-GB" dirty="0"/>
              <a:t> </a:t>
            </a:r>
            <a:r>
              <a:rPr lang="en-GB" dirty="0" err="1"/>
              <a:t>şüşə</a:t>
            </a:r>
            <a:r>
              <a:rPr lang="en-GB" dirty="0"/>
              <a:t> </a:t>
            </a:r>
            <a:r>
              <a:rPr lang="en-GB" dirty="0" err="1"/>
              <a:t>seçimləri</a:t>
            </a:r>
            <a:r>
              <a:rPr lang="en-GB" dirty="0"/>
              <a:t> </a:t>
            </a:r>
            <a:endParaRPr lang="az-Latn-AZ" dirty="0"/>
          </a:p>
          <a:p>
            <a:pPr lvl="1"/>
            <a:r>
              <a:rPr lang="en-GB" dirty="0"/>
              <a:t> </a:t>
            </a:r>
            <a:r>
              <a:rPr lang="en-GB" dirty="0" err="1"/>
              <a:t>Zəngin</a:t>
            </a:r>
            <a:r>
              <a:rPr lang="en-GB" dirty="0"/>
              <a:t> </a:t>
            </a:r>
            <a:r>
              <a:rPr lang="en-GB" dirty="0" err="1"/>
              <a:t>mühit</a:t>
            </a:r>
            <a:r>
              <a:rPr lang="en-GB" dirty="0"/>
              <a:t> (</a:t>
            </a:r>
            <a:r>
              <a:rPr lang="az-Latn-AZ" dirty="0"/>
              <a:t>nazlı</a:t>
            </a:r>
            <a:r>
              <a:rPr lang="en-GB" dirty="0"/>
              <a:t> </a:t>
            </a:r>
            <a:r>
              <a:rPr lang="en-GB" dirty="0" err="1"/>
              <a:t>patogenlər</a:t>
            </a:r>
            <a:r>
              <a:rPr lang="en-GB" dirty="0"/>
              <a:t> </a:t>
            </a:r>
            <a:r>
              <a:rPr lang="en-GB" dirty="0" err="1"/>
              <a:t>üçün</a:t>
            </a:r>
            <a:r>
              <a:rPr lang="en-GB" dirty="0"/>
              <a:t> </a:t>
            </a:r>
            <a:r>
              <a:rPr lang="en-GB" dirty="0" err="1"/>
              <a:t>uyğundur</a:t>
            </a:r>
            <a:r>
              <a:rPr lang="en-GB" dirty="0"/>
              <a:t>) </a:t>
            </a:r>
            <a:endParaRPr lang="az-Latn-AZ" dirty="0"/>
          </a:p>
          <a:p>
            <a:pPr lvl="1"/>
            <a:r>
              <a:rPr lang="en-GB" dirty="0"/>
              <a:t> </a:t>
            </a:r>
            <a:r>
              <a:rPr lang="en-GB" dirty="0" err="1"/>
              <a:t>Antibiotik</a:t>
            </a:r>
            <a:r>
              <a:rPr lang="en-GB" dirty="0"/>
              <a:t> </a:t>
            </a:r>
            <a:r>
              <a:rPr lang="en-GB" dirty="0" err="1"/>
              <a:t>bağlayan</a:t>
            </a:r>
            <a:r>
              <a:rPr lang="en-GB" dirty="0"/>
              <a:t> </a:t>
            </a:r>
            <a:r>
              <a:rPr lang="az-Latn-AZ" dirty="0"/>
              <a:t>kömür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3DDD0D2-07D5-4B7C-B477-123AD7246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567" y="1576387"/>
            <a:ext cx="25050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9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E38F74-3442-4098-BD15-45E3D4A40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b="1" dirty="0">
                <a:solidFill>
                  <a:srgbClr val="FF0000"/>
                </a:solidFill>
              </a:rPr>
              <a:t>Avtomatik Qan Kultivasiya Sistemləri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0013D0-A565-4510-B6B0-127C17BD5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C1BFA5-BD8E-45DD-AF39-8A829062C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1701238"/>
            <a:ext cx="87820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2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3E118F-FFDC-4726-AD0F-2FE23D1DF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b="1" dirty="0">
                <a:solidFill>
                  <a:srgbClr val="FF0000"/>
                </a:solidFill>
              </a:rPr>
              <a:t>Avtomatik Qan Kultivasiya Sistemləri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A5168B-D8B1-4EEF-AC66-FD6B9812D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Virtuo</a:t>
            </a:r>
            <a:r>
              <a:rPr lang="en-GB" dirty="0"/>
              <a:t> </a:t>
            </a:r>
            <a:r>
              <a:rPr lang="en-GB" dirty="0" err="1"/>
              <a:t>qan</a:t>
            </a:r>
            <a:r>
              <a:rPr lang="en-GB" dirty="0"/>
              <a:t> </a:t>
            </a:r>
            <a:r>
              <a:rPr lang="en-GB" dirty="0" err="1"/>
              <a:t>kultivasiya</a:t>
            </a:r>
            <a:r>
              <a:rPr lang="en-GB" dirty="0"/>
              <a:t> </a:t>
            </a:r>
            <a:r>
              <a:rPr lang="en-GB" dirty="0" err="1"/>
              <a:t>sisteminin</a:t>
            </a:r>
            <a:r>
              <a:rPr lang="en-GB" dirty="0"/>
              <a:t> </a:t>
            </a:r>
            <a:r>
              <a:rPr lang="en-GB" dirty="0" err="1"/>
              <a:t>nəticələrinin</a:t>
            </a:r>
            <a:r>
              <a:rPr lang="en-GB" dirty="0"/>
              <a:t> </a:t>
            </a:r>
            <a:r>
              <a:rPr lang="en-GB" dirty="0" err="1"/>
              <a:t>BacT</a:t>
            </a:r>
            <a:r>
              <a:rPr lang="en-GB" dirty="0"/>
              <a:t>/Alert 3D </a:t>
            </a:r>
            <a:r>
              <a:rPr lang="en-GB" dirty="0" err="1"/>
              <a:t>sistemi</a:t>
            </a:r>
            <a:r>
              <a:rPr lang="en-GB" dirty="0"/>
              <a:t> </a:t>
            </a:r>
            <a:r>
              <a:rPr lang="en-GB" dirty="0" err="1"/>
              <a:t>ilə</a:t>
            </a:r>
            <a:r>
              <a:rPr lang="en-GB" dirty="0"/>
              <a:t> </a:t>
            </a:r>
            <a:r>
              <a:rPr lang="en-GB" dirty="0" err="1"/>
              <a:t>müqayisə</a:t>
            </a:r>
            <a:r>
              <a:rPr lang="en-GB" dirty="0"/>
              <a:t> </a:t>
            </a:r>
            <a:r>
              <a:rPr lang="en-GB" dirty="0" err="1"/>
              <a:t>olunmu</a:t>
            </a:r>
            <a:r>
              <a:rPr lang="az-Latn-AZ" dirty="0"/>
              <a:t>ş</a:t>
            </a:r>
            <a:r>
              <a:rPr lang="en-GB" dirty="0"/>
              <a:t>dur</a:t>
            </a:r>
          </a:p>
          <a:p>
            <a:r>
              <a:rPr lang="en-GB" dirty="0"/>
              <a:t> </a:t>
            </a:r>
            <a:r>
              <a:rPr lang="en-GB" dirty="0" err="1"/>
              <a:t>Virtuo</a:t>
            </a:r>
            <a:r>
              <a:rPr lang="en-GB" dirty="0"/>
              <a:t> </a:t>
            </a:r>
            <a:r>
              <a:rPr lang="en-GB" dirty="0" err="1"/>
              <a:t>qan</a:t>
            </a:r>
            <a:r>
              <a:rPr lang="en-GB" dirty="0"/>
              <a:t> </a:t>
            </a:r>
            <a:r>
              <a:rPr lang="en-GB" dirty="0" err="1"/>
              <a:t>kultivasiya</a:t>
            </a:r>
            <a:r>
              <a:rPr lang="en-GB" dirty="0"/>
              <a:t> </a:t>
            </a:r>
            <a:r>
              <a:rPr lang="en-GB" dirty="0" err="1"/>
              <a:t>sisteminin</a:t>
            </a:r>
            <a:r>
              <a:rPr lang="az-Latn-AZ" dirty="0"/>
              <a:t> </a:t>
            </a:r>
          </a:p>
          <a:p>
            <a:pPr lvl="1"/>
            <a:r>
              <a:rPr lang="az-Latn-AZ" dirty="0"/>
              <a:t>(+) nəticəsi</a:t>
            </a:r>
            <a:r>
              <a:rPr lang="en-GB" dirty="0"/>
              <a:t> </a:t>
            </a:r>
            <a:r>
              <a:rPr lang="en-GB" dirty="0" err="1"/>
              <a:t>təqribən</a:t>
            </a:r>
            <a:r>
              <a:rPr lang="en-GB" dirty="0"/>
              <a:t> 2 </a:t>
            </a:r>
            <a:r>
              <a:rPr lang="en-GB" dirty="0" err="1"/>
              <a:t>saat</a:t>
            </a:r>
            <a:r>
              <a:rPr lang="en-GB" dirty="0"/>
              <a:t> </a:t>
            </a:r>
            <a:r>
              <a:rPr lang="en-GB" dirty="0" err="1"/>
              <a:t>daha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az-Latn-AZ" dirty="0"/>
              <a:t>tez nəticə verdiyi </a:t>
            </a:r>
            <a:r>
              <a:rPr lang="en-GB" dirty="0" err="1"/>
              <a:t>müəyyən</a:t>
            </a:r>
            <a:r>
              <a:rPr lang="en-GB" dirty="0"/>
              <a:t> </a:t>
            </a:r>
            <a:r>
              <a:rPr lang="en-GB" dirty="0" err="1"/>
              <a:t>edilmişdir</a:t>
            </a:r>
            <a:endParaRPr lang="az-Latn-AZ" dirty="0"/>
          </a:p>
          <a:p>
            <a:pPr lvl="1"/>
            <a:endParaRPr lang="az-Latn-AZ" dirty="0"/>
          </a:p>
          <a:p>
            <a:r>
              <a:rPr lang="en-GB" dirty="0" err="1"/>
              <a:t>BacT</a:t>
            </a:r>
            <a:r>
              <a:rPr lang="en-GB" dirty="0"/>
              <a:t>/Alert 3D </a:t>
            </a:r>
            <a:r>
              <a:rPr lang="az-Latn-AZ" dirty="0"/>
              <a:t>(+) nəticəsi</a:t>
            </a:r>
            <a:r>
              <a:rPr lang="en-GB" dirty="0"/>
              <a:t> </a:t>
            </a:r>
            <a:r>
              <a:rPr lang="en-GB" dirty="0" err="1"/>
              <a:t>orta</a:t>
            </a:r>
            <a:r>
              <a:rPr lang="en-GB" dirty="0"/>
              <a:t> </a:t>
            </a:r>
            <a:r>
              <a:rPr lang="en-GB" dirty="0" err="1"/>
              <a:t>vaxt</a:t>
            </a:r>
            <a:r>
              <a:rPr lang="en-GB" dirty="0"/>
              <a:t> </a:t>
            </a:r>
            <a:r>
              <a:rPr lang="en-GB" dirty="0" err="1"/>
              <a:t>təxminən</a:t>
            </a:r>
            <a:r>
              <a:rPr lang="en-GB" dirty="0"/>
              <a:t> 17,7 </a:t>
            </a:r>
            <a:r>
              <a:rPr lang="en-GB" dirty="0" err="1"/>
              <a:t>saat</a:t>
            </a:r>
            <a:r>
              <a:rPr lang="en-GB" dirty="0"/>
              <a:t> </a:t>
            </a:r>
            <a:r>
              <a:rPr lang="en-GB" dirty="0" err="1"/>
              <a:t>olduğu</a:t>
            </a:r>
            <a:r>
              <a:rPr lang="en-GB" dirty="0"/>
              <a:t> </a:t>
            </a:r>
            <a:r>
              <a:rPr lang="en-GB" dirty="0" err="1"/>
              <a:t>halda</a:t>
            </a:r>
            <a:r>
              <a:rPr lang="en-GB" dirty="0"/>
              <a:t>, </a:t>
            </a:r>
            <a:r>
              <a:rPr lang="en-GB" dirty="0" err="1"/>
              <a:t>Virtuo</a:t>
            </a:r>
            <a:r>
              <a:rPr lang="en-GB" dirty="0"/>
              <a:t> </a:t>
            </a:r>
            <a:r>
              <a:rPr lang="en-GB" dirty="0" err="1"/>
              <a:t>üçün</a:t>
            </a:r>
            <a:r>
              <a:rPr lang="en-GB" dirty="0"/>
              <a:t> 15,9 </a:t>
            </a:r>
            <a:r>
              <a:rPr lang="en-GB" dirty="0" err="1"/>
              <a:t>saat</a:t>
            </a:r>
            <a:r>
              <a:rPr lang="en-GB" dirty="0"/>
              <a:t> </a:t>
            </a:r>
            <a:r>
              <a:rPr lang="en-GB" dirty="0" err="1"/>
              <a:t>olduğu</a:t>
            </a:r>
            <a:r>
              <a:rPr lang="en-GB" dirty="0"/>
              <a:t> </a:t>
            </a:r>
            <a:r>
              <a:rPr lang="en-GB" dirty="0" err="1"/>
              <a:t>müəyyən</a:t>
            </a:r>
            <a:r>
              <a:rPr lang="en-GB" dirty="0"/>
              <a:t> </a:t>
            </a:r>
            <a:r>
              <a:rPr lang="en-GB" dirty="0" err="1"/>
              <a:t>edilmişdir</a:t>
            </a:r>
            <a:endParaRPr lang="az-Latn-AZ" dirty="0"/>
          </a:p>
          <a:p>
            <a:endParaRPr lang="az-Latn-AZ" dirty="0"/>
          </a:p>
          <a:p>
            <a:r>
              <a:rPr lang="en-GB" dirty="0"/>
              <a:t> Bu </a:t>
            </a:r>
            <a:r>
              <a:rPr lang="az-Latn-AZ" dirty="0"/>
              <a:t>hal </a:t>
            </a:r>
            <a:r>
              <a:rPr lang="en-GB" dirty="0"/>
              <a:t> </a:t>
            </a:r>
            <a:r>
              <a:rPr lang="en-GB" dirty="0" err="1"/>
              <a:t>orqanizm</a:t>
            </a:r>
            <a:r>
              <a:rPr lang="en-GB" dirty="0"/>
              <a:t> </a:t>
            </a:r>
            <a:r>
              <a:rPr lang="en-GB" dirty="0" err="1"/>
              <a:t>qrupları</a:t>
            </a:r>
            <a:r>
              <a:rPr lang="en-GB" dirty="0"/>
              <a:t> </a:t>
            </a:r>
            <a:r>
              <a:rPr lang="en-GB" dirty="0" err="1"/>
              <a:t>ilə</a:t>
            </a:r>
            <a:r>
              <a:rPr lang="en-GB" dirty="0"/>
              <a:t> </a:t>
            </a:r>
            <a:r>
              <a:rPr lang="az-Latn-AZ" dirty="0"/>
              <a:t>əlaqəlidir</a:t>
            </a:r>
          </a:p>
          <a:p>
            <a:pPr lvl="1"/>
            <a:r>
              <a:rPr lang="en-GB" dirty="0"/>
              <a:t> </a:t>
            </a:r>
            <a:r>
              <a:rPr lang="en-GB" dirty="0" err="1"/>
              <a:t>qram-mənfi</a:t>
            </a:r>
            <a:r>
              <a:rPr lang="en-GB" dirty="0"/>
              <a:t> </a:t>
            </a:r>
            <a:r>
              <a:rPr lang="en-GB" dirty="0" err="1"/>
              <a:t>basillər</a:t>
            </a:r>
            <a:r>
              <a:rPr lang="en-GB" dirty="0"/>
              <a:t> (3,6 </a:t>
            </a:r>
            <a:r>
              <a:rPr lang="en-GB" dirty="0" err="1"/>
              <a:t>saat</a:t>
            </a:r>
            <a:r>
              <a:rPr lang="en-GB" dirty="0"/>
              <a:t> </a:t>
            </a:r>
            <a:r>
              <a:rPr lang="en-GB" dirty="0" err="1"/>
              <a:t>daha</a:t>
            </a:r>
            <a:r>
              <a:rPr lang="en-GB" dirty="0"/>
              <a:t> </a:t>
            </a:r>
            <a:r>
              <a:rPr lang="en-GB" dirty="0" err="1"/>
              <a:t>qısa</a:t>
            </a:r>
            <a:r>
              <a:rPr lang="en-GB" dirty="0"/>
              <a:t>) </a:t>
            </a:r>
            <a:r>
              <a:rPr lang="en-GB" dirty="0" err="1"/>
              <a:t>enterokoklar</a:t>
            </a:r>
            <a:r>
              <a:rPr lang="en-GB" dirty="0"/>
              <a:t> (2,3 </a:t>
            </a:r>
            <a:r>
              <a:rPr lang="en-GB" dirty="0" err="1"/>
              <a:t>saat</a:t>
            </a:r>
            <a:r>
              <a:rPr lang="en-GB" dirty="0"/>
              <a:t> </a:t>
            </a:r>
            <a:r>
              <a:rPr lang="en-GB" dirty="0" err="1"/>
              <a:t>daha</a:t>
            </a:r>
            <a:r>
              <a:rPr lang="en-GB" dirty="0"/>
              <a:t> </a:t>
            </a:r>
            <a:r>
              <a:rPr lang="en-GB" dirty="0" err="1"/>
              <a:t>qısa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562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A2720A-8C0D-4A32-857F-992AB4B49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0E960D-024F-4C3A-AE63-B73A146B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10C9218-1172-4809-9E18-7F7E54A7C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69" y="305082"/>
            <a:ext cx="10806862" cy="60304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90805A9-031F-4933-AE81-5C4C0ECAE05C}"/>
              </a:ext>
            </a:extLst>
          </p:cNvPr>
          <p:cNvSpPr/>
          <p:nvPr/>
        </p:nvSpPr>
        <p:spPr>
          <a:xfrm>
            <a:off x="6682155" y="4262511"/>
            <a:ext cx="4671645" cy="20493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2000" b="1" dirty="0">
                <a:solidFill>
                  <a:schemeClr val="tx1"/>
                </a:solidFill>
              </a:rPr>
              <a:t>NƏTİCƏ: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az-Latn-AZ" sz="2000" dirty="0">
                <a:solidFill>
                  <a:schemeClr val="tx1"/>
                </a:solidFill>
              </a:rPr>
              <a:t>BacT/Alert Virtuo sistemi 4 günlük inkubasiya ilə mikroorqanizmlərin əksəriyyətini aşkar edə bilir. Bu, mikrobiologiya işini, eləcə də xəstə baxımını yaxşılaşdırır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9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23BFF8-7447-4CFB-99C3-76950AC2F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FDC56B-491D-4DD7-A10D-BA1F12FB5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1E4D4E3-E358-4819-8D1D-B29142A2E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10" y="1"/>
            <a:ext cx="6276975" cy="27622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E242AD7-079A-4153-96E0-6E3FA0442C36}"/>
              </a:ext>
            </a:extLst>
          </p:cNvPr>
          <p:cNvSpPr/>
          <p:nvPr/>
        </p:nvSpPr>
        <p:spPr>
          <a:xfrm>
            <a:off x="6927385" y="1"/>
            <a:ext cx="5264615" cy="27622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M</a:t>
            </a:r>
            <a:r>
              <a:rPr lang="az-Latn-AZ" sz="2000" b="1" dirty="0">
                <a:solidFill>
                  <a:schemeClr val="tx1"/>
                </a:solidFill>
              </a:rPr>
              <a:t>əqsəd: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1"/>
                </a:solidFill>
              </a:rPr>
              <a:t>Standart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prosedurlar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və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az-Latn-AZ" sz="2000" dirty="0">
                <a:solidFill>
                  <a:schemeClr val="tx1"/>
                </a:solidFill>
              </a:rPr>
              <a:t>Q</a:t>
            </a:r>
            <a:r>
              <a:rPr lang="en-GB" sz="2000" dirty="0">
                <a:solidFill>
                  <a:schemeClr val="tx1"/>
                </a:solidFill>
              </a:rPr>
              <a:t>DI </a:t>
            </a:r>
            <a:r>
              <a:rPr lang="en-GB" sz="2000" dirty="0" err="1">
                <a:solidFill>
                  <a:schemeClr val="tx1"/>
                </a:solidFill>
              </a:rPr>
              <a:t>patogenlərinin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diaqnozunda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irəliləyişlər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üçün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ədəbiyyatı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nəzərdən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keçirin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və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müzakirə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edin</a:t>
            </a:r>
            <a:endParaRPr lang="az-Latn-AZ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az-Latn-AZ" sz="2000" dirty="0">
                <a:solidFill>
                  <a:schemeClr val="tx1"/>
                </a:solidFill>
              </a:rPr>
              <a:t>Gelişmiş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diaqnostika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az-Latn-AZ" sz="2000" dirty="0">
                <a:solidFill>
                  <a:schemeClr val="tx1"/>
                </a:solidFill>
              </a:rPr>
              <a:t>yönünə</a:t>
            </a:r>
            <a:r>
              <a:rPr lang="en-GB" sz="2000" dirty="0">
                <a:solidFill>
                  <a:schemeClr val="tx1"/>
                </a:solidFill>
              </a:rPr>
              <a:t> nail </a:t>
            </a:r>
            <a:r>
              <a:rPr lang="en-GB" sz="2000" dirty="0" err="1">
                <a:solidFill>
                  <a:schemeClr val="tx1"/>
                </a:solidFill>
              </a:rPr>
              <a:t>olmaq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üçün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yeni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perspektiv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təklif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edin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07ADD14-F6D7-4C2E-B3D4-20A5D048D46C}"/>
              </a:ext>
            </a:extLst>
          </p:cNvPr>
          <p:cNvSpPr/>
          <p:nvPr/>
        </p:nvSpPr>
        <p:spPr>
          <a:xfrm>
            <a:off x="1776264" y="3040063"/>
            <a:ext cx="7452142" cy="30393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 err="1">
                <a:solidFill>
                  <a:schemeClr val="tx1"/>
                </a:solidFill>
              </a:rPr>
              <a:t>Qan</a:t>
            </a:r>
            <a:r>
              <a:rPr lang="en-GB" sz="2200" b="1" dirty="0">
                <a:solidFill>
                  <a:schemeClr val="tx1"/>
                </a:solidFill>
              </a:rPr>
              <a:t> d</a:t>
            </a:r>
            <a:r>
              <a:rPr lang="az-Latn-AZ" sz="2200" b="1" dirty="0">
                <a:solidFill>
                  <a:schemeClr val="tx1"/>
                </a:solidFill>
              </a:rPr>
              <a:t>övranı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infeksiyasının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patogenlərinin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diaqnostikası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üçün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az-Latn-AZ" sz="2200" b="1" dirty="0">
                <a:solidFill>
                  <a:schemeClr val="tx1"/>
                </a:solidFill>
              </a:rPr>
              <a:t>kompleks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yanaşmasını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tövsiyə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edir</a:t>
            </a:r>
            <a:endParaRPr lang="en-GB" sz="2200" b="1" dirty="0">
              <a:solidFill>
                <a:schemeClr val="tx1"/>
              </a:solidFill>
            </a:endParaRPr>
          </a:p>
          <a:p>
            <a:pPr algn="ctr"/>
            <a:r>
              <a:rPr lang="en-GB" sz="2200" b="1" dirty="0">
                <a:solidFill>
                  <a:schemeClr val="tx1"/>
                </a:solidFill>
              </a:rPr>
              <a:t>• </a:t>
            </a:r>
            <a:r>
              <a:rPr lang="az-Latn-AZ" sz="2200" b="1" dirty="0">
                <a:solidFill>
                  <a:schemeClr val="tx1"/>
                </a:solidFill>
              </a:rPr>
              <a:t>P</a:t>
            </a:r>
            <a:r>
              <a:rPr lang="en-GB" sz="2200" b="1" dirty="0">
                <a:solidFill>
                  <a:schemeClr val="tx1"/>
                </a:solidFill>
              </a:rPr>
              <a:t>re-</a:t>
            </a:r>
            <a:r>
              <a:rPr lang="en-GB" sz="2200" b="1" dirty="0" err="1">
                <a:solidFill>
                  <a:schemeClr val="tx1"/>
                </a:solidFill>
              </a:rPr>
              <a:t>analitik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parametrlərin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optimallaşdırılması</a:t>
            </a:r>
            <a:endParaRPr lang="en-GB" sz="2200" b="1" dirty="0">
              <a:solidFill>
                <a:schemeClr val="tx1"/>
              </a:solidFill>
            </a:endParaRPr>
          </a:p>
          <a:p>
            <a:pPr algn="ctr"/>
            <a:r>
              <a:rPr lang="en-GB" sz="2200" b="1" dirty="0">
                <a:solidFill>
                  <a:schemeClr val="tx1"/>
                </a:solidFill>
              </a:rPr>
              <a:t>• </a:t>
            </a:r>
            <a:r>
              <a:rPr lang="en-GB" sz="2200" b="1" dirty="0" err="1">
                <a:solidFill>
                  <a:schemeClr val="tx1"/>
                </a:solidFill>
              </a:rPr>
              <a:t>İnkubasiyanın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sürətli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başlaması</a:t>
            </a:r>
            <a:endParaRPr lang="en-GB" sz="2200" b="1" dirty="0">
              <a:solidFill>
                <a:schemeClr val="tx1"/>
              </a:solidFill>
            </a:endParaRPr>
          </a:p>
          <a:p>
            <a:pPr algn="ctr"/>
            <a:r>
              <a:rPr lang="en-GB" sz="2200" b="1" dirty="0">
                <a:solidFill>
                  <a:schemeClr val="tx1"/>
                </a:solidFill>
              </a:rPr>
              <a:t>• </a:t>
            </a:r>
            <a:r>
              <a:rPr lang="en-GB" sz="2200" b="1" dirty="0" err="1">
                <a:solidFill>
                  <a:schemeClr val="tx1"/>
                </a:solidFill>
              </a:rPr>
              <a:t>Sürətli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üsullardan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istifadə</a:t>
            </a:r>
            <a:endParaRPr lang="en-GB" sz="2200" b="1" dirty="0">
              <a:solidFill>
                <a:schemeClr val="tx1"/>
              </a:solidFill>
            </a:endParaRPr>
          </a:p>
          <a:p>
            <a:pPr algn="ctr"/>
            <a:r>
              <a:rPr lang="en-GB" sz="2200" b="1" dirty="0">
                <a:solidFill>
                  <a:schemeClr val="tx1"/>
                </a:solidFill>
              </a:rPr>
              <a:t>• </a:t>
            </a:r>
            <a:r>
              <a:rPr lang="en-GB" sz="2200" b="1" dirty="0" err="1">
                <a:solidFill>
                  <a:schemeClr val="tx1"/>
                </a:solidFill>
              </a:rPr>
              <a:t>Yenidən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təşkil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olunma</a:t>
            </a:r>
            <a:r>
              <a:rPr lang="en-GB" sz="2200" b="1" dirty="0">
                <a:solidFill>
                  <a:schemeClr val="tx1"/>
                </a:solidFill>
              </a:rPr>
              <a:t> (</a:t>
            </a:r>
            <a:r>
              <a:rPr lang="en-GB" sz="2200" b="1" dirty="0" err="1">
                <a:solidFill>
                  <a:schemeClr val="tx1"/>
                </a:solidFill>
              </a:rPr>
              <a:t>məsələn</a:t>
            </a:r>
            <a:r>
              <a:rPr lang="en-GB" sz="2200" b="1" dirty="0">
                <a:solidFill>
                  <a:schemeClr val="tx1"/>
                </a:solidFill>
              </a:rPr>
              <a:t>, 24/7 </a:t>
            </a:r>
            <a:r>
              <a:rPr lang="en-GB" sz="2200" b="1" dirty="0" err="1">
                <a:solidFill>
                  <a:schemeClr val="tx1"/>
                </a:solidFill>
              </a:rPr>
              <a:t>nəqliyyat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xidməti</a:t>
            </a:r>
            <a:r>
              <a:rPr lang="en-GB" sz="2200" b="1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GB" sz="2200" b="1" dirty="0">
                <a:solidFill>
                  <a:schemeClr val="tx1"/>
                </a:solidFill>
              </a:rPr>
              <a:t>• </a:t>
            </a:r>
            <a:r>
              <a:rPr lang="en-GB" sz="2200" b="1" dirty="0" err="1">
                <a:solidFill>
                  <a:schemeClr val="tx1"/>
                </a:solidFill>
              </a:rPr>
              <a:t>Antimikrobiyal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idarəetmə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qrupları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ilə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yaxından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en-GB" sz="2200" b="1" dirty="0" err="1">
                <a:solidFill>
                  <a:schemeClr val="tx1"/>
                </a:solidFill>
              </a:rPr>
              <a:t>işləmək</a:t>
            </a:r>
            <a:endParaRPr lang="en-GB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9E18B6-ACF8-4A90-B435-03450F63D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2D6128-2CB2-48A5-BA45-7B56168DE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3CEF3ED-E6A8-4585-89BC-C93F612FC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469" y="681037"/>
            <a:ext cx="9376201" cy="51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1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FAD9E5-5FE8-44B2-BF33-074EC7917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0A8EEE-4280-4C1C-8DC1-58115CE78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05FC77-026B-4CB1-A6BE-624660AAC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508" y="356193"/>
            <a:ext cx="8932984" cy="613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AF76D7-B1CE-4746-A8F7-3E0574D0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84748"/>
            <a:ext cx="10515600" cy="1325563"/>
          </a:xfrm>
        </p:spPr>
        <p:txBody>
          <a:bodyPr/>
          <a:lstStyle/>
          <a:p>
            <a:r>
              <a:rPr lang="en-GB" b="1" dirty="0" err="1">
                <a:solidFill>
                  <a:srgbClr val="FF0000"/>
                </a:solidFill>
              </a:rPr>
              <a:t>Bakteriologiya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laboratoriyasından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Gözləntilər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350FB3-3721-4436-BAD1-217B3D9FC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683" y="1840229"/>
            <a:ext cx="11077575" cy="4486275"/>
          </a:xfrm>
        </p:spPr>
        <p:txBody>
          <a:bodyPr/>
          <a:lstStyle/>
          <a:p>
            <a:endParaRPr lang="az-Latn-AZ" dirty="0"/>
          </a:p>
          <a:p>
            <a:r>
              <a:rPr lang="az-Latn-AZ" dirty="0"/>
              <a:t>Xərci e</a:t>
            </a:r>
            <a:r>
              <a:rPr lang="en-GB" dirty="0" err="1"/>
              <a:t>ffektiv</a:t>
            </a:r>
            <a:r>
              <a:rPr lang="en-GB" dirty="0"/>
              <a:t> </a:t>
            </a:r>
            <a:r>
              <a:rPr lang="en-GB" dirty="0" err="1"/>
              <a:t>ol</a:t>
            </a:r>
            <a:r>
              <a:rPr lang="az-Latn-AZ" dirty="0"/>
              <a:t>s</a:t>
            </a:r>
            <a:r>
              <a:rPr lang="en-GB" dirty="0"/>
              <a:t>un </a:t>
            </a:r>
            <a:endParaRPr lang="az-Latn-AZ" sz="2400" b="1" dirty="0"/>
          </a:p>
          <a:p>
            <a:pPr marL="2743200" lvl="6" indent="0">
              <a:buNone/>
            </a:pPr>
            <a:endParaRPr lang="az-Latn-AZ" sz="2400" b="1" dirty="0"/>
          </a:p>
          <a:p>
            <a:pPr marL="2743200" lvl="6" indent="0">
              <a:buNone/>
            </a:pPr>
            <a:r>
              <a:rPr lang="az-Latn-AZ" sz="2400" b="1" dirty="0"/>
              <a:t>Test</a:t>
            </a:r>
            <a:r>
              <a:rPr lang="en-GB" sz="2400" b="1" dirty="0"/>
              <a:t> </a:t>
            </a:r>
            <a:r>
              <a:rPr lang="az-Latn-AZ" sz="2400" b="1" dirty="0"/>
              <a:t>xərci</a:t>
            </a:r>
            <a:r>
              <a:rPr lang="en-GB" sz="2400" b="1" dirty="0"/>
              <a:t>?</a:t>
            </a:r>
            <a:endParaRPr lang="az-Latn-AZ" sz="2400" b="1" dirty="0"/>
          </a:p>
          <a:p>
            <a:pPr marL="2743200" lvl="6" indent="0">
              <a:buNone/>
            </a:pPr>
            <a:r>
              <a:rPr lang="en-GB" sz="2400" b="1" dirty="0" err="1"/>
              <a:t>Qlobal</a:t>
            </a:r>
            <a:r>
              <a:rPr lang="en-GB" sz="2400" b="1" dirty="0"/>
              <a:t> </a:t>
            </a:r>
            <a:r>
              <a:rPr lang="en-GB" sz="2400" b="1" dirty="0" err="1"/>
              <a:t>xərc</a:t>
            </a:r>
            <a:r>
              <a:rPr lang="en-GB" sz="2400" b="1" dirty="0"/>
              <a:t>?</a:t>
            </a:r>
          </a:p>
        </p:txBody>
      </p:sp>
      <p:pic>
        <p:nvPicPr>
          <p:cNvPr id="3076" name="Picture 4" descr="Iceberg Floating In Arctic Sea Stock Photo - Download Image Now - Iceberg -  Ice Formation, Underwater, Ice - iStock">
            <a:extLst>
              <a:ext uri="{FF2B5EF4-FFF2-40B4-BE49-F238E27FC236}">
                <a16:creationId xmlns="" xmlns:a16="http://schemas.microsoft.com/office/drawing/2014/main" id="{2925195C-BE86-413E-A048-2D539D35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825625"/>
            <a:ext cx="58293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4FBC18B6-E282-4A1F-879D-C505C47DCF2E}"/>
              </a:ext>
            </a:extLst>
          </p:cNvPr>
          <p:cNvCxnSpPr>
            <a:cxnSpLocks/>
          </p:cNvCxnSpPr>
          <p:nvPr/>
        </p:nvCxnSpPr>
        <p:spPr>
          <a:xfrm flipV="1">
            <a:off x="4371901" y="2827606"/>
            <a:ext cx="3309059" cy="6013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33F0EE58-2273-4CA6-B908-376E15CA9E38}"/>
              </a:ext>
            </a:extLst>
          </p:cNvPr>
          <p:cNvCxnSpPr>
            <a:cxnSpLocks/>
          </p:cNvCxnSpPr>
          <p:nvPr/>
        </p:nvCxnSpPr>
        <p:spPr>
          <a:xfrm>
            <a:off x="4654061" y="3854450"/>
            <a:ext cx="2872154" cy="5263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3F842D7-6EB0-4E96-9C25-FB61FD17F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13" y="451144"/>
            <a:ext cx="1330936" cy="18723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3A21710-BEE9-407E-B386-ADB43EE07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26" y="4258847"/>
            <a:ext cx="3058002" cy="21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2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6FDCBE-E8BF-44FF-91E5-54AC13240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b="1" dirty="0">
                <a:solidFill>
                  <a:srgbClr val="FF0000"/>
                </a:solidFill>
              </a:rPr>
              <a:t>Avtomatik Qan Kultivasiya Sistemləri</a:t>
            </a:r>
            <a:r>
              <a:rPr lang="en-GB" b="1" dirty="0">
                <a:solidFill>
                  <a:srgbClr val="FF0000"/>
                </a:solidFill>
              </a:rPr>
              <a:t> &amp; </a:t>
            </a:r>
            <a:r>
              <a:rPr lang="az-Latn-AZ" b="1" dirty="0">
                <a:solidFill>
                  <a:srgbClr val="FF0000"/>
                </a:solidFill>
              </a:rPr>
              <a:t>MALDİ-TOF MS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512509-1066-45E6-B7CD-C718E0407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C88309-003F-4E3A-AD00-6134ABEA5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24" y="1546714"/>
            <a:ext cx="97427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1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ADC670-3B83-4693-B542-B30D33C67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A4D2F7-0725-4387-99BB-CB0FE714C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CA0DE4-A0DF-453B-BB39-C9A012602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923" y="365125"/>
            <a:ext cx="9708939" cy="25750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BB443270-0262-471C-9497-5F70A095ABB2}"/>
              </a:ext>
            </a:extLst>
          </p:cNvPr>
          <p:cNvSpPr/>
          <p:nvPr/>
        </p:nvSpPr>
        <p:spPr>
          <a:xfrm>
            <a:off x="1001923" y="3642286"/>
            <a:ext cx="3123027" cy="196947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dirty="0"/>
              <a:t>İdentifikasiya QK(+) olduğu gün verilməlidir</a:t>
            </a:r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BCC3127-88CF-4092-81FC-C2B5BFA5BFB6}"/>
              </a:ext>
            </a:extLst>
          </p:cNvPr>
          <p:cNvSpPr/>
          <p:nvPr/>
        </p:nvSpPr>
        <p:spPr>
          <a:xfrm>
            <a:off x="4616347" y="3642286"/>
            <a:ext cx="3123027" cy="196947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dirty="0"/>
              <a:t>AHT nəticələri eyni gün və ya 1 gün sonra verilməlidir</a:t>
            </a:r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32FC5662-649C-408D-8984-145FC03B8D0E}"/>
              </a:ext>
            </a:extLst>
          </p:cNvPr>
          <p:cNvSpPr/>
          <p:nvPr/>
        </p:nvSpPr>
        <p:spPr>
          <a:xfrm>
            <a:off x="8201265" y="3611806"/>
            <a:ext cx="3123027" cy="19694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dirty="0"/>
              <a:t>Yeni QDİ epizotların müalicə həkiminə məlumat verilməlidir (ID və AHT)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71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471A9D-7DE6-40E6-9BD7-9C1D8E3E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EE7DFC6-1D5A-4596-ACAE-626F930C0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3B48577-5341-473C-990E-674EA51D5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18" y="576140"/>
            <a:ext cx="10406438" cy="541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0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4D09D4-7E4E-470D-A7A1-1FFD463C4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4F9268-CED2-4C05-9E05-352456805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268935-94CF-4ACF-9B69-8CAADA069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03" y="287016"/>
            <a:ext cx="10216377" cy="532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9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6B3831-B2E3-4436-BF03-458A9D0F7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74A9D4-BF1F-4B13-82B1-9FE1F059B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087F4B7-A630-4EA8-9313-B7152C5A5CB2}"/>
              </a:ext>
            </a:extLst>
          </p:cNvPr>
          <p:cNvSpPr/>
          <p:nvPr/>
        </p:nvSpPr>
        <p:spPr>
          <a:xfrm>
            <a:off x="1003495" y="2829718"/>
            <a:ext cx="10185009" cy="29719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•</a:t>
            </a:r>
            <a:r>
              <a:rPr lang="en-GB" sz="2400" b="1" dirty="0" err="1">
                <a:solidFill>
                  <a:schemeClr val="tx1"/>
                </a:solidFill>
              </a:rPr>
              <a:t>İdentifikasiya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müddəti</a:t>
            </a:r>
            <a:r>
              <a:rPr lang="en-GB" sz="2400" b="1" dirty="0">
                <a:solidFill>
                  <a:schemeClr val="tx1"/>
                </a:solidFill>
              </a:rPr>
              <a:t>; 41 </a:t>
            </a:r>
            <a:r>
              <a:rPr lang="en-GB" sz="2400" b="1" dirty="0" err="1">
                <a:solidFill>
                  <a:schemeClr val="tx1"/>
                </a:solidFill>
              </a:rPr>
              <a:t>saatdan</a:t>
            </a:r>
            <a:r>
              <a:rPr lang="en-GB" sz="2400" b="1" dirty="0">
                <a:solidFill>
                  <a:schemeClr val="tx1"/>
                </a:solidFill>
              </a:rPr>
              <a:t> -11 </a:t>
            </a:r>
            <a:r>
              <a:rPr lang="en-GB" sz="2400" b="1" dirty="0" err="1">
                <a:solidFill>
                  <a:schemeClr val="tx1"/>
                </a:solidFill>
              </a:rPr>
              <a:t>saata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qədər</a:t>
            </a:r>
            <a:endParaRPr lang="en-GB" sz="2400" b="1" dirty="0">
              <a:solidFill>
                <a:schemeClr val="tx1"/>
              </a:solidFill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</a:rPr>
              <a:t>• </a:t>
            </a:r>
            <a:r>
              <a:rPr lang="en-GB" sz="2400" b="1" dirty="0" err="1">
                <a:solidFill>
                  <a:schemeClr val="tx1"/>
                </a:solidFill>
              </a:rPr>
              <a:t>Həssaslıq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testinin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müddəti</a:t>
            </a:r>
            <a:r>
              <a:rPr lang="en-GB" sz="2400" b="1" dirty="0">
                <a:solidFill>
                  <a:schemeClr val="tx1"/>
                </a:solidFill>
              </a:rPr>
              <a:t>; 50,8 </a:t>
            </a:r>
            <a:r>
              <a:rPr lang="en-GB" sz="2400" b="1" dirty="0" err="1">
                <a:solidFill>
                  <a:schemeClr val="tx1"/>
                </a:solidFill>
              </a:rPr>
              <a:t>saatdan</a:t>
            </a:r>
            <a:r>
              <a:rPr lang="en-GB" sz="2400" b="1" dirty="0">
                <a:solidFill>
                  <a:schemeClr val="tx1"/>
                </a:solidFill>
              </a:rPr>
              <a:t> 37,7 </a:t>
            </a:r>
            <a:r>
              <a:rPr lang="en-GB" sz="2400" b="1" dirty="0" err="1">
                <a:solidFill>
                  <a:schemeClr val="tx1"/>
                </a:solidFill>
              </a:rPr>
              <a:t>saata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qədər</a:t>
            </a:r>
            <a:r>
              <a:rPr lang="en-GB" sz="2400" b="1" dirty="0">
                <a:solidFill>
                  <a:schemeClr val="tx1"/>
                </a:solidFill>
              </a:rPr>
              <a:t> (p=&lt;0,0001)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</a:rPr>
              <a:t>• </a:t>
            </a:r>
            <a:r>
              <a:rPr lang="en-GB" sz="2400" b="1" dirty="0" err="1">
                <a:solidFill>
                  <a:schemeClr val="tx1"/>
                </a:solidFill>
              </a:rPr>
              <a:t>Deeskalasiya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vaxtı</a:t>
            </a:r>
            <a:r>
              <a:rPr lang="en-GB" sz="2400" b="1" dirty="0">
                <a:solidFill>
                  <a:schemeClr val="tx1"/>
                </a:solidFill>
              </a:rPr>
              <a:t>; 58 </a:t>
            </a:r>
            <a:r>
              <a:rPr lang="en-GB" sz="2400" b="1" dirty="0" err="1">
                <a:solidFill>
                  <a:schemeClr val="tx1"/>
                </a:solidFill>
              </a:rPr>
              <a:t>saatdan</a:t>
            </a:r>
            <a:r>
              <a:rPr lang="en-GB" sz="2400" b="1" dirty="0">
                <a:solidFill>
                  <a:schemeClr val="tx1"/>
                </a:solidFill>
              </a:rPr>
              <a:t> 23 </a:t>
            </a:r>
            <a:r>
              <a:rPr lang="en-GB" sz="2400" b="1" dirty="0" err="1">
                <a:solidFill>
                  <a:schemeClr val="tx1"/>
                </a:solidFill>
              </a:rPr>
              <a:t>saata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qədər</a:t>
            </a:r>
            <a:endParaRPr lang="en-GB" sz="2400" b="1" dirty="0">
              <a:solidFill>
                <a:schemeClr val="tx1"/>
              </a:solidFill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</a:rPr>
              <a:t>•</a:t>
            </a:r>
            <a:r>
              <a:rPr lang="en-GB" sz="2400" b="1" dirty="0" err="1">
                <a:solidFill>
                  <a:schemeClr val="tx1"/>
                </a:solidFill>
              </a:rPr>
              <a:t>Lazımsız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antibiotiklərin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dayandırılması</a:t>
            </a:r>
            <a:r>
              <a:rPr lang="en-GB" sz="2400" b="1" dirty="0">
                <a:solidFill>
                  <a:schemeClr val="tx1"/>
                </a:solidFill>
              </a:rPr>
              <a:t>; 49 </a:t>
            </a:r>
            <a:r>
              <a:rPr lang="en-GB" sz="2400" b="1" dirty="0" err="1">
                <a:solidFill>
                  <a:schemeClr val="tx1"/>
                </a:solidFill>
              </a:rPr>
              <a:t>saat</a:t>
            </a:r>
            <a:r>
              <a:rPr lang="en-GB" sz="2400" b="1" dirty="0">
                <a:solidFill>
                  <a:schemeClr val="tx1"/>
                </a:solidFill>
              </a:rPr>
              <a:t> - 20 </a:t>
            </a:r>
            <a:r>
              <a:rPr lang="en-GB" sz="2400" b="1" dirty="0" err="1">
                <a:solidFill>
                  <a:schemeClr val="tx1"/>
                </a:solidFill>
              </a:rPr>
              <a:t>saat</a:t>
            </a:r>
            <a:r>
              <a:rPr lang="az-Latn-AZ" sz="2400" b="1" dirty="0">
                <a:solidFill>
                  <a:schemeClr val="tx1"/>
                </a:solidFill>
              </a:rPr>
              <a:t>a qədər</a:t>
            </a:r>
          </a:p>
          <a:p>
            <a:pPr algn="ctr"/>
            <a:endParaRPr lang="az-Latn-AZ" sz="2400" b="1" dirty="0">
              <a:solidFill>
                <a:schemeClr val="tx1"/>
              </a:solidFill>
            </a:endParaRPr>
          </a:p>
          <a:p>
            <a:pPr algn="ctr"/>
            <a:r>
              <a:rPr lang="en-GB" sz="2400" b="1" dirty="0" err="1">
                <a:solidFill>
                  <a:schemeClr val="tx1"/>
                </a:solidFill>
              </a:rPr>
              <a:t>Xəstəxanada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qalma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müddəti</a:t>
            </a:r>
            <a:r>
              <a:rPr lang="en-GB" sz="2400" b="1" dirty="0">
                <a:solidFill>
                  <a:schemeClr val="tx1"/>
                </a:solidFill>
              </a:rPr>
              <a:t> 10,5 </a:t>
            </a:r>
            <a:r>
              <a:rPr lang="en-GB" sz="2400" b="1" dirty="0" err="1">
                <a:solidFill>
                  <a:schemeClr val="tx1"/>
                </a:solidFill>
              </a:rPr>
              <a:t>gündən</a:t>
            </a:r>
            <a:r>
              <a:rPr lang="en-GB" sz="2400" b="1" dirty="0">
                <a:solidFill>
                  <a:schemeClr val="tx1"/>
                </a:solidFill>
              </a:rPr>
              <a:t> 8,37 </a:t>
            </a:r>
            <a:r>
              <a:rPr lang="en-GB" sz="2400" b="1" dirty="0" err="1">
                <a:solidFill>
                  <a:schemeClr val="tx1"/>
                </a:solidFill>
              </a:rPr>
              <a:t>günə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qədər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azaldı</a:t>
            </a:r>
            <a:r>
              <a:rPr lang="en-GB" sz="2400" b="1" dirty="0">
                <a:solidFill>
                  <a:schemeClr val="tx1"/>
                </a:solidFill>
              </a:rPr>
              <a:t> (p=0,006)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620712-FD08-40D2-976D-B0CABD584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741" y="-19844"/>
            <a:ext cx="6743700" cy="2714625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="" xmlns:a16="http://schemas.microsoft.com/office/drawing/2014/main" id="{43229877-5C9A-4C62-A295-93063CB25588}"/>
              </a:ext>
            </a:extLst>
          </p:cNvPr>
          <p:cNvSpPr/>
          <p:nvPr/>
        </p:nvSpPr>
        <p:spPr>
          <a:xfrm>
            <a:off x="10310153" y="3220535"/>
            <a:ext cx="640666" cy="156151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3477796-6EF0-442D-9659-6B5DB1A508BE}"/>
              </a:ext>
            </a:extLst>
          </p:cNvPr>
          <p:cNvSpPr/>
          <p:nvPr/>
        </p:nvSpPr>
        <p:spPr>
          <a:xfrm>
            <a:off x="10890445" y="3790275"/>
            <a:ext cx="1257300" cy="422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b="1" dirty="0">
                <a:solidFill>
                  <a:schemeClr val="tx1"/>
                </a:solidFill>
              </a:rPr>
              <a:t>P=˂0.0001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2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83A865-BC25-441B-869B-849BE5F56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FF0000"/>
                </a:solidFill>
              </a:rPr>
              <a:t>Avtomatlaşdırılmış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qan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az-Latn-AZ" b="1" dirty="0">
                <a:solidFill>
                  <a:srgbClr val="FF0000"/>
                </a:solidFill>
              </a:rPr>
              <a:t>kultivasiya sistemləri </a:t>
            </a:r>
            <a:br>
              <a:rPr lang="az-Latn-AZ" b="1" dirty="0">
                <a:solidFill>
                  <a:srgbClr val="FF0000"/>
                </a:solidFill>
              </a:rPr>
            </a:br>
            <a:r>
              <a:rPr lang="en-GB" b="1" dirty="0" err="1">
                <a:solidFill>
                  <a:srgbClr val="FF0000"/>
                </a:solidFill>
              </a:rPr>
              <a:t>Sürətli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Antibiotik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Testləri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405A2D-260D-4D73-B1C8-654721C36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Accelerate </a:t>
            </a:r>
            <a:r>
              <a:rPr lang="en-GB" dirty="0" err="1"/>
              <a:t>Pheno</a:t>
            </a:r>
            <a:r>
              <a:rPr lang="en-GB" dirty="0"/>
              <a:t> </a:t>
            </a:r>
            <a:r>
              <a:rPr lang="en-GB" dirty="0" err="1"/>
              <a:t>Sitemi</a:t>
            </a:r>
            <a:endParaRPr lang="az-Latn-AZ" dirty="0"/>
          </a:p>
          <a:p>
            <a:endParaRPr lang="az-Latn-AZ" dirty="0"/>
          </a:p>
          <a:p>
            <a:r>
              <a:rPr lang="en-GB" dirty="0" err="1"/>
              <a:t>Avtomatlaşdırılmış</a:t>
            </a:r>
            <a:r>
              <a:rPr lang="en-GB" dirty="0"/>
              <a:t> </a:t>
            </a:r>
            <a:r>
              <a:rPr lang="en-GB" dirty="0" err="1"/>
              <a:t>antibiotiklərə</a:t>
            </a:r>
            <a:r>
              <a:rPr lang="en-GB" dirty="0"/>
              <a:t> </a:t>
            </a:r>
            <a:r>
              <a:rPr lang="en-GB" dirty="0" err="1"/>
              <a:t>həssaslıq</a:t>
            </a:r>
            <a:r>
              <a:rPr lang="en-GB" dirty="0"/>
              <a:t> test </a:t>
            </a:r>
            <a:r>
              <a:rPr lang="en-GB" dirty="0" err="1"/>
              <a:t>platformaları</a:t>
            </a:r>
            <a:r>
              <a:rPr lang="en-GB" dirty="0"/>
              <a:t> </a:t>
            </a:r>
            <a:endParaRPr lang="az-Latn-AZ" dirty="0"/>
          </a:p>
          <a:p>
            <a:pPr lvl="1"/>
            <a:r>
              <a:rPr lang="en-GB" b="1" dirty="0"/>
              <a:t>BD Phoenix</a:t>
            </a:r>
            <a:endParaRPr lang="az-Latn-AZ" b="1" dirty="0"/>
          </a:p>
          <a:p>
            <a:pPr lvl="1"/>
            <a:r>
              <a:rPr lang="en-GB" b="1" dirty="0"/>
              <a:t>VITEK 2</a:t>
            </a:r>
            <a:endParaRPr lang="az-Latn-AZ" b="1" dirty="0"/>
          </a:p>
          <a:p>
            <a:pPr lvl="1"/>
            <a:endParaRPr lang="az-Latn-AZ" dirty="0"/>
          </a:p>
          <a:p>
            <a:r>
              <a:rPr lang="en-GB" dirty="0"/>
              <a:t>EUCAST </a:t>
            </a:r>
            <a:r>
              <a:rPr lang="en-GB" dirty="0" err="1"/>
              <a:t>sürətli</a:t>
            </a:r>
            <a:r>
              <a:rPr lang="en-GB" dirty="0"/>
              <a:t> A</a:t>
            </a:r>
            <a:r>
              <a:rPr lang="az-Latn-AZ" dirty="0"/>
              <a:t>H</a:t>
            </a:r>
            <a:r>
              <a:rPr lang="en-GB" dirty="0"/>
              <a:t>T (RAST) </a:t>
            </a:r>
            <a:r>
              <a:rPr lang="en-GB" dirty="0" err="1"/>
              <a:t>üsulu</a:t>
            </a:r>
            <a:endParaRPr lang="en-GB" dirty="0"/>
          </a:p>
          <a:p>
            <a:pPr lvl="1"/>
            <a:r>
              <a:rPr lang="az-Latn-AZ" dirty="0"/>
              <a:t>(+) </a:t>
            </a:r>
            <a:r>
              <a:rPr lang="en-GB" dirty="0" err="1"/>
              <a:t>qan</a:t>
            </a:r>
            <a:r>
              <a:rPr lang="en-GB" dirty="0"/>
              <a:t> </a:t>
            </a:r>
            <a:r>
              <a:rPr lang="en-GB" dirty="0" err="1"/>
              <a:t>kulturalarından</a:t>
            </a:r>
            <a:r>
              <a:rPr lang="en-GB" dirty="0"/>
              <a:t> MH </a:t>
            </a:r>
            <a:r>
              <a:rPr lang="en-GB" dirty="0" err="1"/>
              <a:t>və</a:t>
            </a:r>
            <a:r>
              <a:rPr lang="en-GB" dirty="0"/>
              <a:t> </a:t>
            </a:r>
            <a:r>
              <a:rPr lang="en-GB" dirty="0" err="1"/>
              <a:t>ya</a:t>
            </a:r>
            <a:r>
              <a:rPr lang="en-GB" dirty="0"/>
              <a:t> MH </a:t>
            </a:r>
            <a:r>
              <a:rPr lang="en-GB" dirty="0" err="1"/>
              <a:t>fastidous</a:t>
            </a:r>
            <a:r>
              <a:rPr lang="en-GB" dirty="0"/>
              <a:t> </a:t>
            </a:r>
            <a:r>
              <a:rPr lang="en-GB" dirty="0" err="1"/>
              <a:t>agarda</a:t>
            </a:r>
            <a:r>
              <a:rPr lang="en-GB" dirty="0"/>
              <a:t> </a:t>
            </a:r>
            <a:r>
              <a:rPr lang="en-GB" dirty="0" err="1"/>
              <a:t>həyata</a:t>
            </a:r>
            <a:r>
              <a:rPr lang="en-GB" dirty="0"/>
              <a:t> </a:t>
            </a:r>
            <a:r>
              <a:rPr lang="en-GB" dirty="0" err="1"/>
              <a:t>keçirilən</a:t>
            </a:r>
            <a:r>
              <a:rPr lang="en-GB" dirty="0"/>
              <a:t> </a:t>
            </a:r>
            <a:r>
              <a:rPr lang="en-GB" dirty="0" err="1"/>
              <a:t>birbaşa</a:t>
            </a:r>
            <a:r>
              <a:rPr lang="en-GB" dirty="0"/>
              <a:t> disk </a:t>
            </a:r>
            <a:r>
              <a:rPr lang="en-GB" dirty="0" err="1"/>
              <a:t>diffuziya</a:t>
            </a:r>
            <a:r>
              <a:rPr lang="en-GB" dirty="0"/>
              <a:t> </a:t>
            </a:r>
            <a:r>
              <a:rPr lang="en-GB" dirty="0" err="1"/>
              <a:t>üsulu</a:t>
            </a:r>
            <a:r>
              <a:rPr lang="en-GB" dirty="0"/>
              <a:t> (</a:t>
            </a:r>
            <a:r>
              <a:rPr lang="en-GB" dirty="0" err="1"/>
              <a:t>dDD</a:t>
            </a:r>
            <a:r>
              <a:rPr lang="en-GB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2677A9-D2F5-4B44-81D2-94142ABF4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050" y="3201194"/>
            <a:ext cx="2266950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DF21C64-E663-48FD-927A-6ABFDAEBF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0325" y="977107"/>
            <a:ext cx="1609725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4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5C6703-3AD7-4BE9-A9A4-71C4E256D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E17977-A116-4971-83BA-BE9189EA4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9317" y="2765425"/>
            <a:ext cx="5330483" cy="34115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VITEK 2 </a:t>
            </a:r>
            <a:r>
              <a:rPr lang="en-GB" dirty="0" err="1"/>
              <a:t>və</a:t>
            </a:r>
            <a:r>
              <a:rPr lang="en-GB" dirty="0"/>
              <a:t> Phoenix </a:t>
            </a:r>
            <a:r>
              <a:rPr lang="en-GB" dirty="0" err="1"/>
              <a:t>müqayisə</a:t>
            </a:r>
            <a:r>
              <a:rPr lang="en-GB" dirty="0"/>
              <a:t> </a:t>
            </a:r>
            <a:r>
              <a:rPr lang="en-GB" dirty="0" err="1"/>
              <a:t>edildi</a:t>
            </a:r>
            <a:endParaRPr lang="en-GB" dirty="0"/>
          </a:p>
          <a:p>
            <a:r>
              <a:rPr lang="az-Latn-AZ" dirty="0"/>
              <a:t>2 </a:t>
            </a:r>
            <a:r>
              <a:rPr lang="en-GB" dirty="0" err="1"/>
              <a:t>fərqli</a:t>
            </a:r>
            <a:r>
              <a:rPr lang="en-GB" dirty="0"/>
              <a:t> </a:t>
            </a:r>
            <a:r>
              <a:rPr lang="en-GB" dirty="0" err="1"/>
              <a:t>üsul</a:t>
            </a:r>
            <a:r>
              <a:rPr lang="en-GB" dirty="0"/>
              <a:t> </a:t>
            </a:r>
            <a:r>
              <a:rPr lang="en-GB" dirty="0" err="1"/>
              <a:t>tətbiq</a:t>
            </a:r>
            <a:r>
              <a:rPr lang="en-GB" dirty="0"/>
              <a:t> </a:t>
            </a:r>
            <a:r>
              <a:rPr lang="en-GB" dirty="0" err="1"/>
              <a:t>edilmişdir</a:t>
            </a:r>
            <a:endParaRPr lang="az-Latn-AZ" dirty="0"/>
          </a:p>
          <a:p>
            <a:pPr lvl="1"/>
            <a:r>
              <a:rPr lang="en-GB" dirty="0"/>
              <a:t>Serum </a:t>
            </a:r>
            <a:r>
              <a:rPr lang="en-GB" dirty="0" err="1"/>
              <a:t>ayırıcı</a:t>
            </a:r>
            <a:r>
              <a:rPr lang="en-GB" dirty="0"/>
              <a:t> </a:t>
            </a:r>
            <a:r>
              <a:rPr lang="az-Latn-AZ" dirty="0"/>
              <a:t>tüp</a:t>
            </a:r>
            <a:r>
              <a:rPr lang="en-GB" dirty="0"/>
              <a:t> </a:t>
            </a:r>
            <a:r>
              <a:rPr lang="en-GB" dirty="0" err="1"/>
              <a:t>üsulu</a:t>
            </a:r>
            <a:r>
              <a:rPr lang="en-GB" dirty="0"/>
              <a:t> (SST)</a:t>
            </a:r>
            <a:endParaRPr lang="az-Latn-AZ" dirty="0"/>
          </a:p>
          <a:p>
            <a:pPr lvl="1"/>
            <a:r>
              <a:rPr lang="en-GB" dirty="0"/>
              <a:t> </a:t>
            </a:r>
            <a:r>
              <a:rPr lang="en-GB" dirty="0" err="1"/>
              <a:t>İkiqat</a:t>
            </a:r>
            <a:r>
              <a:rPr lang="en-GB" dirty="0"/>
              <a:t> </a:t>
            </a:r>
            <a:r>
              <a:rPr lang="en-GB" dirty="0" err="1"/>
              <a:t>sentrifuqa</a:t>
            </a:r>
            <a:r>
              <a:rPr lang="en-GB" dirty="0"/>
              <a:t> </a:t>
            </a:r>
            <a:r>
              <a:rPr lang="en-GB" dirty="0" err="1"/>
              <a:t>üsulu</a:t>
            </a:r>
            <a:r>
              <a:rPr lang="en-GB" dirty="0"/>
              <a:t> (2XC)</a:t>
            </a:r>
          </a:p>
          <a:p>
            <a:r>
              <a:rPr lang="en-GB" dirty="0"/>
              <a:t> </a:t>
            </a:r>
            <a:r>
              <a:rPr lang="en-GB" dirty="0" err="1"/>
              <a:t>Standart</a:t>
            </a:r>
            <a:r>
              <a:rPr lang="en-GB" dirty="0"/>
              <a:t> </a:t>
            </a:r>
            <a:r>
              <a:rPr lang="en-GB" dirty="0" err="1"/>
              <a:t>koloniyalardan</a:t>
            </a:r>
            <a:r>
              <a:rPr lang="en-GB" dirty="0"/>
              <a:t> </a:t>
            </a:r>
            <a:r>
              <a:rPr lang="en-GB" dirty="0" err="1"/>
              <a:t>hazırlanmış</a:t>
            </a:r>
            <a:r>
              <a:rPr lang="en-GB" dirty="0"/>
              <a:t> </a:t>
            </a:r>
            <a:r>
              <a:rPr lang="en-GB" dirty="0" err="1"/>
              <a:t>üsulla</a:t>
            </a:r>
            <a:r>
              <a:rPr lang="en-GB" dirty="0"/>
              <a:t> </a:t>
            </a:r>
            <a:r>
              <a:rPr lang="en-GB" dirty="0" err="1"/>
              <a:t>müqayisədə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D8F5C50-A19C-4DF2-AAFE-41836DF426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2765423"/>
            <a:ext cx="5330483" cy="3411539"/>
          </a:xfrm>
        </p:spPr>
        <p:txBody>
          <a:bodyPr>
            <a:normAutofit fontScale="92500" lnSpcReduction="10000"/>
          </a:bodyPr>
          <a:lstStyle/>
          <a:p>
            <a:r>
              <a:rPr lang="az-Latn-AZ" dirty="0"/>
              <a:t>98 n</a:t>
            </a:r>
            <a:r>
              <a:rPr lang="en-GB" dirty="0" err="1"/>
              <a:t>ümunə</a:t>
            </a:r>
            <a:r>
              <a:rPr lang="en-GB" dirty="0"/>
              <a:t>, </a:t>
            </a:r>
            <a:r>
              <a:rPr lang="az-Latn-AZ" dirty="0"/>
              <a:t>Q</a:t>
            </a:r>
            <a:r>
              <a:rPr lang="en-GB" dirty="0"/>
              <a:t>ram</a:t>
            </a:r>
            <a:r>
              <a:rPr lang="az-Latn-AZ" dirty="0"/>
              <a:t> (-) </a:t>
            </a:r>
            <a:r>
              <a:rPr lang="en-GB" dirty="0" err="1"/>
              <a:t>bakteriyalarla</a:t>
            </a:r>
            <a:r>
              <a:rPr lang="en-GB" dirty="0"/>
              <a:t> </a:t>
            </a:r>
            <a:r>
              <a:rPr lang="en-GB" dirty="0" err="1"/>
              <a:t>həyata</a:t>
            </a:r>
            <a:r>
              <a:rPr lang="en-GB" dirty="0"/>
              <a:t> </a:t>
            </a:r>
            <a:r>
              <a:rPr lang="en-GB" dirty="0" err="1"/>
              <a:t>keçirilir</a:t>
            </a:r>
            <a:endParaRPr lang="en-GB" dirty="0"/>
          </a:p>
          <a:p>
            <a:r>
              <a:rPr lang="en-GB" dirty="0"/>
              <a:t> 66 </a:t>
            </a:r>
            <a:r>
              <a:rPr lang="en-GB" i="1" dirty="0"/>
              <a:t>Escherichia coli</a:t>
            </a:r>
            <a:r>
              <a:rPr lang="en-GB" dirty="0"/>
              <a:t>, 7 </a:t>
            </a:r>
            <a:r>
              <a:rPr lang="en-GB" i="1" dirty="0"/>
              <a:t>Enterobacter spp., </a:t>
            </a:r>
            <a:r>
              <a:rPr lang="en-GB" dirty="0"/>
              <a:t>5</a:t>
            </a:r>
            <a:r>
              <a:rPr lang="az-Latn-AZ" dirty="0"/>
              <a:t> </a:t>
            </a:r>
            <a:r>
              <a:rPr lang="en-GB" i="1" dirty="0"/>
              <a:t>Klebsiella pneumoniae</a:t>
            </a:r>
            <a:r>
              <a:rPr lang="en-GB" dirty="0"/>
              <a:t>, 8 </a:t>
            </a:r>
            <a:r>
              <a:rPr lang="en-GB" i="1" dirty="0"/>
              <a:t>Proteus spp</a:t>
            </a:r>
            <a:r>
              <a:rPr lang="en-GB" dirty="0"/>
              <a:t>., 1</a:t>
            </a:r>
            <a:r>
              <a:rPr lang="az-Latn-AZ" dirty="0"/>
              <a:t> </a:t>
            </a:r>
            <a:r>
              <a:rPr lang="en-GB" i="1" dirty="0"/>
              <a:t>Serratia marcescens</a:t>
            </a:r>
            <a:r>
              <a:rPr lang="en-GB" dirty="0"/>
              <a:t>, 1 </a:t>
            </a:r>
            <a:r>
              <a:rPr lang="en-GB" i="1" dirty="0" err="1"/>
              <a:t>Achromobacter</a:t>
            </a:r>
            <a:r>
              <a:rPr lang="az-Latn-AZ" i="1" dirty="0"/>
              <a:t> </a:t>
            </a:r>
            <a:r>
              <a:rPr lang="en-GB" i="1" dirty="0" err="1"/>
              <a:t>xylosoxidans</a:t>
            </a:r>
            <a:r>
              <a:rPr lang="en-GB" dirty="0"/>
              <a:t>, 1 </a:t>
            </a:r>
            <a:r>
              <a:rPr lang="en-GB" i="1" dirty="0" err="1"/>
              <a:t>Leclercia</a:t>
            </a:r>
            <a:r>
              <a:rPr lang="en-GB" i="1" dirty="0"/>
              <a:t> </a:t>
            </a:r>
            <a:r>
              <a:rPr lang="en-GB" i="1" dirty="0" err="1"/>
              <a:t>adecarboxylata</a:t>
            </a:r>
            <a:r>
              <a:rPr lang="en-GB" dirty="0"/>
              <a:t>, 1</a:t>
            </a:r>
            <a:r>
              <a:rPr lang="az-Latn-AZ" dirty="0"/>
              <a:t> </a:t>
            </a:r>
            <a:r>
              <a:rPr lang="en-GB" i="1" dirty="0"/>
              <a:t>Citrobacter </a:t>
            </a:r>
            <a:r>
              <a:rPr lang="en-GB" i="1" dirty="0" err="1"/>
              <a:t>koseri</a:t>
            </a:r>
            <a:r>
              <a:rPr lang="en-GB" dirty="0"/>
              <a:t>, 1 </a:t>
            </a:r>
            <a:r>
              <a:rPr lang="en-GB" i="1" dirty="0"/>
              <a:t>Aeromonas </a:t>
            </a:r>
            <a:r>
              <a:rPr lang="en-GB" i="1" dirty="0" err="1"/>
              <a:t>hydrophila</a:t>
            </a:r>
            <a:r>
              <a:rPr lang="en-GB" i="1" dirty="0"/>
              <a:t>,</a:t>
            </a:r>
            <a:r>
              <a:rPr lang="az-Latn-AZ" i="1" dirty="0"/>
              <a:t> </a:t>
            </a:r>
            <a:r>
              <a:rPr lang="en-GB" dirty="0" err="1"/>
              <a:t>və</a:t>
            </a:r>
            <a:r>
              <a:rPr lang="en-GB" dirty="0"/>
              <a:t> 7 </a:t>
            </a:r>
            <a:r>
              <a:rPr lang="en-GB" i="1" dirty="0"/>
              <a:t>Pseudomonas aeruginosa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A196D53-1C28-4087-840E-377F2A5DA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866" y="132763"/>
            <a:ext cx="78105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2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41DD7A-5237-4A02-B6B4-EA2FD33F8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037046-3E62-486E-80B6-F863303A7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F3452E0-758E-4CA8-A85D-755C254DB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01650"/>
            <a:ext cx="4086225" cy="148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D903809-C0D7-4D50-86BA-DBEC36C01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898" y="4529847"/>
            <a:ext cx="6877050" cy="2019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DCFC674-E231-403F-9315-A93A52E86D9B}"/>
              </a:ext>
            </a:extLst>
          </p:cNvPr>
          <p:cNvSpPr/>
          <p:nvPr/>
        </p:nvSpPr>
        <p:spPr>
          <a:xfrm>
            <a:off x="4924425" y="501649"/>
            <a:ext cx="6878369" cy="2162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z-Latn-AZ" sz="2400" dirty="0">
                <a:solidFill>
                  <a:schemeClr val="tx1"/>
                </a:solidFill>
              </a:rPr>
              <a:t>2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sistemin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nəticələri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arasında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statistik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əhəmiyyətli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fərq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olmasa</a:t>
            </a:r>
            <a:r>
              <a:rPr lang="en-GB" sz="2400" dirty="0">
                <a:solidFill>
                  <a:schemeClr val="tx1"/>
                </a:solidFill>
              </a:rPr>
              <a:t> da, </a:t>
            </a:r>
            <a:endParaRPr lang="az-Latn-AZ" sz="2400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VITEK 2 </a:t>
            </a:r>
            <a:r>
              <a:rPr lang="en-GB" sz="2400" dirty="0" err="1">
                <a:solidFill>
                  <a:schemeClr val="tx1"/>
                </a:solidFill>
              </a:rPr>
              <a:t>ilə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əldə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edilən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nəticələrin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daha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yaxşı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olduğunu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müəyyən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etdilər</a:t>
            </a:r>
            <a:endParaRPr lang="az-Latn-AZ" sz="2400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 MALDI-TOF MS </a:t>
            </a:r>
            <a:r>
              <a:rPr lang="en-GB" sz="2400" dirty="0" err="1">
                <a:solidFill>
                  <a:schemeClr val="tx1"/>
                </a:solidFill>
              </a:rPr>
              <a:t>kimi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sürətli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identifikasiya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üsulu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ilə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birlikdə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istifadə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edilməlidir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F24835A-D34F-4515-8C76-0136D065FA9E}"/>
              </a:ext>
            </a:extLst>
          </p:cNvPr>
          <p:cNvSpPr/>
          <p:nvPr/>
        </p:nvSpPr>
        <p:spPr>
          <a:xfrm>
            <a:off x="633047" y="3036093"/>
            <a:ext cx="10720753" cy="137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/>
                </a:solidFill>
              </a:rPr>
              <a:t>Əlavə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bir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cihaz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tələb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etmədiyi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üçün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imkanları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məhdud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olan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laboratoriyalarda</a:t>
            </a:r>
            <a:r>
              <a:rPr lang="en-GB" sz="2400" dirty="0">
                <a:solidFill>
                  <a:schemeClr val="tx1"/>
                </a:solidFill>
              </a:rPr>
              <a:t> da </a:t>
            </a:r>
            <a:r>
              <a:rPr lang="en-GB" sz="2400" dirty="0" err="1">
                <a:solidFill>
                  <a:schemeClr val="tx1"/>
                </a:solidFill>
              </a:rPr>
              <a:t>istifadə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oluna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bilər</a:t>
            </a:r>
            <a:endParaRPr lang="en-GB" sz="2400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Rutin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işlərdə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uzunmüddətli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performans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və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nəticələrin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erkən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hesabatının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kliniki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təsiri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araşdırılmalıdır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E1CFE1-C5D3-427A-9A35-36174331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155DA9-CA4F-4254-B0D6-22E9E0851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5147" cy="466725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 RAST- </a:t>
            </a:r>
            <a:r>
              <a:rPr lang="en-GB" i="1" dirty="0" err="1"/>
              <a:t>S.aureus</a:t>
            </a:r>
            <a:r>
              <a:rPr lang="en-GB" i="1" dirty="0"/>
              <a:t>, Enterococcus spp., E.coli, K. Pneumoniae, </a:t>
            </a:r>
            <a:r>
              <a:rPr lang="en-GB" i="1" dirty="0" err="1"/>
              <a:t>P.aeruginosa</a:t>
            </a:r>
            <a:r>
              <a:rPr lang="en-GB" i="1" dirty="0"/>
              <a:t> </a:t>
            </a:r>
            <a:r>
              <a:rPr lang="en-GB" dirty="0"/>
              <a:t>6 </a:t>
            </a:r>
            <a:r>
              <a:rPr lang="en-GB" dirty="0" err="1"/>
              <a:t>saat</a:t>
            </a:r>
            <a:r>
              <a:rPr lang="en-GB" dirty="0"/>
              <a:t> </a:t>
            </a:r>
            <a:r>
              <a:rPr lang="en-GB" dirty="0" err="1"/>
              <a:t>ərzində</a:t>
            </a:r>
            <a:r>
              <a:rPr lang="en-GB" dirty="0"/>
              <a:t> </a:t>
            </a:r>
            <a:r>
              <a:rPr lang="en-GB" dirty="0" err="1"/>
              <a:t>qiymətləndirilmişdir</a:t>
            </a:r>
            <a:endParaRPr lang="az-Latn-AZ" dirty="0"/>
          </a:p>
          <a:p>
            <a:endParaRPr lang="en-GB" dirty="0"/>
          </a:p>
          <a:p>
            <a:r>
              <a:rPr lang="en-GB" dirty="0"/>
              <a:t> Gr(+) </a:t>
            </a:r>
            <a:r>
              <a:rPr lang="en-GB" dirty="0" err="1"/>
              <a:t>və</a:t>
            </a:r>
            <a:r>
              <a:rPr lang="en-GB" dirty="0"/>
              <a:t> Gr(-</a:t>
            </a:r>
            <a:r>
              <a:rPr lang="az-Latn-AZ" dirty="0"/>
              <a:t>) uyğun disklər qoyulmuşdur</a:t>
            </a:r>
            <a:endParaRPr lang="en-GB" dirty="0"/>
          </a:p>
          <a:p>
            <a:r>
              <a:rPr lang="en-GB" dirty="0"/>
              <a:t> </a:t>
            </a:r>
            <a:r>
              <a:rPr lang="az-Latn-AZ" dirty="0"/>
              <a:t>FOX</a:t>
            </a:r>
            <a:r>
              <a:rPr lang="en-GB" dirty="0"/>
              <a:t>, </a:t>
            </a:r>
            <a:r>
              <a:rPr lang="az-Latn-AZ" dirty="0"/>
              <a:t>AMP</a:t>
            </a:r>
            <a:r>
              <a:rPr lang="en-GB" dirty="0"/>
              <a:t>, </a:t>
            </a:r>
            <a:r>
              <a:rPr lang="az-Latn-AZ" dirty="0"/>
              <a:t>VN</a:t>
            </a:r>
            <a:r>
              <a:rPr lang="en-GB" dirty="0"/>
              <a:t>, </a:t>
            </a:r>
            <a:r>
              <a:rPr lang="az-Latn-AZ" dirty="0"/>
              <a:t>TZP,</a:t>
            </a:r>
            <a:r>
              <a:rPr lang="en-GB" dirty="0"/>
              <a:t> </a:t>
            </a:r>
            <a:r>
              <a:rPr lang="az-Latn-AZ" dirty="0"/>
              <a:t>MEM</a:t>
            </a:r>
            <a:r>
              <a:rPr lang="en-GB" dirty="0"/>
              <a:t> </a:t>
            </a:r>
            <a:r>
              <a:rPr lang="en-GB" dirty="0" err="1"/>
              <a:t>və</a:t>
            </a:r>
            <a:r>
              <a:rPr lang="en-GB" dirty="0"/>
              <a:t> </a:t>
            </a:r>
            <a:r>
              <a:rPr lang="az-Latn-AZ" dirty="0"/>
              <a:t>CIPRO</a:t>
            </a:r>
            <a:r>
              <a:rPr lang="en-GB" dirty="0"/>
              <a:t> </a:t>
            </a:r>
            <a:r>
              <a:rPr lang="en-GB" dirty="0" err="1"/>
              <a:t>disklərini</a:t>
            </a:r>
            <a:r>
              <a:rPr lang="en-GB" dirty="0"/>
              <a:t> </a:t>
            </a:r>
            <a:r>
              <a:rPr lang="en-GB" dirty="0" err="1"/>
              <a:t>yerlə</a:t>
            </a:r>
            <a:r>
              <a:rPr lang="az-Latn-AZ" dirty="0"/>
              <a:t>şdirilmişdir</a:t>
            </a:r>
            <a:endParaRPr lang="en-GB" dirty="0"/>
          </a:p>
          <a:p>
            <a:r>
              <a:rPr lang="en-GB" dirty="0"/>
              <a:t> Zona </a:t>
            </a:r>
            <a:r>
              <a:rPr lang="en-GB" dirty="0" err="1"/>
              <a:t>diametrinin</a:t>
            </a:r>
            <a:r>
              <a:rPr lang="en-GB" dirty="0"/>
              <a:t> </a:t>
            </a:r>
            <a:r>
              <a:rPr lang="en-GB" dirty="0" err="1"/>
              <a:t>ölçülməsi</a:t>
            </a:r>
            <a:r>
              <a:rPr lang="en-GB" dirty="0"/>
              <a:t> 6-cı </a:t>
            </a:r>
            <a:r>
              <a:rPr lang="en-GB" dirty="0" err="1"/>
              <a:t>saatda</a:t>
            </a:r>
            <a:r>
              <a:rPr lang="en-GB" dirty="0"/>
              <a:t> TLA </a:t>
            </a:r>
            <a:r>
              <a:rPr lang="en-GB" dirty="0" err="1"/>
              <a:t>proqramı</a:t>
            </a:r>
            <a:r>
              <a:rPr lang="en-GB" dirty="0"/>
              <a:t> </a:t>
            </a:r>
            <a:r>
              <a:rPr lang="en-GB" dirty="0" err="1"/>
              <a:t>vasitəsilə</a:t>
            </a:r>
            <a:r>
              <a:rPr lang="en-GB" dirty="0"/>
              <a:t> </a:t>
            </a:r>
            <a:r>
              <a:rPr lang="en-GB" dirty="0" err="1"/>
              <a:t>aparılmışdır</a:t>
            </a:r>
            <a:endParaRPr lang="en-GB" dirty="0"/>
          </a:p>
          <a:p>
            <a:r>
              <a:rPr lang="en-GB" dirty="0"/>
              <a:t>VİTEK 2 </a:t>
            </a:r>
            <a:r>
              <a:rPr lang="en-GB" dirty="0" err="1"/>
              <a:t>panellərinin</a:t>
            </a:r>
            <a:r>
              <a:rPr lang="en-GB" dirty="0"/>
              <a:t> </a:t>
            </a:r>
            <a:r>
              <a:rPr lang="en-GB" dirty="0" err="1"/>
              <a:t>nəticələri</a:t>
            </a:r>
            <a:r>
              <a:rPr lang="en-GB" dirty="0"/>
              <a:t> </a:t>
            </a:r>
            <a:r>
              <a:rPr lang="en-GB" dirty="0" err="1"/>
              <a:t>ilə</a:t>
            </a:r>
            <a:r>
              <a:rPr lang="en-GB" dirty="0"/>
              <a:t> </a:t>
            </a:r>
            <a:r>
              <a:rPr lang="en-GB" dirty="0" err="1" smtClean="0"/>
              <a:t>kateqoriya</a:t>
            </a:r>
            <a:r>
              <a:rPr lang="az-Latn-AZ" smtClean="0"/>
              <a:t>larla əlaqəsi</a:t>
            </a:r>
            <a:r>
              <a:rPr lang="en-GB" dirty="0" smtClean="0"/>
              <a:t> </a:t>
            </a:r>
            <a:r>
              <a:rPr lang="en-GB" dirty="0" err="1"/>
              <a:t>araşdırıldı</a:t>
            </a:r>
            <a:endParaRPr lang="en-GB" dirty="0"/>
          </a:p>
          <a:p>
            <a:r>
              <a:rPr lang="en-GB" dirty="0" err="1"/>
              <a:t>Əlavə</a:t>
            </a:r>
            <a:r>
              <a:rPr lang="en-GB" dirty="0"/>
              <a:t> </a:t>
            </a:r>
            <a:r>
              <a:rPr lang="en-GB" dirty="0" err="1"/>
              <a:t>olaraq</a:t>
            </a:r>
            <a:r>
              <a:rPr lang="en-GB" dirty="0"/>
              <a:t>, 100 </a:t>
            </a:r>
            <a:r>
              <a:rPr lang="en-GB" dirty="0" err="1"/>
              <a:t>izolat</a:t>
            </a:r>
            <a:r>
              <a:rPr lang="en-GB" dirty="0"/>
              <a:t> </a:t>
            </a:r>
            <a:r>
              <a:rPr lang="en-GB" dirty="0" err="1"/>
              <a:t>üçün</a:t>
            </a:r>
            <a:r>
              <a:rPr lang="en-GB" dirty="0"/>
              <a:t> </a:t>
            </a:r>
            <a:r>
              <a:rPr lang="az-Latn-AZ" dirty="0"/>
              <a:t>nəticə vermə</a:t>
            </a:r>
            <a:r>
              <a:rPr lang="en-GB" dirty="0"/>
              <a:t> </a:t>
            </a:r>
            <a:r>
              <a:rPr lang="en-GB" dirty="0" err="1"/>
              <a:t>müddətləri</a:t>
            </a:r>
            <a:r>
              <a:rPr lang="en-GB" dirty="0"/>
              <a:t> </a:t>
            </a:r>
            <a:r>
              <a:rPr lang="en-GB" dirty="0" err="1"/>
              <a:t>müqayisə</a:t>
            </a:r>
            <a:r>
              <a:rPr lang="en-GB" dirty="0"/>
              <a:t> </a:t>
            </a:r>
            <a:r>
              <a:rPr lang="en-GB" dirty="0" err="1"/>
              <a:t>edilmişdir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6272A0-2C10-405E-A709-8127C1D2E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347" y="1027906"/>
            <a:ext cx="6290164" cy="53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1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C5D0FF-62A7-461A-8F57-B144C4705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3724CA-499C-4F4F-94BF-C82065D6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az-Latn-AZ" dirty="0"/>
          </a:p>
          <a:p>
            <a:endParaRPr lang="az-Latn-AZ" dirty="0"/>
          </a:p>
          <a:p>
            <a:endParaRPr lang="az-Latn-AZ" dirty="0"/>
          </a:p>
          <a:p>
            <a:endParaRPr lang="az-Latn-AZ" dirty="0"/>
          </a:p>
          <a:p>
            <a:endParaRPr lang="az-Latn-AZ" dirty="0"/>
          </a:p>
          <a:p>
            <a:endParaRPr lang="az-Latn-AZ" dirty="0"/>
          </a:p>
          <a:p>
            <a:r>
              <a:rPr lang="en-GB" dirty="0"/>
              <a:t>TLA </a:t>
            </a:r>
            <a:r>
              <a:rPr lang="en-GB" dirty="0" err="1"/>
              <a:t>avtomatik</a:t>
            </a:r>
            <a:r>
              <a:rPr lang="en-GB" dirty="0"/>
              <a:t> </a:t>
            </a:r>
            <a:r>
              <a:rPr lang="en-GB" dirty="0" err="1"/>
              <a:t>görüntüləmə</a:t>
            </a:r>
            <a:r>
              <a:rPr lang="en-GB" dirty="0"/>
              <a:t> </a:t>
            </a:r>
            <a:r>
              <a:rPr lang="en-GB" dirty="0" err="1"/>
              <a:t>sistemindən</a:t>
            </a:r>
            <a:r>
              <a:rPr lang="en-GB" dirty="0"/>
              <a:t> (</a:t>
            </a:r>
            <a:r>
              <a:rPr lang="en-GB" dirty="0" err="1"/>
              <a:t>digər</a:t>
            </a:r>
            <a:r>
              <a:rPr lang="en-GB" dirty="0"/>
              <a:t> </a:t>
            </a:r>
            <a:r>
              <a:rPr lang="en-GB" dirty="0" err="1"/>
              <a:t>xəstəxanalardan</a:t>
            </a:r>
            <a:r>
              <a:rPr lang="en-GB" dirty="0"/>
              <a:t> </a:t>
            </a:r>
            <a:r>
              <a:rPr lang="en-GB" dirty="0" err="1"/>
              <a:t>alınan</a:t>
            </a:r>
            <a:r>
              <a:rPr lang="en-GB" dirty="0"/>
              <a:t> </a:t>
            </a:r>
            <a:r>
              <a:rPr lang="en-GB" dirty="0" err="1"/>
              <a:t>nümunələr</a:t>
            </a:r>
            <a:r>
              <a:rPr lang="en-GB" dirty="0"/>
              <a:t> </a:t>
            </a:r>
            <a:r>
              <a:rPr lang="en-GB" dirty="0" err="1"/>
              <a:t>də</a:t>
            </a:r>
            <a:r>
              <a:rPr lang="en-GB" dirty="0"/>
              <a:t> </a:t>
            </a:r>
            <a:r>
              <a:rPr lang="en-GB" dirty="0" err="1"/>
              <a:t>daxil</a:t>
            </a:r>
            <a:r>
              <a:rPr lang="en-GB" dirty="0"/>
              <a:t> </a:t>
            </a:r>
            <a:r>
              <a:rPr lang="en-GB" dirty="0" err="1"/>
              <a:t>olmaqla</a:t>
            </a:r>
            <a:r>
              <a:rPr lang="en-GB" dirty="0"/>
              <a:t>) </a:t>
            </a:r>
            <a:r>
              <a:rPr lang="en-GB" dirty="0" err="1"/>
              <a:t>istifadə</a:t>
            </a:r>
            <a:r>
              <a:rPr lang="en-GB" dirty="0"/>
              <a:t> </a:t>
            </a:r>
            <a:r>
              <a:rPr lang="en-GB" dirty="0" err="1"/>
              <a:t>edərək</a:t>
            </a:r>
            <a:r>
              <a:rPr lang="en-GB" dirty="0"/>
              <a:t> </a:t>
            </a:r>
            <a:r>
              <a:rPr lang="az-Latn-AZ" dirty="0"/>
              <a:t>nəticələrinverilmə müddətini </a:t>
            </a:r>
            <a:r>
              <a:rPr lang="en-GB" dirty="0"/>
              <a:t>17:30 </a:t>
            </a:r>
            <a:r>
              <a:rPr lang="en-GB" dirty="0" err="1"/>
              <a:t>saat</a:t>
            </a:r>
            <a:r>
              <a:rPr lang="en-GB" dirty="0"/>
              <a:t> </a:t>
            </a:r>
            <a:r>
              <a:rPr lang="en-GB" dirty="0" err="1"/>
              <a:t>azalda</a:t>
            </a:r>
            <a:r>
              <a:rPr lang="en-GB" dirty="0"/>
              <a:t> </a:t>
            </a:r>
            <a:r>
              <a:rPr lang="en-GB" dirty="0" err="1"/>
              <a:t>bildilər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DED802-3403-46FE-854C-AA4322D91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458" y="1825625"/>
            <a:ext cx="7685470" cy="26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1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F5C0CE-C598-4FBF-815A-6F051769E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FF0000"/>
                </a:solidFill>
              </a:rPr>
              <a:t>Bakteriologiya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Laboratoriya</a:t>
            </a:r>
            <a:r>
              <a:rPr lang="az-Latn-AZ" b="1" dirty="0">
                <a:solidFill>
                  <a:srgbClr val="FF0000"/>
                </a:solidFill>
              </a:rPr>
              <a:t>sının Reallıqları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6E6B26-6460-471B-BCA1-015A0C695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809849" cy="4486275"/>
          </a:xfrm>
        </p:spPr>
        <p:txBody>
          <a:bodyPr>
            <a:normAutofit fontScale="92500" lnSpcReduction="10000"/>
          </a:bodyPr>
          <a:lstStyle/>
          <a:p>
            <a:r>
              <a:rPr lang="az-Latn-AZ" b="1" dirty="0"/>
              <a:t>A</a:t>
            </a:r>
            <a:r>
              <a:rPr lang="en-GB" b="1" dirty="0" err="1"/>
              <a:t>rtan</a:t>
            </a:r>
            <a:r>
              <a:rPr lang="en-GB" b="1" dirty="0"/>
              <a:t> </a:t>
            </a:r>
            <a:r>
              <a:rPr lang="en-GB" b="1" dirty="0" err="1"/>
              <a:t>iş</a:t>
            </a:r>
            <a:r>
              <a:rPr lang="en-GB" b="1" dirty="0"/>
              <a:t> </a:t>
            </a:r>
            <a:r>
              <a:rPr lang="en-GB" b="1" dirty="0" err="1"/>
              <a:t>yükü</a:t>
            </a:r>
            <a:r>
              <a:rPr lang="en-GB" b="1" dirty="0"/>
              <a:t> </a:t>
            </a:r>
            <a:endParaRPr lang="az-Latn-AZ" b="1" dirty="0"/>
          </a:p>
          <a:p>
            <a:pPr lvl="1"/>
            <a:r>
              <a:rPr lang="en-GB" dirty="0"/>
              <a:t> </a:t>
            </a:r>
            <a:r>
              <a:rPr lang="en-GB" dirty="0" err="1"/>
              <a:t>Testlərin</a:t>
            </a:r>
            <a:r>
              <a:rPr lang="en-GB" dirty="0"/>
              <a:t> </a:t>
            </a:r>
            <a:r>
              <a:rPr lang="en-GB" dirty="0" err="1"/>
              <a:t>sayının</a:t>
            </a:r>
            <a:r>
              <a:rPr lang="en-GB" dirty="0"/>
              <a:t> </a:t>
            </a:r>
            <a:r>
              <a:rPr lang="en-GB" dirty="0" err="1"/>
              <a:t>artması</a:t>
            </a:r>
            <a:r>
              <a:rPr lang="en-GB" dirty="0"/>
              <a:t> </a:t>
            </a:r>
            <a:endParaRPr lang="az-Latn-AZ" dirty="0"/>
          </a:p>
          <a:p>
            <a:pPr lvl="1"/>
            <a:r>
              <a:rPr lang="en-GB" dirty="0"/>
              <a:t>Test n</a:t>
            </a:r>
            <a:r>
              <a:rPr lang="az-Latn-AZ" dirty="0"/>
              <a:t>övünün</a:t>
            </a:r>
            <a:r>
              <a:rPr lang="en-GB" dirty="0"/>
              <a:t> </a:t>
            </a:r>
            <a:r>
              <a:rPr lang="en-GB" dirty="0" err="1"/>
              <a:t>artması</a:t>
            </a:r>
            <a:r>
              <a:rPr lang="en-GB" dirty="0"/>
              <a:t> </a:t>
            </a:r>
            <a:endParaRPr lang="az-Latn-AZ" dirty="0"/>
          </a:p>
          <a:p>
            <a:pPr lvl="1"/>
            <a:r>
              <a:rPr lang="en-GB" dirty="0" err="1"/>
              <a:t>Sürətli</a:t>
            </a:r>
            <a:r>
              <a:rPr lang="en-GB" dirty="0"/>
              <a:t> </a:t>
            </a:r>
            <a:r>
              <a:rPr lang="en-GB" dirty="0" err="1"/>
              <a:t>nəticələr</a:t>
            </a:r>
            <a:r>
              <a:rPr lang="en-GB" dirty="0"/>
              <a:t> </a:t>
            </a:r>
            <a:r>
              <a:rPr lang="en-GB" dirty="0" err="1"/>
              <a:t>əldə</a:t>
            </a:r>
            <a:r>
              <a:rPr lang="en-GB" dirty="0"/>
              <a:t> </a:t>
            </a:r>
            <a:r>
              <a:rPr lang="en-GB" dirty="0" err="1"/>
              <a:t>etmək</a:t>
            </a:r>
            <a:r>
              <a:rPr lang="en-GB" dirty="0"/>
              <a:t> </a:t>
            </a:r>
            <a:r>
              <a:rPr lang="en-GB" dirty="0" err="1"/>
              <a:t>üçün</a:t>
            </a:r>
            <a:r>
              <a:rPr lang="en-GB" dirty="0"/>
              <a:t> </a:t>
            </a:r>
            <a:r>
              <a:rPr lang="en-GB" dirty="0" err="1"/>
              <a:t>təzyiq</a:t>
            </a:r>
            <a:r>
              <a:rPr lang="en-GB" dirty="0"/>
              <a:t> </a:t>
            </a:r>
            <a:endParaRPr lang="az-Latn-AZ" dirty="0"/>
          </a:p>
          <a:p>
            <a:pPr lvl="1"/>
            <a:r>
              <a:rPr lang="en-GB" dirty="0" err="1"/>
              <a:t>Xidmət</a:t>
            </a:r>
            <a:r>
              <a:rPr lang="en-GB" dirty="0"/>
              <a:t> </a:t>
            </a:r>
            <a:r>
              <a:rPr lang="en-GB" dirty="0" err="1"/>
              <a:t>keyfiyyət</a:t>
            </a:r>
            <a:r>
              <a:rPr lang="en-GB" dirty="0"/>
              <a:t> </a:t>
            </a:r>
            <a:r>
              <a:rPr lang="en-GB" dirty="0" err="1"/>
              <a:t>standartlarına</a:t>
            </a:r>
            <a:r>
              <a:rPr lang="en-GB" dirty="0"/>
              <a:t> </a:t>
            </a:r>
            <a:r>
              <a:rPr lang="en-GB" dirty="0" err="1"/>
              <a:t>uyğunluq</a:t>
            </a:r>
            <a:endParaRPr lang="az-Latn-AZ" dirty="0"/>
          </a:p>
          <a:p>
            <a:pPr lvl="1"/>
            <a:endParaRPr lang="az-Latn-AZ" dirty="0"/>
          </a:p>
          <a:p>
            <a:r>
              <a:rPr lang="az-Latn-AZ" dirty="0"/>
              <a:t>İ</a:t>
            </a:r>
            <a:r>
              <a:rPr lang="en-GB" dirty="0" err="1"/>
              <a:t>şçi</a:t>
            </a:r>
            <a:r>
              <a:rPr lang="az-Latn-AZ" dirty="0"/>
              <a:t> </a:t>
            </a:r>
            <a:r>
              <a:rPr lang="en-GB" dirty="0"/>
              <a:t>(</a:t>
            </a:r>
            <a:r>
              <a:rPr lang="az-Latn-AZ" dirty="0"/>
              <a:t>təcrübəli</a:t>
            </a:r>
            <a:r>
              <a:rPr lang="en-GB" dirty="0"/>
              <a:t>) </a:t>
            </a:r>
            <a:r>
              <a:rPr lang="en-GB" dirty="0" err="1"/>
              <a:t>qüvvəsinin</a:t>
            </a:r>
            <a:r>
              <a:rPr lang="en-GB" dirty="0"/>
              <a:t> </a:t>
            </a:r>
            <a:r>
              <a:rPr lang="en-GB" dirty="0" err="1"/>
              <a:t>azalması</a:t>
            </a:r>
            <a:r>
              <a:rPr lang="en-GB" dirty="0"/>
              <a:t> </a:t>
            </a:r>
            <a:endParaRPr lang="az-Latn-AZ" dirty="0"/>
          </a:p>
          <a:p>
            <a:endParaRPr lang="az-Latn-AZ" dirty="0"/>
          </a:p>
          <a:p>
            <a:r>
              <a:rPr lang="az-Latn-AZ" dirty="0"/>
              <a:t>Mütəxəssis</a:t>
            </a:r>
            <a:r>
              <a:rPr lang="en-GB" dirty="0"/>
              <a:t>/</a:t>
            </a:r>
            <a:r>
              <a:rPr lang="en-GB" dirty="0" err="1"/>
              <a:t>köməkçi</a:t>
            </a:r>
            <a:r>
              <a:rPr lang="en-GB" dirty="0"/>
              <a:t>/</a:t>
            </a:r>
            <a:r>
              <a:rPr lang="en-GB" dirty="0" err="1"/>
              <a:t>texniki</a:t>
            </a:r>
            <a:r>
              <a:rPr lang="en-GB" dirty="0"/>
              <a:t> </a:t>
            </a:r>
            <a:r>
              <a:rPr lang="en-GB" dirty="0" err="1"/>
              <a:t>heyətin</a:t>
            </a:r>
            <a:r>
              <a:rPr lang="en-GB" dirty="0"/>
              <a:t> </a:t>
            </a:r>
            <a:r>
              <a:rPr lang="en-GB" dirty="0" err="1"/>
              <a:t>azalması</a:t>
            </a:r>
            <a:endParaRPr lang="az-Latn-AZ" dirty="0"/>
          </a:p>
          <a:p>
            <a:endParaRPr lang="az-Latn-AZ" dirty="0"/>
          </a:p>
          <a:p>
            <a:r>
              <a:rPr lang="en-GB" dirty="0" err="1"/>
              <a:t>Ödəniş</a:t>
            </a:r>
            <a:r>
              <a:rPr lang="en-GB" dirty="0"/>
              <a:t>/</a:t>
            </a:r>
            <a:r>
              <a:rPr lang="az-Latn-AZ" dirty="0"/>
              <a:t>maliyyə</a:t>
            </a:r>
            <a:r>
              <a:rPr lang="en-GB" dirty="0"/>
              <a:t> </a:t>
            </a:r>
            <a:r>
              <a:rPr lang="en-GB" dirty="0" err="1"/>
              <a:t>problemləri</a:t>
            </a:r>
            <a:endParaRPr lang="en-GB" dirty="0"/>
          </a:p>
        </p:txBody>
      </p:sp>
      <p:pic>
        <p:nvPicPr>
          <p:cNvPr id="4098" name="Picture 2" descr="Ant carrying a bale of hay Stock Vector by ©socris79 171828044">
            <a:extLst>
              <a:ext uri="{FF2B5EF4-FFF2-40B4-BE49-F238E27FC236}">
                <a16:creationId xmlns="" xmlns:a16="http://schemas.microsoft.com/office/drawing/2014/main" id="{9ABCD3FF-B48A-4888-B7C0-14C943EEB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" t="-1" r="1875" b="6872"/>
          <a:stretch/>
        </p:blipFill>
        <p:spPr bwMode="auto">
          <a:xfrm>
            <a:off x="7777089" y="1800055"/>
            <a:ext cx="3606019" cy="373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1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3B8D3F-677E-4546-A056-A531A9A35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CA3B77-0AF9-4BD9-B679-4DCAB302D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66120" cy="4814326"/>
          </a:xfrm>
        </p:spPr>
        <p:txBody>
          <a:bodyPr/>
          <a:lstStyle/>
          <a:p>
            <a:endParaRPr lang="az-Latn-AZ" dirty="0"/>
          </a:p>
          <a:p>
            <a:endParaRPr lang="az-Latn-AZ" dirty="0"/>
          </a:p>
          <a:p>
            <a:endParaRPr lang="az-Latn-AZ" dirty="0"/>
          </a:p>
          <a:p>
            <a:endParaRPr lang="az-Latn-AZ" dirty="0"/>
          </a:p>
          <a:p>
            <a:endParaRPr lang="az-Latn-AZ" dirty="0"/>
          </a:p>
          <a:p>
            <a:endParaRPr lang="az-Latn-AZ" dirty="0"/>
          </a:p>
          <a:p>
            <a:endParaRPr lang="az-Latn-AZ" dirty="0"/>
          </a:p>
          <a:p>
            <a:r>
              <a:rPr lang="az-Latn-AZ" dirty="0"/>
              <a:t>Onlar, xüsusən MRSA, VRE və CRE üçün sürətli və etibarlı antibiotiklərə həssaslıq testi nəticələrini təmin etmək məqsədinə nail olublar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702E6A9-EEE8-45B1-B1EF-AE90CC9E8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913" y="2469650"/>
            <a:ext cx="6196173" cy="2770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0F4619-EE9F-412F-B581-9605C388B5FE}"/>
              </a:ext>
            </a:extLst>
          </p:cNvPr>
          <p:cNvSpPr/>
          <p:nvPr/>
        </p:nvSpPr>
        <p:spPr>
          <a:xfrm>
            <a:off x="5758377" y="266004"/>
            <a:ext cx="6196174" cy="21361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•</a:t>
            </a:r>
            <a:r>
              <a:rPr lang="az-Latn-AZ" sz="2400" b="1" dirty="0">
                <a:solidFill>
                  <a:schemeClr val="tx1"/>
                </a:solidFill>
              </a:rPr>
              <a:t>B</a:t>
            </a:r>
            <a:r>
              <a:rPr lang="en-GB" sz="2400" b="1" dirty="0" err="1">
                <a:solidFill>
                  <a:schemeClr val="tx1"/>
                </a:solidFill>
              </a:rPr>
              <a:t>ildir</a:t>
            </a:r>
            <a:r>
              <a:rPr lang="az-Latn-AZ" sz="2400" b="1" dirty="0">
                <a:solidFill>
                  <a:schemeClr val="tx1"/>
                </a:solidFill>
              </a:rPr>
              <a:t>ili</a:t>
            </a:r>
            <a:r>
              <a:rPr lang="en-GB" sz="2400" b="1" dirty="0">
                <a:solidFill>
                  <a:schemeClr val="tx1"/>
                </a:solidFill>
              </a:rPr>
              <a:t>r </a:t>
            </a:r>
            <a:r>
              <a:rPr lang="en-GB" sz="2400" b="1" dirty="0" err="1">
                <a:solidFill>
                  <a:schemeClr val="tx1"/>
                </a:solidFill>
              </a:rPr>
              <a:t>ki</a:t>
            </a:r>
            <a:r>
              <a:rPr lang="en-GB" sz="2400" b="1" dirty="0">
                <a:solidFill>
                  <a:schemeClr val="tx1"/>
                </a:solidFill>
              </a:rPr>
              <a:t>, RAST-</a:t>
            </a:r>
            <a:r>
              <a:rPr lang="en-GB" sz="2400" b="1" dirty="0" err="1">
                <a:solidFill>
                  <a:schemeClr val="tx1"/>
                </a:solidFill>
              </a:rPr>
              <a:t>ın</a:t>
            </a:r>
            <a:r>
              <a:rPr lang="en-GB" sz="2400" b="1" dirty="0">
                <a:solidFill>
                  <a:schemeClr val="tx1"/>
                </a:solidFill>
              </a:rPr>
              <a:t> TLA </a:t>
            </a:r>
            <a:r>
              <a:rPr lang="en-GB" sz="2400" b="1" dirty="0" err="1">
                <a:solidFill>
                  <a:schemeClr val="tx1"/>
                </a:solidFill>
              </a:rPr>
              <a:t>ilə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kombinasiyası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nəinki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xəstəyə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fayda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verir</a:t>
            </a:r>
            <a:r>
              <a:rPr lang="en-GB" sz="2400" b="1" dirty="0">
                <a:solidFill>
                  <a:schemeClr val="tx1"/>
                </a:solidFill>
              </a:rPr>
              <a:t>, </a:t>
            </a:r>
            <a:r>
              <a:rPr lang="en-GB" sz="2400" b="1" dirty="0" err="1">
                <a:solidFill>
                  <a:schemeClr val="tx1"/>
                </a:solidFill>
              </a:rPr>
              <a:t>həm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də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qan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kultura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prosedurlarını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sürətləndirir</a:t>
            </a:r>
            <a:endParaRPr lang="en-GB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97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157247-79E3-4B7C-BD1E-1DB73BEA1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b="1" dirty="0">
                <a:solidFill>
                  <a:srgbClr val="FF0000"/>
                </a:solidFill>
              </a:rPr>
              <a:t>Maye Transport Mühitləri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E67F92-0EE0-4E59-A48A-F8461F2F5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2 </a:t>
            </a:r>
            <a:r>
              <a:rPr lang="en-GB" dirty="0" err="1"/>
              <a:t>mühüm</a:t>
            </a:r>
            <a:r>
              <a:rPr lang="en-GB" dirty="0"/>
              <a:t> </a:t>
            </a:r>
            <a:r>
              <a:rPr lang="en-GB" dirty="0" err="1"/>
              <a:t>xüsusiyyət</a:t>
            </a:r>
            <a:r>
              <a:rPr lang="az-Latn-AZ" dirty="0"/>
              <a:t>:</a:t>
            </a:r>
          </a:p>
          <a:p>
            <a:pPr lvl="1"/>
            <a:r>
              <a:rPr lang="en-GB" dirty="0" err="1"/>
              <a:t>Pambıq</a:t>
            </a:r>
            <a:r>
              <a:rPr lang="en-GB" dirty="0"/>
              <a:t> </a:t>
            </a:r>
            <a:r>
              <a:rPr lang="en-GB" dirty="0" err="1"/>
              <a:t>yerinə</a:t>
            </a:r>
            <a:r>
              <a:rPr lang="en-GB" dirty="0"/>
              <a:t> </a:t>
            </a:r>
            <a:r>
              <a:rPr lang="en-GB" dirty="0" err="1"/>
              <a:t>neylon</a:t>
            </a:r>
            <a:r>
              <a:rPr lang="en-GB" dirty="0"/>
              <a:t> </a:t>
            </a:r>
            <a:r>
              <a:rPr lang="en-GB" dirty="0" err="1"/>
              <a:t>liflər</a:t>
            </a:r>
            <a:r>
              <a:rPr lang="en-GB" dirty="0"/>
              <a:t> </a:t>
            </a:r>
            <a:endParaRPr lang="az-Latn-AZ" dirty="0"/>
          </a:p>
          <a:p>
            <a:pPr lvl="1"/>
            <a:r>
              <a:rPr lang="en-GB" dirty="0" err="1"/>
              <a:t>Bərk</a:t>
            </a:r>
            <a:r>
              <a:rPr lang="en-GB" dirty="0"/>
              <a:t> </a:t>
            </a:r>
            <a:r>
              <a:rPr lang="en-GB" dirty="0" err="1"/>
              <a:t>əvəzinə</a:t>
            </a:r>
            <a:r>
              <a:rPr lang="en-GB" dirty="0"/>
              <a:t> </a:t>
            </a:r>
            <a:r>
              <a:rPr lang="en-GB" dirty="0" err="1"/>
              <a:t>maye</a:t>
            </a:r>
            <a:r>
              <a:rPr lang="en-GB" dirty="0"/>
              <a:t> </a:t>
            </a:r>
            <a:r>
              <a:rPr lang="en-GB" dirty="0" err="1"/>
              <a:t>mühit</a:t>
            </a:r>
            <a:r>
              <a:rPr lang="en-GB" dirty="0"/>
              <a:t> </a:t>
            </a:r>
            <a:endParaRPr lang="az-Latn-AZ" dirty="0"/>
          </a:p>
          <a:p>
            <a:pPr lvl="1"/>
            <a:endParaRPr lang="az-Latn-AZ" dirty="0"/>
          </a:p>
          <a:p>
            <a:r>
              <a:rPr lang="en-GB" dirty="0" err="1"/>
              <a:t>Standart</a:t>
            </a:r>
            <a:r>
              <a:rPr lang="en-GB" dirty="0"/>
              <a:t> </a:t>
            </a:r>
            <a:r>
              <a:rPr lang="en-GB" dirty="0" err="1"/>
              <a:t>nümunənin</a:t>
            </a:r>
            <a:r>
              <a:rPr lang="en-GB" dirty="0"/>
              <a:t> </a:t>
            </a:r>
            <a:r>
              <a:rPr lang="az-Latn-AZ" dirty="0"/>
              <a:t>inokulyasiya</a:t>
            </a:r>
            <a:r>
              <a:rPr lang="en-GB" dirty="0"/>
              <a:t> </a:t>
            </a:r>
            <a:r>
              <a:rPr lang="en-GB" dirty="0" err="1"/>
              <a:t>imkanı</a:t>
            </a:r>
            <a:r>
              <a:rPr lang="en-GB" dirty="0"/>
              <a:t> </a:t>
            </a:r>
            <a:endParaRPr lang="az-Latn-AZ" dirty="0"/>
          </a:p>
          <a:p>
            <a:endParaRPr lang="az-Latn-AZ" dirty="0"/>
          </a:p>
          <a:p>
            <a:r>
              <a:rPr lang="en-GB" dirty="0"/>
              <a:t> </a:t>
            </a:r>
            <a:r>
              <a:rPr lang="en-GB" dirty="0" err="1"/>
              <a:t>Bakterial</a:t>
            </a:r>
            <a:r>
              <a:rPr lang="en-GB" dirty="0"/>
              <a:t> </a:t>
            </a:r>
            <a:r>
              <a:rPr lang="az-Latn-AZ" dirty="0"/>
              <a:t>izolyasiya</a:t>
            </a:r>
            <a:r>
              <a:rPr lang="en-GB" dirty="0"/>
              <a:t> </a:t>
            </a:r>
            <a:r>
              <a:rPr lang="en-GB" dirty="0" err="1"/>
              <a:t>dərəcəsi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6C3A985-D14C-4C90-AC2D-CA04840C2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6" t="17790" r="61924" b="35167"/>
          <a:stretch/>
        </p:blipFill>
        <p:spPr>
          <a:xfrm>
            <a:off x="7793501" y="2068917"/>
            <a:ext cx="3749387" cy="386475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C234AFEA-A483-48F4-9861-1ABAD0D04D3B}"/>
              </a:ext>
            </a:extLst>
          </p:cNvPr>
          <p:cNvCxnSpPr/>
          <p:nvPr/>
        </p:nvCxnSpPr>
        <p:spPr>
          <a:xfrm flipV="1">
            <a:off x="5472332" y="4487593"/>
            <a:ext cx="0" cy="5627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956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46B862-194C-4560-AE53-DAF7B7C6C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b="1" dirty="0">
                <a:solidFill>
                  <a:srgbClr val="FF0000"/>
                </a:solidFill>
              </a:rPr>
              <a:t>Qram boyama cihazları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712214-C674-43C1-AA83-D23CB098B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Avtomatlaşdırılmış</a:t>
            </a:r>
            <a:r>
              <a:rPr lang="en-GB" dirty="0"/>
              <a:t> </a:t>
            </a:r>
            <a:r>
              <a:rPr lang="az-Latn-AZ" dirty="0"/>
              <a:t>boyama</a:t>
            </a:r>
            <a:r>
              <a:rPr lang="en-GB" dirty="0"/>
              <a:t> </a:t>
            </a:r>
            <a:r>
              <a:rPr lang="en-GB" dirty="0" err="1"/>
              <a:t>cihazları</a:t>
            </a:r>
            <a:r>
              <a:rPr lang="az-Latn-AZ" dirty="0"/>
              <a:t> </a:t>
            </a:r>
            <a:r>
              <a:rPr lang="en-GB" dirty="0"/>
              <a:t>  </a:t>
            </a:r>
            <a:r>
              <a:rPr lang="az-Latn-AZ" dirty="0"/>
              <a:t>	       </a:t>
            </a:r>
            <a:r>
              <a:rPr lang="en-GB" dirty="0" err="1"/>
              <a:t>Keyfiyyət</a:t>
            </a:r>
            <a:r>
              <a:rPr lang="az-Latn-AZ" dirty="0"/>
              <a:t>   , </a:t>
            </a:r>
            <a:r>
              <a:rPr lang="en-GB" dirty="0" err="1"/>
              <a:t>Sürət</a:t>
            </a:r>
            <a:r>
              <a:rPr lang="en-GB" dirty="0"/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5283840C-8890-4AD5-AA57-FB6F054DF235}"/>
              </a:ext>
            </a:extLst>
          </p:cNvPr>
          <p:cNvCxnSpPr>
            <a:cxnSpLocks/>
          </p:cNvCxnSpPr>
          <p:nvPr/>
        </p:nvCxnSpPr>
        <p:spPr>
          <a:xfrm>
            <a:off x="6611815" y="2110153"/>
            <a:ext cx="105507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7581C2DD-5718-4F1D-A8FC-4FA280E622BA}"/>
              </a:ext>
            </a:extLst>
          </p:cNvPr>
          <p:cNvCxnSpPr/>
          <p:nvPr/>
        </p:nvCxnSpPr>
        <p:spPr>
          <a:xfrm flipV="1">
            <a:off x="9312812" y="1690688"/>
            <a:ext cx="0" cy="5627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FEFF756A-B83B-47B9-A4FA-F4213023B1B5}"/>
              </a:ext>
            </a:extLst>
          </p:cNvPr>
          <p:cNvCxnSpPr/>
          <p:nvPr/>
        </p:nvCxnSpPr>
        <p:spPr>
          <a:xfrm flipV="1">
            <a:off x="10621109" y="1645920"/>
            <a:ext cx="0" cy="5627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D1F711E-BA52-4AA0-AF4C-63FC2D275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2661063"/>
            <a:ext cx="1168717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97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FE5647-D072-4A9C-98A4-B20F9C9BB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FF0000"/>
                </a:solidFill>
              </a:rPr>
              <a:t>Laboratoriyanın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avtomatlaşdırılması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C10B1A-6624-4FCE-B839-DA78AB6DD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885B5D2-19BC-4774-86CA-CBDEEC116CD6}"/>
              </a:ext>
            </a:extLst>
          </p:cNvPr>
          <p:cNvSpPr/>
          <p:nvPr/>
        </p:nvSpPr>
        <p:spPr>
          <a:xfrm>
            <a:off x="968910" y="1825625"/>
            <a:ext cx="3102514" cy="312537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2000" b="1" dirty="0">
                <a:solidFill>
                  <a:schemeClr val="tx1"/>
                </a:solidFill>
              </a:rPr>
              <a:t>Avtomatik nümunə işləmə cihazları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A746E6B-C974-43CB-A746-F0930AC3A21D}"/>
              </a:ext>
            </a:extLst>
          </p:cNvPr>
          <p:cNvSpPr/>
          <p:nvPr/>
        </p:nvSpPr>
        <p:spPr>
          <a:xfrm>
            <a:off x="4544743" y="1825624"/>
            <a:ext cx="3102514" cy="312537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2000" b="1" dirty="0">
                <a:solidFill>
                  <a:schemeClr val="tx1"/>
                </a:solidFill>
              </a:rPr>
              <a:t>Laboratoriyanın qismi avtomatlaşlaşdırması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3A04CEF-F1A3-4357-8949-3798E2B9AE3F}"/>
              </a:ext>
            </a:extLst>
          </p:cNvPr>
          <p:cNvSpPr/>
          <p:nvPr/>
        </p:nvSpPr>
        <p:spPr>
          <a:xfrm>
            <a:off x="8120576" y="1825623"/>
            <a:ext cx="3102514" cy="3125371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2000" b="1" dirty="0">
                <a:solidFill>
                  <a:schemeClr val="tx1"/>
                </a:solidFill>
              </a:rPr>
              <a:t>Laboratoriyanın tam </a:t>
            </a:r>
          </a:p>
          <a:p>
            <a:pPr algn="ctr"/>
            <a:r>
              <a:rPr lang="az-Latn-AZ" sz="2000" b="1" dirty="0">
                <a:solidFill>
                  <a:schemeClr val="tx1"/>
                </a:solidFill>
              </a:rPr>
              <a:t>avtomatlaşlaşdırması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820EEA-636D-4E24-A777-0C0F665384A6}"/>
              </a:ext>
            </a:extLst>
          </p:cNvPr>
          <p:cNvSpPr/>
          <p:nvPr/>
        </p:nvSpPr>
        <p:spPr>
          <a:xfrm>
            <a:off x="968910" y="5085934"/>
            <a:ext cx="3082000" cy="10910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• </a:t>
            </a:r>
            <a:r>
              <a:rPr lang="en-GB" dirty="0" err="1"/>
              <a:t>Autoplak</a:t>
            </a:r>
            <a:r>
              <a:rPr lang="en-GB" dirty="0"/>
              <a:t> (NTESENER) </a:t>
            </a:r>
            <a:endParaRPr lang="az-Latn-AZ" dirty="0"/>
          </a:p>
          <a:p>
            <a:pPr algn="ctr"/>
            <a:r>
              <a:rPr lang="en-GB" dirty="0"/>
              <a:t>• </a:t>
            </a:r>
            <a:r>
              <a:rPr lang="en-GB" dirty="0" err="1"/>
              <a:t>InoqulA</a:t>
            </a:r>
            <a:r>
              <a:rPr lang="en-GB" dirty="0"/>
              <a:t> (BD </a:t>
            </a:r>
            <a:r>
              <a:rPr lang="en-GB" dirty="0" err="1"/>
              <a:t>Kiestra</a:t>
            </a:r>
            <a:r>
              <a:rPr lang="en-GB" dirty="0"/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2EA7D78-0101-4051-ACD3-01A90938D9AF}"/>
              </a:ext>
            </a:extLst>
          </p:cNvPr>
          <p:cNvSpPr/>
          <p:nvPr/>
        </p:nvSpPr>
        <p:spPr>
          <a:xfrm>
            <a:off x="4544743" y="5085932"/>
            <a:ext cx="3102514" cy="10910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• Work Cell Automation (WCA, BD </a:t>
            </a:r>
            <a:r>
              <a:rPr lang="en-GB" dirty="0" err="1"/>
              <a:t>Kiestra</a:t>
            </a:r>
            <a:r>
              <a:rPr lang="en-GB" dirty="0"/>
              <a:t>)</a:t>
            </a:r>
            <a:endParaRPr lang="az-Latn-AZ" dirty="0"/>
          </a:p>
          <a:p>
            <a:pPr algn="ctr"/>
            <a:r>
              <a:rPr lang="en-GB" dirty="0"/>
              <a:t> • </a:t>
            </a:r>
            <a:r>
              <a:rPr lang="en-GB" dirty="0" err="1"/>
              <a:t>WASPLab</a:t>
            </a:r>
            <a:r>
              <a:rPr lang="en-GB" dirty="0"/>
              <a:t> (Copan)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92C4809-E87F-4B1C-A252-2B54D6B34014}"/>
              </a:ext>
            </a:extLst>
          </p:cNvPr>
          <p:cNvSpPr/>
          <p:nvPr/>
        </p:nvSpPr>
        <p:spPr>
          <a:xfrm>
            <a:off x="8161604" y="5085929"/>
            <a:ext cx="3082000" cy="10910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• Total Laboratory Automation (TLA, BD </a:t>
            </a:r>
            <a:r>
              <a:rPr lang="en-GB" dirty="0" err="1">
                <a:solidFill>
                  <a:schemeClr val="tx1"/>
                </a:solidFill>
              </a:rPr>
              <a:t>Kiestra</a:t>
            </a:r>
            <a:r>
              <a:rPr lang="en-GB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83074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82C5FF-8702-4965-B7B5-3D835ED8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b="1" dirty="0">
                <a:solidFill>
                  <a:srgbClr val="FF0000"/>
                </a:solidFill>
              </a:rPr>
              <a:t>Laboratoriyanın tam avtomatlaşlaşdırması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908D0B-76BF-4A7A-B24F-6065A33AB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18" y="1378634"/>
            <a:ext cx="10795782" cy="479832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F742BB5-4640-48FA-9D80-03C908D445CD}"/>
              </a:ext>
            </a:extLst>
          </p:cNvPr>
          <p:cNvSpPr/>
          <p:nvPr/>
        </p:nvSpPr>
        <p:spPr>
          <a:xfrm>
            <a:off x="558018" y="1378634"/>
            <a:ext cx="5092507" cy="479832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z-Latn-AZ" sz="2400" dirty="0">
                <a:solidFill>
                  <a:schemeClr val="tx1"/>
                </a:solidFill>
              </a:rPr>
              <a:t>Ö</a:t>
            </a:r>
            <a:r>
              <a:rPr lang="en-GB" sz="2400" dirty="0">
                <a:solidFill>
                  <a:schemeClr val="tx1"/>
                </a:solidFill>
              </a:rPr>
              <a:t>n </a:t>
            </a:r>
            <a:r>
              <a:rPr lang="az-Latn-AZ" sz="2400" dirty="0">
                <a:solidFill>
                  <a:schemeClr val="tx1"/>
                </a:solidFill>
              </a:rPr>
              <a:t>prosedur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endParaRPr lang="az-Latn-AZ" sz="24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az-Latn-AZ" sz="2400" dirty="0">
                <a:solidFill>
                  <a:schemeClr val="tx1"/>
                </a:solidFill>
              </a:rPr>
              <a:t>Mühit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seçim</a:t>
            </a:r>
            <a:r>
              <a:rPr lang="az-Latn-AZ" sz="2400">
                <a:solidFill>
                  <a:schemeClr val="tx1"/>
                </a:solidFill>
              </a:rPr>
              <a:t>i</a:t>
            </a:r>
            <a:r>
              <a:rPr lang="en-GB" sz="2400">
                <a:solidFill>
                  <a:schemeClr val="tx1"/>
                </a:solidFill>
              </a:rPr>
              <a:t> </a:t>
            </a:r>
            <a:endParaRPr lang="az-Latn-AZ" sz="24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/>
                </a:solidFill>
              </a:rPr>
              <a:t>Xəstə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məlumatlarının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tətbiqi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və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barkodlama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endParaRPr lang="az-Latn-AZ" sz="24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az-Latn-AZ" sz="2400" dirty="0">
                <a:solidFill>
                  <a:schemeClr val="tx1"/>
                </a:solidFill>
              </a:rPr>
              <a:t>Mühitlərə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əki</a:t>
            </a:r>
            <a:r>
              <a:rPr lang="az-Latn-AZ" sz="2400" dirty="0">
                <a:solidFill>
                  <a:schemeClr val="tx1"/>
                </a:solidFill>
              </a:rPr>
              <a:t>lmə</a:t>
            </a:r>
          </a:p>
          <a:p>
            <a:pPr marL="800100" lvl="1" indent="-342900" algn="ctr">
              <a:buFont typeface="Arial" panose="020B0604020202020204" pitchFamily="34" charset="0"/>
              <a:buChar char="•"/>
            </a:pPr>
            <a:endParaRPr lang="az-Latn-A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Ağıllı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inkubator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endParaRPr lang="az-Latn-A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az-Latn-AZ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 Petri </a:t>
            </a:r>
            <a:r>
              <a:rPr lang="en-GB" sz="2400" dirty="0" err="1">
                <a:solidFill>
                  <a:schemeClr val="tx1"/>
                </a:solidFill>
              </a:rPr>
              <a:t>qabının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az-Latn-AZ" sz="2400" dirty="0">
                <a:solidFill>
                  <a:schemeClr val="tx1"/>
                </a:solidFill>
              </a:rPr>
              <a:t>görüntülənməsi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6F1650F-AE6D-4ED6-993A-86980E159D2D}"/>
              </a:ext>
            </a:extLst>
          </p:cNvPr>
          <p:cNvSpPr/>
          <p:nvPr/>
        </p:nvSpPr>
        <p:spPr>
          <a:xfrm>
            <a:off x="5930707" y="1378634"/>
            <a:ext cx="5703275" cy="4798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z-Latn-AZ" sz="2400" dirty="0">
                <a:solidFill>
                  <a:schemeClr val="tx1"/>
                </a:solidFill>
              </a:rPr>
              <a:t>Preanalitik səhvlərin qarşısı alınır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az-Latn-AZ" sz="2400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z-Latn-AZ" sz="2400" dirty="0">
                <a:solidFill>
                  <a:schemeClr val="tx1"/>
                </a:solidFill>
              </a:rPr>
              <a:t> Koloniyalar bir-bir düşür. Yenidən pasaj etməklə vaxt itirilmir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az-Latn-AZ" sz="2400" dirty="0">
              <a:solidFill>
                <a:schemeClr val="tx1"/>
              </a:solidFill>
            </a:endParaRPr>
          </a:p>
          <a:p>
            <a:pPr algn="ctr"/>
            <a:r>
              <a:rPr lang="az-Latn-AZ" sz="2400" dirty="0">
                <a:solidFill>
                  <a:schemeClr val="tx1"/>
                </a:solidFill>
              </a:rPr>
              <a:t>• Petri qabları inkubatorlardan çıxarılmadığı üçün onlar sabit temperatur və atmosferdə qalırlar. Buna görə də bakteriya və mayalar daha sürətli inkişaf edirlər</a:t>
            </a:r>
          </a:p>
          <a:p>
            <a:pPr algn="ctr"/>
            <a:endParaRPr lang="az-Latn-AZ" sz="2400" dirty="0">
              <a:solidFill>
                <a:schemeClr val="tx1"/>
              </a:solidFill>
            </a:endParaRPr>
          </a:p>
          <a:p>
            <a:pPr algn="ctr"/>
            <a:r>
              <a:rPr lang="az-Latn-AZ" sz="2400" dirty="0">
                <a:solidFill>
                  <a:schemeClr val="tx1"/>
                </a:solidFill>
              </a:rPr>
              <a:t>• Petri görüntüləmə sayəsində laborantlar kompüter ekranında böyüdülmüş şəkillərlə işləyə bilirlər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66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FC7C3C-5E1B-4764-BACD-B00A6BB22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b="1" dirty="0">
                <a:solidFill>
                  <a:srgbClr val="FF0000"/>
                </a:solidFill>
              </a:rPr>
              <a:t>Laboratoriyanın tam avtomatlaşlaşdırması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87B1C9-872C-4A14-ABCE-334D6EC82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ACC1ECA-C2E4-452E-8DB0-4B128753B278}"/>
              </a:ext>
            </a:extLst>
          </p:cNvPr>
          <p:cNvSpPr/>
          <p:nvPr/>
        </p:nvSpPr>
        <p:spPr>
          <a:xfrm>
            <a:off x="1603717" y="1866313"/>
            <a:ext cx="9242473" cy="35919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2400" dirty="0">
                <a:solidFill>
                  <a:schemeClr val="tx1"/>
                </a:solidFill>
              </a:rPr>
              <a:t>Qidalı mühitlərin və </a:t>
            </a:r>
            <a:r>
              <a:rPr lang="en-GB" sz="2400" dirty="0" err="1">
                <a:solidFill>
                  <a:schemeClr val="tx1"/>
                </a:solidFill>
              </a:rPr>
              <a:t>nümunələrinin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əl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ilə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yüklənməsi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endParaRPr lang="az-Latn-AZ" sz="2400" dirty="0">
              <a:solidFill>
                <a:schemeClr val="tx1"/>
              </a:solidFill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Barkodun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oxunması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endParaRPr lang="az-Latn-AZ" sz="2400" dirty="0">
              <a:solidFill>
                <a:schemeClr val="tx1"/>
              </a:solidFill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Avtomatik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az-Latn-AZ" sz="2400" dirty="0">
                <a:solidFill>
                  <a:schemeClr val="tx1"/>
                </a:solidFill>
              </a:rPr>
              <a:t>inokulyasiya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və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az-Latn-AZ" sz="2400" dirty="0">
                <a:solidFill>
                  <a:schemeClr val="tx1"/>
                </a:solidFill>
              </a:rPr>
              <a:t>əkilmə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endParaRPr lang="az-Latn-AZ" sz="2400" dirty="0">
              <a:solidFill>
                <a:schemeClr val="tx1"/>
              </a:solidFill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Avtomatik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inkubasiya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endParaRPr lang="az-Latn-AZ" sz="2400" dirty="0">
              <a:solidFill>
                <a:schemeClr val="tx1"/>
              </a:solidFill>
            </a:endParaRPr>
          </a:p>
          <a:p>
            <a:pPr algn="ctr"/>
            <a:r>
              <a:rPr lang="en-GB" sz="2400" dirty="0" err="1">
                <a:solidFill>
                  <a:schemeClr val="tx1"/>
                </a:solidFill>
              </a:rPr>
              <a:t>Davamlı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monitorinq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endParaRPr lang="az-Latn-AZ" sz="2400" dirty="0">
              <a:solidFill>
                <a:schemeClr val="tx1"/>
              </a:solidFill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Mikrobioloq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tərəfindən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vizual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qiymətləndirmə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endParaRPr lang="az-Latn-AZ" sz="2400" b="1" dirty="0">
              <a:solidFill>
                <a:schemeClr val="tx1"/>
              </a:solidFill>
            </a:endParaRPr>
          </a:p>
          <a:p>
            <a:pPr algn="ctr"/>
            <a:r>
              <a:rPr lang="en-GB" sz="2400" dirty="0" err="1">
                <a:solidFill>
                  <a:schemeClr val="tx1"/>
                </a:solidFill>
              </a:rPr>
              <a:t>Avtomatik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identifikasiya</a:t>
            </a:r>
            <a:r>
              <a:rPr lang="en-GB" sz="2400" dirty="0">
                <a:solidFill>
                  <a:schemeClr val="tx1"/>
                </a:solidFill>
              </a:rPr>
              <a:t> (MALDI-TOF MS)-ADT</a:t>
            </a:r>
          </a:p>
        </p:txBody>
      </p:sp>
      <p:pic>
        <p:nvPicPr>
          <p:cNvPr id="2050" name="Picture 2" descr="20,780 No Smell Images, Stock Photos, 3D objects, &amp; Vectors | Shutterstock">
            <a:extLst>
              <a:ext uri="{FF2B5EF4-FFF2-40B4-BE49-F238E27FC236}">
                <a16:creationId xmlns="" xmlns:a16="http://schemas.microsoft.com/office/drawing/2014/main" id="{3614B69A-3154-4C35-B0C4-FC0110552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4" b="5844"/>
          <a:stretch/>
        </p:blipFill>
        <p:spPr bwMode="auto">
          <a:xfrm>
            <a:off x="9290538" y="4057091"/>
            <a:ext cx="641254" cy="6098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4178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94B10C-B1CB-40F2-8F83-5F69FD40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35DFDE-CD4E-49E7-8CB0-8BD5407AA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DA886F-5369-4AA2-8E40-575D752F7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92" y="442976"/>
            <a:ext cx="10669172" cy="471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411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4E1E26-13D2-4104-8386-FCE7DF7A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14305C-1287-41EB-8B90-4BF165E16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177C6AA-CD1F-4785-8572-3788EFC7C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01" y="390448"/>
            <a:ext cx="10515600" cy="56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32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8FB745-2048-4626-8F3A-BC19DFB1E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9D35B0-1467-41A9-BFCF-B462F28FE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5264A4-BED7-47CA-AD48-BC428B1F4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66729"/>
            <a:ext cx="10092397" cy="530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727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93B445-47C8-4508-B06D-9A144FA27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BD586B-35AA-492D-AFFE-252CCA383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10C3873-FDE8-4DBB-9C41-F1B838B4D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78" y="365125"/>
            <a:ext cx="8705557" cy="572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03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B456B7-F30A-4A9B-BDF9-35AB16F18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b="1" dirty="0">
                <a:solidFill>
                  <a:srgbClr val="FF0000"/>
                </a:solidFill>
              </a:rPr>
              <a:t>Qısaca</a:t>
            </a:r>
            <a:r>
              <a:rPr lang="en-GB" b="1" dirty="0">
                <a:solidFill>
                  <a:srgbClr val="FF0000"/>
                </a:solidFill>
              </a:rPr>
              <a:t> g</a:t>
            </a:r>
            <a:r>
              <a:rPr lang="az-Latn-AZ" b="1" dirty="0">
                <a:solidFill>
                  <a:srgbClr val="FF0000"/>
                </a:solidFill>
              </a:rPr>
              <a:t>özlənilən</a:t>
            </a:r>
            <a:r>
              <a:rPr lang="en-GB" b="1" dirty="0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7B4E8E-25C7-4391-90C1-D477D2C0C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Daha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“</a:t>
            </a:r>
            <a:r>
              <a:rPr lang="en-GB" dirty="0" err="1"/>
              <a:t>keyfiyyətli</a:t>
            </a:r>
            <a:r>
              <a:rPr lang="en-GB" dirty="0"/>
              <a:t>” </a:t>
            </a:r>
            <a:r>
              <a:rPr lang="en-GB" dirty="0" err="1"/>
              <a:t>kadrlarla</a:t>
            </a:r>
            <a:r>
              <a:rPr lang="en-GB" dirty="0"/>
              <a:t>, </a:t>
            </a:r>
            <a:endParaRPr lang="az-Latn-AZ" dirty="0"/>
          </a:p>
          <a:p>
            <a:r>
              <a:rPr lang="en-GB" dirty="0"/>
              <a:t> </a:t>
            </a:r>
            <a:r>
              <a:rPr lang="en-GB" dirty="0" err="1"/>
              <a:t>daha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az-Latn-AZ" dirty="0"/>
              <a:t>sərfiyyatdan</a:t>
            </a:r>
            <a:r>
              <a:rPr lang="en-GB" dirty="0"/>
              <a:t>,</a:t>
            </a:r>
            <a:endParaRPr lang="az-Latn-AZ" dirty="0"/>
          </a:p>
          <a:p>
            <a:r>
              <a:rPr lang="en-GB" dirty="0"/>
              <a:t> </a:t>
            </a:r>
            <a:r>
              <a:rPr lang="en-GB" dirty="0" err="1"/>
              <a:t>daha</a:t>
            </a:r>
            <a:r>
              <a:rPr lang="en-GB" dirty="0"/>
              <a:t> </a:t>
            </a:r>
            <a:r>
              <a:rPr lang="en-GB" dirty="0" err="1"/>
              <a:t>çox</a:t>
            </a:r>
            <a:r>
              <a:rPr lang="en-GB" dirty="0"/>
              <a:t> </a:t>
            </a:r>
            <a:r>
              <a:rPr lang="en-GB" dirty="0" err="1"/>
              <a:t>nümunədən</a:t>
            </a:r>
            <a:r>
              <a:rPr lang="en-GB" dirty="0"/>
              <a:t>, </a:t>
            </a:r>
            <a:endParaRPr lang="az-Latn-AZ" dirty="0"/>
          </a:p>
          <a:p>
            <a:r>
              <a:rPr lang="en-GB" dirty="0" err="1"/>
              <a:t>daha</a:t>
            </a:r>
            <a:r>
              <a:rPr lang="en-GB" dirty="0"/>
              <a:t> </a:t>
            </a:r>
            <a:r>
              <a:rPr lang="en-GB" dirty="0" err="1"/>
              <a:t>qısa</a:t>
            </a:r>
            <a:r>
              <a:rPr lang="en-GB" dirty="0"/>
              <a:t> </a:t>
            </a:r>
            <a:r>
              <a:rPr lang="en-GB" dirty="0" err="1"/>
              <a:t>müddətdə</a:t>
            </a:r>
            <a:r>
              <a:rPr lang="en-GB" dirty="0"/>
              <a:t>, </a:t>
            </a:r>
            <a:endParaRPr lang="az-Latn-AZ" dirty="0"/>
          </a:p>
          <a:p>
            <a:r>
              <a:rPr lang="en-GB" dirty="0" err="1"/>
              <a:t>daha</a:t>
            </a:r>
            <a:r>
              <a:rPr lang="en-GB" dirty="0"/>
              <a:t> </a:t>
            </a:r>
            <a:r>
              <a:rPr lang="en-GB" dirty="0" err="1"/>
              <a:t>keyfiyyətli</a:t>
            </a:r>
            <a:r>
              <a:rPr lang="en-GB" dirty="0"/>
              <a:t> </a:t>
            </a:r>
            <a:endParaRPr lang="az-Latn-AZ" dirty="0"/>
          </a:p>
          <a:p>
            <a:r>
              <a:rPr lang="az-Latn-AZ" dirty="0"/>
              <a:t>və</a:t>
            </a:r>
            <a:r>
              <a:rPr lang="en-GB" dirty="0"/>
              <a:t> </a:t>
            </a:r>
            <a:r>
              <a:rPr lang="en-GB" dirty="0" err="1"/>
              <a:t>daha</a:t>
            </a:r>
            <a:r>
              <a:rPr lang="en-GB" dirty="0"/>
              <a:t> </a:t>
            </a:r>
            <a:r>
              <a:rPr lang="en-GB" dirty="0" err="1"/>
              <a:t>ucuz</a:t>
            </a:r>
            <a:r>
              <a:rPr lang="en-GB" dirty="0"/>
              <a:t> </a:t>
            </a:r>
            <a:r>
              <a:rPr lang="en-GB" dirty="0" err="1"/>
              <a:t>qiymətə</a:t>
            </a:r>
            <a:r>
              <a:rPr lang="en-GB" dirty="0"/>
              <a:t> </a:t>
            </a:r>
            <a:r>
              <a:rPr lang="en-GB" dirty="0" err="1"/>
              <a:t>nəticə</a:t>
            </a:r>
            <a:r>
              <a:rPr lang="en-GB" dirty="0"/>
              <a:t> </a:t>
            </a:r>
            <a:r>
              <a:rPr lang="en-GB" dirty="0" err="1"/>
              <a:t>əldə</a:t>
            </a:r>
            <a:r>
              <a:rPr lang="en-GB" dirty="0"/>
              <a:t> </a:t>
            </a:r>
            <a:r>
              <a:rPr lang="en-GB" dirty="0" err="1"/>
              <a:t>etməkdir</a:t>
            </a:r>
            <a:r>
              <a:rPr lang="en-GB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7BB070-F051-41C0-AF54-34F1020A0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222" y="1437470"/>
            <a:ext cx="5114778" cy="278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4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C026A2-D796-4C85-B355-53281A2E3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00D5F51-BDF9-43F5-9E24-649AC0276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BAA5942-ACF7-492C-8951-677FB4DBC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06" y="390302"/>
            <a:ext cx="10170941" cy="548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097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63302A-C61A-4274-B19B-DB1A40ED4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45115E-E1D7-468A-A3F2-168802A46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2A63127-530F-4F0E-B825-45F84AB8A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" y="556258"/>
            <a:ext cx="10352678" cy="546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34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F9287F-D5E8-478E-A872-0829ABAB1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65A8F9-E03F-41BB-A3FB-7266CA6A0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28CAAC3-F8FD-4319-95BB-4A735CB22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48" y="372284"/>
            <a:ext cx="10325670" cy="575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49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B6CC1F-6B6F-490C-8569-01D2EE5D2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BD4E1F92-D727-437B-928C-E4DA70626E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5479921"/>
              </p:ext>
            </p:extLst>
          </p:nvPr>
        </p:nvGraphicFramePr>
        <p:xfrm>
          <a:off x="-98474" y="1038225"/>
          <a:ext cx="12290473" cy="6052156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427665">
                  <a:extLst>
                    <a:ext uri="{9D8B030D-6E8A-4147-A177-3AD203B41FA5}">
                      <a16:colId xmlns="" xmlns:a16="http://schemas.microsoft.com/office/drawing/2014/main" val="2545265993"/>
                    </a:ext>
                  </a:extLst>
                </a:gridCol>
                <a:gridCol w="2690584">
                  <a:extLst>
                    <a:ext uri="{9D8B030D-6E8A-4147-A177-3AD203B41FA5}">
                      <a16:colId xmlns="" xmlns:a16="http://schemas.microsoft.com/office/drawing/2014/main" val="302135295"/>
                    </a:ext>
                  </a:extLst>
                </a:gridCol>
                <a:gridCol w="2392969">
                  <a:extLst>
                    <a:ext uri="{9D8B030D-6E8A-4147-A177-3AD203B41FA5}">
                      <a16:colId xmlns="" xmlns:a16="http://schemas.microsoft.com/office/drawing/2014/main" val="3348009644"/>
                    </a:ext>
                  </a:extLst>
                </a:gridCol>
                <a:gridCol w="2396966">
                  <a:extLst>
                    <a:ext uri="{9D8B030D-6E8A-4147-A177-3AD203B41FA5}">
                      <a16:colId xmlns="" xmlns:a16="http://schemas.microsoft.com/office/drawing/2014/main" val="1021504864"/>
                    </a:ext>
                  </a:extLst>
                </a:gridCol>
                <a:gridCol w="2382289">
                  <a:extLst>
                    <a:ext uri="{9D8B030D-6E8A-4147-A177-3AD203B41FA5}">
                      <a16:colId xmlns="" xmlns:a16="http://schemas.microsoft.com/office/drawing/2014/main" val="1774275063"/>
                    </a:ext>
                  </a:extLst>
                </a:gridCol>
              </a:tblGrid>
              <a:tr h="3359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Xüsussiyətləri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WASP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InoqulA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Innova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Previ-Isola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extLst>
                  <a:ext uri="{0D108BD9-81ED-4DB2-BD59-A6C34878D82A}">
                    <a16:rowId xmlns="" xmlns:a16="http://schemas.microsoft.com/office/drawing/2014/main" val="1168117546"/>
                  </a:ext>
                </a:extLst>
              </a:tr>
              <a:tr h="6459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İstehsal</a:t>
                      </a:r>
                      <a:r>
                        <a:rPr lang="en-GB" sz="2000" dirty="0">
                          <a:effectLst/>
                        </a:rPr>
                        <a:t> (</a:t>
                      </a:r>
                      <a:r>
                        <a:rPr lang="en-GB" sz="2000" dirty="0" err="1">
                          <a:effectLst/>
                        </a:rPr>
                        <a:t>ölkə</a:t>
                      </a:r>
                      <a:r>
                        <a:rPr lang="en-GB" sz="2000" dirty="0">
                          <a:effectLst/>
                        </a:rPr>
                        <a:t>)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Copan (</a:t>
                      </a:r>
                      <a:r>
                        <a:rPr lang="en-GB" sz="2000" dirty="0" err="1">
                          <a:effectLst/>
                        </a:rPr>
                        <a:t>İtalya</a:t>
                      </a:r>
                      <a:r>
                        <a:rPr lang="en-GB" sz="2000" dirty="0">
                          <a:effectLst/>
                        </a:rPr>
                        <a:t>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Kiestra (Hollandiya)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Becton-Dickinson (ABŞ)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BioMérieux (Fransa)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extLst>
                  <a:ext uri="{0D108BD9-81ED-4DB2-BD59-A6C34878D82A}">
                    <a16:rowId xmlns="" xmlns:a16="http://schemas.microsoft.com/office/drawing/2014/main" val="955573918"/>
                  </a:ext>
                </a:extLst>
              </a:tr>
              <a:tr h="9688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Əkim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apparatı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Kalibrlənmiş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ilgək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endParaRPr lang="az-Latn-AZ" sz="20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(1-10-30 µl)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maqnit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boncukları</a:t>
                      </a: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Kalibrlənmiş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ilgək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endParaRPr lang="az-Latn-AZ" sz="20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(1-10 µl)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Daraq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extLst>
                  <a:ext uri="{0D108BD9-81ED-4DB2-BD59-A6C34878D82A}">
                    <a16:rowId xmlns="" xmlns:a16="http://schemas.microsoft.com/office/drawing/2014/main" val="238638826"/>
                  </a:ext>
                </a:extLst>
              </a:tr>
              <a:tr h="7105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İnokulyasiya növü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Tək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bir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koloniya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Kəmiyyət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əkilməsi</a:t>
                      </a: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Tək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bir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koloniya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Kəmiyyət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əkilməsi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Tək bir koloniya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Kəmiyyət əkilməsi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Tək bir koloniya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Kəmiyyət əkilməsi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extLst>
                  <a:ext uri="{0D108BD9-81ED-4DB2-BD59-A6C34878D82A}">
                    <a16:rowId xmlns="" xmlns:a16="http://schemas.microsoft.com/office/drawing/2014/main" val="2496641648"/>
                  </a:ext>
                </a:extLst>
              </a:tr>
              <a:tr h="16148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Sərfiyyat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Yenidən istifadə edilə bilən metal ilgəklər (30.000 inokulyasiya/ilmə)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Birdəfəlik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istifadə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olunan</a:t>
                      </a:r>
                      <a:r>
                        <a:rPr lang="en-GB" sz="2000" dirty="0">
                          <a:effectLst/>
                        </a:rPr>
                        <a:t> pipet </a:t>
                      </a:r>
                      <a:r>
                        <a:rPr lang="en-GB" sz="2000" dirty="0" err="1">
                          <a:effectLst/>
                        </a:rPr>
                        <a:t>ucları</a:t>
                      </a:r>
                      <a:r>
                        <a:rPr lang="en-GB" sz="2000" dirty="0">
                          <a:effectLst/>
                        </a:rPr>
                        <a:t>, </a:t>
                      </a:r>
                      <a:r>
                        <a:rPr lang="en-GB" sz="2000" dirty="0" err="1">
                          <a:effectLst/>
                        </a:rPr>
                        <a:t>təkrar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istifadə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edilə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bilən</a:t>
                      </a:r>
                      <a:r>
                        <a:rPr lang="en-GB" sz="2000" dirty="0">
                          <a:effectLst/>
                        </a:rPr>
                        <a:t> metal </a:t>
                      </a:r>
                      <a:r>
                        <a:rPr lang="en-GB" sz="2000" dirty="0" err="1">
                          <a:effectLst/>
                        </a:rPr>
                        <a:t>muncuqlar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Birdəfəlik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istifadə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olunan</a:t>
                      </a:r>
                      <a:r>
                        <a:rPr lang="en-GB" sz="2000" dirty="0">
                          <a:effectLst/>
                        </a:rPr>
                        <a:t> pipet </a:t>
                      </a:r>
                      <a:r>
                        <a:rPr lang="en-GB" sz="2000" dirty="0" err="1">
                          <a:effectLst/>
                        </a:rPr>
                        <a:t>ucları</a:t>
                      </a:r>
                      <a:r>
                        <a:rPr lang="en-GB" sz="2000" dirty="0">
                          <a:effectLst/>
                        </a:rPr>
                        <a:t>, </a:t>
                      </a:r>
                      <a:r>
                        <a:rPr lang="en-GB" sz="2000" dirty="0" err="1">
                          <a:effectLst/>
                        </a:rPr>
                        <a:t>təkrar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istifadə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edilə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bilən</a:t>
                      </a:r>
                      <a:r>
                        <a:rPr lang="en-GB" sz="2000" dirty="0">
                          <a:effectLst/>
                        </a:rPr>
                        <a:t> metal </a:t>
                      </a:r>
                      <a:r>
                        <a:rPr lang="en-GB" sz="2000" dirty="0" err="1">
                          <a:effectLst/>
                        </a:rPr>
                        <a:t>ilgəklər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Birdəfəlik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istifadə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olunan</a:t>
                      </a:r>
                      <a:r>
                        <a:rPr lang="en-GB" sz="2000" dirty="0">
                          <a:effectLst/>
                        </a:rPr>
                        <a:t> pipet </a:t>
                      </a:r>
                      <a:r>
                        <a:rPr lang="en-GB" sz="2000" dirty="0" err="1">
                          <a:effectLst/>
                        </a:rPr>
                        <a:t>ucları</a:t>
                      </a:r>
                      <a:r>
                        <a:rPr lang="en-GB" sz="2000" dirty="0">
                          <a:effectLst/>
                        </a:rPr>
                        <a:t>, </a:t>
                      </a:r>
                      <a:r>
                        <a:rPr lang="en-GB" sz="2000" dirty="0" err="1">
                          <a:effectLst/>
                        </a:rPr>
                        <a:t>təkrar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istifadə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edilə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bilən</a:t>
                      </a:r>
                      <a:r>
                        <a:rPr lang="en-GB" sz="2000" dirty="0">
                          <a:effectLst/>
                        </a:rPr>
                        <a:t> metal </a:t>
                      </a:r>
                      <a:r>
                        <a:rPr lang="en-GB" sz="2000" dirty="0" err="1">
                          <a:effectLst/>
                        </a:rPr>
                        <a:t>daraqlar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extLst>
                  <a:ext uri="{0D108BD9-81ED-4DB2-BD59-A6C34878D82A}">
                    <a16:rowId xmlns="" xmlns:a16="http://schemas.microsoft.com/office/drawing/2014/main" val="585071176"/>
                  </a:ext>
                </a:extLst>
              </a:tr>
              <a:tr h="3359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z-Latn-AZ" sz="2000" dirty="0">
                          <a:effectLst/>
                        </a:rPr>
                        <a:t>Petri kasaları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həcmi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350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720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270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270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extLst>
                  <a:ext uri="{0D108BD9-81ED-4DB2-BD59-A6C34878D82A}">
                    <a16:rowId xmlns="" xmlns:a16="http://schemas.microsoft.com/office/drawing/2014/main" val="1899955111"/>
                  </a:ext>
                </a:extLst>
              </a:tr>
              <a:tr h="4217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Nümunə həcmi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72 maye kultura tüpü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270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114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extLst>
                  <a:ext uri="{0D108BD9-81ED-4DB2-BD59-A6C34878D82A}">
                    <a16:rowId xmlns="" xmlns:a16="http://schemas.microsoft.com/office/drawing/2014/main" val="689013708"/>
                  </a:ext>
                </a:extLst>
              </a:tr>
              <a:tr h="4217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Sürəti (qab/saat)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180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400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180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180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extLst>
                  <a:ext uri="{0D108BD9-81ED-4DB2-BD59-A6C34878D82A}">
                    <a16:rowId xmlns="" xmlns:a16="http://schemas.microsoft.com/office/drawing/2014/main" val="690309859"/>
                  </a:ext>
                </a:extLst>
              </a:tr>
              <a:tr h="5966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Qapaq açma/qapama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Avtomatik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Avtomatik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Avtomatik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Manual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4" marR="39094" marT="0" marB="0"/>
                </a:tc>
                <a:extLst>
                  <a:ext uri="{0D108BD9-81ED-4DB2-BD59-A6C34878D82A}">
                    <a16:rowId xmlns="" xmlns:a16="http://schemas.microsoft.com/office/drawing/2014/main" val="49552237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D7B336-BF3A-405B-8861-B449B0CFD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392" y="13314"/>
            <a:ext cx="912202" cy="1014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FC4BDD-43A4-4B4F-B63A-D9F614005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343" y="208756"/>
            <a:ext cx="1743075" cy="81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CB8FE10-CA21-44E3-B748-FF0FB1A7D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1021" y="-16415"/>
            <a:ext cx="981075" cy="106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4BA46D-9AF4-49F2-B8BD-9EF0516D3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759" y="-34802"/>
            <a:ext cx="13716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257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19910A-E397-44B1-A206-18F815FCF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65F940-0F2F-4471-8A57-798F4B09B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BAD5F61-C0DE-415A-AC0A-084433FC6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262" y="650250"/>
            <a:ext cx="8986252" cy="541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018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C24CFA-F4F7-466F-B7FC-956235F6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BF936E-1B92-45D7-9218-0FAAD0C5C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657618-5242-4029-AF5D-F951FDAD9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090613"/>
            <a:ext cx="5219700" cy="5086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498206E-139F-47FE-A73B-B4C56FC521FD}"/>
              </a:ext>
            </a:extLst>
          </p:cNvPr>
          <p:cNvSpPr/>
          <p:nvPr/>
        </p:nvSpPr>
        <p:spPr>
          <a:xfrm>
            <a:off x="6513342" y="2053882"/>
            <a:ext cx="4730262" cy="41793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• </a:t>
            </a:r>
            <a:r>
              <a:rPr lang="en-GB" sz="2400" b="1" dirty="0" err="1">
                <a:solidFill>
                  <a:schemeClr val="tx1"/>
                </a:solidFill>
              </a:rPr>
              <a:t>Avtomatik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əki</a:t>
            </a:r>
            <a:r>
              <a:rPr lang="az-Latn-AZ" sz="2400" b="1" dirty="0">
                <a:solidFill>
                  <a:schemeClr val="tx1"/>
                </a:solidFill>
              </a:rPr>
              <a:t>lmə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cihazları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ilə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hazırlanmış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əkil</a:t>
            </a:r>
            <a:r>
              <a:rPr lang="az-Latn-AZ" sz="2400" b="1" dirty="0">
                <a:solidFill>
                  <a:schemeClr val="tx1"/>
                </a:solidFill>
              </a:rPr>
              <a:t>m</a:t>
            </a:r>
            <a:r>
              <a:rPr lang="en-GB" sz="2400" b="1" dirty="0" err="1">
                <a:solidFill>
                  <a:schemeClr val="tx1"/>
                </a:solidFill>
              </a:rPr>
              <a:t>ərdə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daha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çox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koloniya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az-Latn-AZ" sz="2400" b="1" dirty="0">
                <a:solidFill>
                  <a:schemeClr val="tx1"/>
                </a:solidFill>
              </a:rPr>
              <a:t>izolyasiya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olunur</a:t>
            </a:r>
            <a:endParaRPr lang="az-Latn-AZ" sz="2400" b="1" dirty="0">
              <a:solidFill>
                <a:schemeClr val="tx1"/>
              </a:solidFill>
            </a:endParaRPr>
          </a:p>
          <a:p>
            <a:pPr algn="ctr"/>
            <a:endParaRPr lang="en-GB" sz="2400" b="1" dirty="0">
              <a:solidFill>
                <a:schemeClr val="tx1"/>
              </a:solidFill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</a:rPr>
              <a:t> • </a:t>
            </a:r>
            <a:r>
              <a:rPr lang="en-GB" sz="2400" b="1" dirty="0" err="1">
                <a:solidFill>
                  <a:schemeClr val="tx1"/>
                </a:solidFill>
              </a:rPr>
              <a:t>Koloniyalar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bir-birindən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daha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yaxşı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ayrılır</a:t>
            </a:r>
            <a:endParaRPr lang="en-GB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042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CA33E1-B2C1-4F5A-A0F9-324799C13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28465C-5CB3-4DF7-8D61-0EA1B8875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91398C-D59C-4E9B-AADC-B1AF4C1BE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123716"/>
            <a:ext cx="10753578" cy="5886437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="" xmlns:a16="http://schemas.microsoft.com/office/drawing/2014/main" id="{E1404AB3-01A8-4905-AF90-FEC1CA7B53CB}"/>
              </a:ext>
            </a:extLst>
          </p:cNvPr>
          <p:cNvSpPr/>
          <p:nvPr/>
        </p:nvSpPr>
        <p:spPr>
          <a:xfrm rot="16200000">
            <a:off x="5896459" y="-4253902"/>
            <a:ext cx="728663" cy="9534655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95A7FB1-8D3B-448D-8E2E-1F8A713936F0}"/>
              </a:ext>
            </a:extLst>
          </p:cNvPr>
          <p:cNvSpPr/>
          <p:nvPr/>
        </p:nvSpPr>
        <p:spPr>
          <a:xfrm>
            <a:off x="838199" y="812462"/>
            <a:ext cx="3082585" cy="4004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b="1" dirty="0">
                <a:solidFill>
                  <a:srgbClr val="FF0000"/>
                </a:solidFill>
              </a:rPr>
              <a:t>Avtomatlaşdırma Səviyyəsi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C5DBC29-2340-4E5A-9559-9C98E6F3CE32}"/>
              </a:ext>
            </a:extLst>
          </p:cNvPr>
          <p:cNvSpPr/>
          <p:nvPr/>
        </p:nvSpPr>
        <p:spPr>
          <a:xfrm>
            <a:off x="4290646" y="812462"/>
            <a:ext cx="3654887" cy="4004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b="1" dirty="0">
                <a:solidFill>
                  <a:srgbClr val="FF0000"/>
                </a:solidFill>
              </a:rPr>
              <a:t>         Qismi Avtomatlaşdırma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61BA9DF-05DB-44E0-AAE9-C565629E5D08}"/>
              </a:ext>
            </a:extLst>
          </p:cNvPr>
          <p:cNvSpPr/>
          <p:nvPr/>
        </p:nvSpPr>
        <p:spPr>
          <a:xfrm>
            <a:off x="7807570" y="812462"/>
            <a:ext cx="3328068" cy="4004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b="1" dirty="0">
                <a:solidFill>
                  <a:srgbClr val="FF0000"/>
                </a:solidFill>
              </a:rPr>
              <a:t>Tam avtomatlaşdırma</a:t>
            </a:r>
          </a:p>
        </p:txBody>
      </p:sp>
    </p:spTree>
    <p:extLst>
      <p:ext uri="{BB962C8B-B14F-4D97-AF65-F5344CB8AC3E}">
        <p14:creationId xmlns:p14="http://schemas.microsoft.com/office/powerpoint/2010/main" val="31172269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CC16B1-94F9-41CB-AAD0-B77EE18B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2585968-55B3-4411-8297-B3DFF655F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107D397-0441-428E-ACBB-3E6BCD49C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489" y="139520"/>
            <a:ext cx="9083040" cy="667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480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666E9C-F29F-499E-8ED5-16B92AD9B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err="1">
                <a:solidFill>
                  <a:srgbClr val="FF0000"/>
                </a:solidFill>
              </a:rPr>
              <a:t>WASPLab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8C6807-B29D-44CC-84B3-706A9891A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9E75C5-547A-448F-B4CD-E75899AC6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08" y="365125"/>
            <a:ext cx="4572952" cy="3103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2684371-442D-447B-B574-660516F1F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038" y="427475"/>
            <a:ext cx="3828391" cy="2978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42D32C4-6BD4-47C2-938C-BECA2D53A7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56" r="984"/>
          <a:stretch/>
        </p:blipFill>
        <p:spPr>
          <a:xfrm>
            <a:off x="2659784" y="3531040"/>
            <a:ext cx="7356413" cy="289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393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693DE4-97B7-4437-BD7E-3640FCC2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039CCB-3138-48AB-8D5A-8E07F63C9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54DA4E-FD22-49EB-A532-FD3785309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742950"/>
            <a:ext cx="958215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33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B3B671-9973-4862-8E92-D34AD1A0E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b="1" dirty="0">
                <a:solidFill>
                  <a:srgbClr val="FF0000"/>
                </a:solidFill>
              </a:rPr>
              <a:t>Həll yolu?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7D997F-CE0E-4BF0-BF51-7979BC024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D7040C2-B953-4FF0-A19D-4A1C5CDDE28D}"/>
              </a:ext>
            </a:extLst>
          </p:cNvPr>
          <p:cNvSpPr/>
          <p:nvPr/>
        </p:nvSpPr>
        <p:spPr>
          <a:xfrm>
            <a:off x="1828800" y="2176976"/>
            <a:ext cx="7825155" cy="2747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i="1" dirty="0" err="1">
                <a:solidFill>
                  <a:srgbClr val="C00000"/>
                </a:solidFill>
              </a:rPr>
              <a:t>Avtomatla</a:t>
            </a:r>
            <a:r>
              <a:rPr lang="az-Latn-AZ" sz="6600" i="1" dirty="0">
                <a:solidFill>
                  <a:srgbClr val="C00000"/>
                </a:solidFill>
              </a:rPr>
              <a:t>şdırma</a:t>
            </a:r>
            <a:endParaRPr lang="en-GB" sz="6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5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38C12B-773C-493E-834B-89B07E657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A8DDECB2-29B4-4032-82DC-CC167DA42D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3340779"/>
              </p:ext>
            </p:extLst>
          </p:nvPr>
        </p:nvGraphicFramePr>
        <p:xfrm>
          <a:off x="405619" y="-14070"/>
          <a:ext cx="11622258" cy="692772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026159">
                  <a:extLst>
                    <a:ext uri="{9D8B030D-6E8A-4147-A177-3AD203B41FA5}">
                      <a16:colId xmlns="" xmlns:a16="http://schemas.microsoft.com/office/drawing/2014/main" val="685499576"/>
                    </a:ext>
                  </a:extLst>
                </a:gridCol>
                <a:gridCol w="4732591">
                  <a:extLst>
                    <a:ext uri="{9D8B030D-6E8A-4147-A177-3AD203B41FA5}">
                      <a16:colId xmlns="" xmlns:a16="http://schemas.microsoft.com/office/drawing/2014/main" val="1450668267"/>
                    </a:ext>
                  </a:extLst>
                </a:gridCol>
                <a:gridCol w="4863508">
                  <a:extLst>
                    <a:ext uri="{9D8B030D-6E8A-4147-A177-3AD203B41FA5}">
                      <a16:colId xmlns="" xmlns:a16="http://schemas.microsoft.com/office/drawing/2014/main" val="3502126917"/>
                    </a:ext>
                  </a:extLst>
                </a:gridCol>
              </a:tblGrid>
              <a:tr h="5224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Xüsussiyətləri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Walk Away </a:t>
                      </a:r>
                      <a:r>
                        <a:rPr lang="en-GB" sz="1800" dirty="0" err="1">
                          <a:effectLst/>
                        </a:rPr>
                        <a:t>Nümunə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İşlənmə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cihazı</a:t>
                      </a:r>
                      <a:endParaRPr lang="en-GB" sz="1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(</a:t>
                      </a:r>
                      <a:r>
                        <a:rPr lang="en-GB" sz="1800" dirty="0" err="1">
                          <a:effectLst/>
                        </a:rPr>
                        <a:t>WASPLab</a:t>
                      </a:r>
                      <a:r>
                        <a:rPr lang="en-GB" sz="1800" dirty="0">
                          <a:effectLst/>
                        </a:rPr>
                        <a:t>; Copan, </a:t>
                      </a:r>
                      <a:r>
                        <a:rPr lang="en-GB" sz="1800" dirty="0" err="1">
                          <a:effectLst/>
                        </a:rPr>
                        <a:t>İtalya</a:t>
                      </a:r>
                      <a:r>
                        <a:rPr lang="en-GB" sz="1800" dirty="0">
                          <a:effectLst/>
                        </a:rPr>
                        <a:t>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Laboratoriya</a:t>
                      </a:r>
                      <a:r>
                        <a:rPr lang="az-Latn-AZ" sz="1800" dirty="0">
                          <a:effectLst/>
                        </a:rPr>
                        <a:t>nın Tam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Avtomatlaşdırılması</a:t>
                      </a:r>
                      <a:r>
                        <a:rPr lang="en-GB" sz="1800" dirty="0">
                          <a:effectLst/>
                        </a:rPr>
                        <a:t> (TLA; BD </a:t>
                      </a:r>
                      <a:r>
                        <a:rPr lang="en-GB" sz="1800" dirty="0" err="1">
                          <a:effectLst/>
                        </a:rPr>
                        <a:t>Kiestra</a:t>
                      </a:r>
                      <a:r>
                        <a:rPr lang="en-GB" sz="1800" dirty="0">
                          <a:effectLst/>
                        </a:rPr>
                        <a:t>, ABŞ)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extLst>
                  <a:ext uri="{0D108BD9-81ED-4DB2-BD59-A6C34878D82A}">
                    <a16:rowId xmlns="" xmlns:a16="http://schemas.microsoft.com/office/drawing/2014/main" val="332012767"/>
                  </a:ext>
                </a:extLst>
              </a:tr>
              <a:tr h="261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Bazara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çıxış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2012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2006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extLst>
                  <a:ext uri="{0D108BD9-81ED-4DB2-BD59-A6C34878D82A}">
                    <a16:rowId xmlns="" xmlns:a16="http://schemas.microsoft.com/office/drawing/2014/main" val="4206777909"/>
                  </a:ext>
                </a:extLst>
              </a:tr>
              <a:tr h="5951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İnteqrasiya olunmuş biogüvənlik kabini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Yoxdur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Var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extLst>
                  <a:ext uri="{0D108BD9-81ED-4DB2-BD59-A6C34878D82A}">
                    <a16:rowId xmlns="" xmlns:a16="http://schemas.microsoft.com/office/drawing/2014/main" val="2373488007"/>
                  </a:ext>
                </a:extLst>
              </a:tr>
              <a:tr h="261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Əkilmə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modulu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WASP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InoqulA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extLst>
                  <a:ext uri="{0D108BD9-81ED-4DB2-BD59-A6C34878D82A}">
                    <a16:rowId xmlns="" xmlns:a16="http://schemas.microsoft.com/office/drawing/2014/main" val="1603805788"/>
                  </a:ext>
                </a:extLst>
              </a:tr>
              <a:tr h="297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Manual müdaxilə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Yoxdur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Var (SA </a:t>
                      </a:r>
                      <a:r>
                        <a:rPr lang="en-GB" sz="1800" dirty="0" err="1">
                          <a:effectLst/>
                        </a:rPr>
                        <a:t>modulunda</a:t>
                      </a:r>
                      <a:r>
                        <a:rPr lang="en-GB" sz="1800" dirty="0">
                          <a:effectLst/>
                        </a:rPr>
                        <a:t> var)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extLst>
                  <a:ext uri="{0D108BD9-81ED-4DB2-BD59-A6C34878D82A}">
                    <a16:rowId xmlns="" xmlns:a16="http://schemas.microsoft.com/office/drawing/2014/main" val="42841339"/>
                  </a:ext>
                </a:extLst>
              </a:tr>
              <a:tr h="7837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Maye mühitlərə avtomatik inokulyasiya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Var (Copan 5-10 ml)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Var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extLst>
                  <a:ext uri="{0D108BD9-81ED-4DB2-BD59-A6C34878D82A}">
                    <a16:rowId xmlns="" xmlns:a16="http://schemas.microsoft.com/office/drawing/2014/main" val="2822922272"/>
                  </a:ext>
                </a:extLst>
              </a:tr>
              <a:tr h="5224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z-Latn-AZ" sz="1800" dirty="0">
                          <a:effectLst/>
                        </a:rPr>
                        <a:t>Avtomatik </a:t>
                      </a:r>
                      <a:r>
                        <a:rPr lang="en-GB" sz="1800" dirty="0" err="1">
                          <a:effectLst/>
                        </a:rPr>
                        <a:t>preparat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hazırlanması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Var (</a:t>
                      </a:r>
                      <a:r>
                        <a:rPr lang="en-GB" sz="1800" dirty="0" err="1">
                          <a:effectLst/>
                        </a:rPr>
                        <a:t>istəyə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bağlıdır</a:t>
                      </a:r>
                      <a:r>
                        <a:rPr lang="en-GB" sz="1800" dirty="0">
                          <a:effectLst/>
                        </a:rPr>
                        <a:t>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Var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extLst>
                  <a:ext uri="{0D108BD9-81ED-4DB2-BD59-A6C34878D82A}">
                    <a16:rowId xmlns="" xmlns:a16="http://schemas.microsoft.com/office/drawing/2014/main" val="2843550808"/>
                  </a:ext>
                </a:extLst>
              </a:tr>
              <a:tr h="5224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AHT- Disk </a:t>
                      </a:r>
                      <a:r>
                        <a:rPr lang="en-GB" sz="1800" dirty="0" err="1">
                          <a:effectLst/>
                        </a:rPr>
                        <a:t>yerləşdirmə</a:t>
                      </a:r>
                      <a:r>
                        <a:rPr lang="az-Latn-AZ" sz="1800" dirty="0">
                          <a:effectLst/>
                        </a:rPr>
                        <a:t>si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Var (</a:t>
                      </a:r>
                      <a:r>
                        <a:rPr lang="en-GB" sz="1800" dirty="0" err="1">
                          <a:effectLst/>
                        </a:rPr>
                        <a:t>istəyə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bağlıdır</a:t>
                      </a:r>
                      <a:r>
                        <a:rPr lang="en-GB" sz="1800" dirty="0">
                          <a:effectLst/>
                        </a:rPr>
                        <a:t>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Var (</a:t>
                      </a:r>
                      <a:r>
                        <a:rPr lang="en-GB" sz="1800" dirty="0" err="1">
                          <a:effectLst/>
                        </a:rPr>
                        <a:t>istəyə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bağlıdır</a:t>
                      </a:r>
                      <a:r>
                        <a:rPr lang="en-GB" sz="1800" dirty="0">
                          <a:effectLst/>
                        </a:rPr>
                        <a:t>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extLst>
                  <a:ext uri="{0D108BD9-81ED-4DB2-BD59-A6C34878D82A}">
                    <a16:rowId xmlns="" xmlns:a16="http://schemas.microsoft.com/office/drawing/2014/main" val="2070919761"/>
                  </a:ext>
                </a:extLst>
              </a:tr>
              <a:tr h="5481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MALDI </a:t>
                      </a:r>
                      <a:r>
                        <a:rPr lang="en-GB" sz="1800" dirty="0" err="1">
                          <a:effectLst/>
                        </a:rPr>
                        <a:t>qabına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avtomatik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tətbiq</a:t>
                      </a: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Hazırlanma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mərhələsindədir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Hazırlanma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mərhələsindədir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extLst>
                  <a:ext uri="{0D108BD9-81ED-4DB2-BD59-A6C34878D82A}">
                    <a16:rowId xmlns="" xmlns:a16="http://schemas.microsoft.com/office/drawing/2014/main" val="1325133353"/>
                  </a:ext>
                </a:extLst>
              </a:tr>
              <a:tr h="13061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İnkubator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WASPLab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inkubator</a:t>
                      </a:r>
                      <a:endParaRPr lang="en-GB" sz="1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882/1764 </a:t>
                      </a:r>
                      <a:r>
                        <a:rPr lang="en-GB" sz="1800" dirty="0" err="1">
                          <a:effectLst/>
                        </a:rPr>
                        <a:t>qab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tutumu</a:t>
                      </a:r>
                      <a:endParaRPr lang="en-GB" sz="1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360 </a:t>
                      </a:r>
                      <a:r>
                        <a:rPr lang="en-GB" sz="1800" dirty="0" err="1">
                          <a:effectLst/>
                        </a:rPr>
                        <a:t>qab</a:t>
                      </a:r>
                      <a:r>
                        <a:rPr lang="en-GB" sz="1800" dirty="0">
                          <a:effectLst/>
                        </a:rPr>
                        <a:t>/</a:t>
                      </a:r>
                      <a:r>
                        <a:rPr lang="en-GB" sz="1800" dirty="0" err="1">
                          <a:effectLst/>
                        </a:rPr>
                        <a:t>saat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yükləmə</a:t>
                      </a:r>
                      <a:r>
                        <a:rPr lang="en-GB" sz="1800" dirty="0">
                          <a:effectLst/>
                        </a:rPr>
                        <a:t>/</a:t>
                      </a:r>
                      <a:r>
                        <a:rPr lang="en-GB" sz="1800" dirty="0" err="1">
                          <a:effectLst/>
                        </a:rPr>
                        <a:t>boşaltma</a:t>
                      </a:r>
                      <a:endParaRPr lang="en-GB" sz="1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Maksimum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inkubasiya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müddəti</a:t>
                      </a:r>
                      <a:r>
                        <a:rPr lang="en-GB" sz="1800" dirty="0">
                          <a:effectLst/>
                        </a:rPr>
                        <a:t> 6 </a:t>
                      </a:r>
                      <a:r>
                        <a:rPr lang="en-GB" sz="1800" dirty="0" err="1">
                          <a:effectLst/>
                        </a:rPr>
                        <a:t>gündür</a:t>
                      </a:r>
                      <a:endParaRPr lang="en-GB" sz="1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Əkilmə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zamanı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şəkil</a:t>
                      </a:r>
                      <a:r>
                        <a:rPr lang="en-GB" sz="1800" dirty="0">
                          <a:effectLst/>
                        </a:rPr>
                        <a:t> (+)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ReadA</a:t>
                      </a:r>
                      <a:r>
                        <a:rPr lang="en-GB" sz="1800" dirty="0">
                          <a:effectLst/>
                        </a:rPr>
                        <a:t> Compact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1152 </a:t>
                      </a:r>
                      <a:r>
                        <a:rPr lang="en-GB" sz="1800" dirty="0" err="1">
                          <a:effectLst/>
                        </a:rPr>
                        <a:t>qab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tutumu</a:t>
                      </a:r>
                      <a:endParaRPr lang="en-GB" sz="1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600 </a:t>
                      </a:r>
                      <a:r>
                        <a:rPr lang="en-GB" sz="1800" dirty="0" err="1">
                          <a:effectLst/>
                        </a:rPr>
                        <a:t>qab</a:t>
                      </a:r>
                      <a:r>
                        <a:rPr lang="en-GB" sz="1800" dirty="0">
                          <a:effectLst/>
                        </a:rPr>
                        <a:t>/</a:t>
                      </a:r>
                      <a:r>
                        <a:rPr lang="en-GB" sz="1800" dirty="0" err="1">
                          <a:effectLst/>
                        </a:rPr>
                        <a:t>saat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yükləmə</a:t>
                      </a:r>
                      <a:r>
                        <a:rPr lang="en-GB" sz="1800" dirty="0">
                          <a:effectLst/>
                        </a:rPr>
                        <a:t>/</a:t>
                      </a:r>
                      <a:r>
                        <a:rPr lang="en-GB" sz="1800" dirty="0" err="1">
                          <a:effectLst/>
                        </a:rPr>
                        <a:t>boşaltma</a:t>
                      </a:r>
                      <a:endParaRPr lang="en-GB" sz="1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Maksimum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inkubasiya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müddəti</a:t>
                      </a:r>
                      <a:r>
                        <a:rPr lang="en-GB" sz="1800" dirty="0">
                          <a:effectLst/>
                        </a:rPr>
                        <a:t> ɸ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Əkilmə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zamanı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şəkil</a:t>
                      </a:r>
                      <a:r>
                        <a:rPr lang="en-GB" sz="1800" dirty="0">
                          <a:effectLst/>
                        </a:rPr>
                        <a:t> (+)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extLst>
                  <a:ext uri="{0D108BD9-81ED-4DB2-BD59-A6C34878D82A}">
                    <a16:rowId xmlns="" xmlns:a16="http://schemas.microsoft.com/office/drawing/2014/main" val="2516127458"/>
                  </a:ext>
                </a:extLst>
              </a:tr>
              <a:tr h="10449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Kamera və görüntüləmə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48 MP kamera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Şəkil faylları 20-25 Mb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Ön/arxa işıqlandırma ilə çəkiliş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fon yoxdur/qara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5-15 </a:t>
                      </a:r>
                      <a:r>
                        <a:rPr lang="en-GB" sz="1800" dirty="0" err="1">
                          <a:effectLst/>
                        </a:rPr>
                        <a:t>Mp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kamera</a:t>
                      </a:r>
                      <a:endParaRPr lang="en-GB" sz="1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Şəkil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faylları</a:t>
                      </a:r>
                      <a:r>
                        <a:rPr lang="en-GB" sz="1800" dirty="0">
                          <a:effectLst/>
                        </a:rPr>
                        <a:t> 3 Mb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Ön</a:t>
                      </a:r>
                      <a:r>
                        <a:rPr lang="en-GB" sz="1800" dirty="0">
                          <a:effectLst/>
                        </a:rPr>
                        <a:t>/</a:t>
                      </a:r>
                      <a:r>
                        <a:rPr lang="en-GB" sz="1800" dirty="0" err="1">
                          <a:effectLst/>
                        </a:rPr>
                        <a:t>arxa</a:t>
                      </a:r>
                      <a:r>
                        <a:rPr lang="en-GB" sz="1800" dirty="0">
                          <a:effectLst/>
                        </a:rPr>
                        <a:t>/</a:t>
                      </a:r>
                      <a:r>
                        <a:rPr lang="en-GB" sz="1800" dirty="0" err="1">
                          <a:effectLst/>
                        </a:rPr>
                        <a:t>yan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işıqlandırma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ilə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çəkiliş</a:t>
                      </a:r>
                      <a:endParaRPr lang="en-GB" sz="1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fon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yoxdur</a:t>
                      </a:r>
                      <a:r>
                        <a:rPr lang="en-GB" sz="1800" dirty="0">
                          <a:effectLst/>
                        </a:rPr>
                        <a:t>/</a:t>
                      </a:r>
                      <a:r>
                        <a:rPr lang="en-GB" sz="1800" dirty="0" err="1">
                          <a:effectLst/>
                        </a:rPr>
                        <a:t>qara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143" marR="19143" marT="0" marB="0"/>
                </a:tc>
                <a:extLst>
                  <a:ext uri="{0D108BD9-81ED-4DB2-BD59-A6C34878D82A}">
                    <a16:rowId xmlns="" xmlns:a16="http://schemas.microsoft.com/office/drawing/2014/main" val="1029943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13371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03E45D-4A87-4197-A95A-DC7307BC8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az-Latn-AZ" b="1">
                <a:solidFill>
                  <a:srgbClr val="FF0000"/>
                </a:solidFill>
              </a:rPr>
              <a:t>Nəticə olaraq</a:t>
            </a:r>
            <a:r>
              <a:rPr lang="en-GB" b="1">
                <a:solidFill>
                  <a:srgbClr val="FF0000"/>
                </a:solidFill>
              </a:rPr>
              <a:t>;</a:t>
            </a:r>
            <a:endParaRPr lang="en-GB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2565091E-2B34-CD29-24A2-E0B25AAC19D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1119338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4849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0C8717-2A10-4D5E-AD45-69A85655E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b="1" dirty="0">
                <a:solidFill>
                  <a:srgbClr val="FF0000"/>
                </a:solidFill>
              </a:rPr>
              <a:t>Diqqətiniz və səbriniz üçün təşəkkürlər!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572900-DDBA-497C-8921-DC008ABA8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TOP 25 AUTOMATION QUOTES | A-Z Quotes">
            <a:extLst>
              <a:ext uri="{FF2B5EF4-FFF2-40B4-BE49-F238E27FC236}">
                <a16:creationId xmlns="" xmlns:a16="http://schemas.microsoft.com/office/drawing/2014/main" id="{5DA29F23-C60E-46E4-85C5-E82CDA787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582" y="1490828"/>
            <a:ext cx="8807693" cy="414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575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D9F949-C497-4586-BF74-8610EABF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2475"/>
          </a:xfrm>
        </p:spPr>
        <p:txBody>
          <a:bodyPr/>
          <a:lstStyle/>
          <a:p>
            <a:r>
              <a:rPr lang="en-GB" b="1" dirty="0" err="1">
                <a:solidFill>
                  <a:srgbClr val="FF0000"/>
                </a:solidFill>
              </a:rPr>
              <a:t>Bakteriologiyada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avtomatlaşdırma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56AFDD-CC19-4C0B-AD8C-83972355E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634"/>
            <a:ext cx="7843031" cy="5114241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err="1"/>
              <a:t>Nümunə</a:t>
            </a:r>
            <a:r>
              <a:rPr lang="az-Latn-AZ" b="1" dirty="0"/>
              <a:t> növü</a:t>
            </a:r>
          </a:p>
          <a:p>
            <a:pPr lvl="1"/>
            <a:r>
              <a:rPr lang="en-GB" dirty="0" err="1"/>
              <a:t>Müxtəlif</a:t>
            </a:r>
            <a:r>
              <a:rPr lang="en-GB" dirty="0"/>
              <a:t> </a:t>
            </a:r>
            <a:r>
              <a:rPr lang="en-GB" dirty="0" err="1"/>
              <a:t>həcmdə</a:t>
            </a:r>
            <a:r>
              <a:rPr lang="en-GB" dirty="0"/>
              <a:t>, </a:t>
            </a:r>
            <a:r>
              <a:rPr lang="en-GB" dirty="0" err="1"/>
              <a:t>müxtəlif</a:t>
            </a:r>
            <a:r>
              <a:rPr lang="en-GB" dirty="0"/>
              <a:t> </a:t>
            </a:r>
            <a:r>
              <a:rPr lang="en-GB" dirty="0" err="1"/>
              <a:t>özlülükdə</a:t>
            </a:r>
            <a:r>
              <a:rPr lang="en-GB" dirty="0"/>
              <a:t> </a:t>
            </a:r>
            <a:r>
              <a:rPr lang="en-GB" dirty="0" err="1"/>
              <a:t>və</a:t>
            </a:r>
            <a:r>
              <a:rPr lang="en-GB" dirty="0"/>
              <a:t> </a:t>
            </a:r>
            <a:r>
              <a:rPr lang="en-GB" dirty="0" err="1"/>
              <a:t>müxtəlif</a:t>
            </a:r>
            <a:r>
              <a:rPr lang="en-GB" dirty="0"/>
              <a:t> </a:t>
            </a:r>
            <a:r>
              <a:rPr lang="en-GB" dirty="0" err="1"/>
              <a:t>qablarda</a:t>
            </a:r>
            <a:r>
              <a:rPr lang="en-GB" dirty="0"/>
              <a:t> </a:t>
            </a:r>
            <a:r>
              <a:rPr lang="en-GB" dirty="0" err="1"/>
              <a:t>nümunələr</a:t>
            </a:r>
            <a:endParaRPr lang="az-Latn-AZ" dirty="0"/>
          </a:p>
          <a:p>
            <a:pPr lvl="1"/>
            <a:endParaRPr lang="az-Latn-AZ" dirty="0"/>
          </a:p>
          <a:p>
            <a:r>
              <a:rPr lang="en-GB" b="1" dirty="0" err="1"/>
              <a:t>Nümunələrin</a:t>
            </a:r>
            <a:r>
              <a:rPr lang="en-GB" b="1" dirty="0"/>
              <a:t> </a:t>
            </a:r>
            <a:r>
              <a:rPr lang="az-Latn-AZ" b="1" dirty="0"/>
              <a:t>işlənməsində</a:t>
            </a:r>
            <a:r>
              <a:rPr lang="en-GB" b="1" dirty="0"/>
              <a:t> </a:t>
            </a:r>
            <a:r>
              <a:rPr lang="en-GB" b="1" dirty="0" err="1"/>
              <a:t>istifadə</a:t>
            </a:r>
            <a:r>
              <a:rPr lang="en-GB" b="1" dirty="0"/>
              <a:t> </a:t>
            </a:r>
            <a:r>
              <a:rPr lang="en-GB" b="1" dirty="0" err="1"/>
              <a:t>olunan</a:t>
            </a:r>
            <a:r>
              <a:rPr lang="en-GB" b="1" dirty="0"/>
              <a:t> </a:t>
            </a:r>
            <a:r>
              <a:rPr lang="az-Latn-AZ" b="1" dirty="0"/>
              <a:t>fərqli üsullar </a:t>
            </a:r>
          </a:p>
          <a:p>
            <a:pPr lvl="1"/>
            <a:r>
              <a:rPr lang="en-GB" dirty="0" err="1"/>
              <a:t>Fərqli</a:t>
            </a:r>
            <a:r>
              <a:rPr lang="en-GB" dirty="0"/>
              <a:t> </a:t>
            </a:r>
            <a:r>
              <a:rPr lang="en-GB" dirty="0" err="1"/>
              <a:t>mühitlər</a:t>
            </a:r>
            <a:r>
              <a:rPr lang="en-GB" dirty="0"/>
              <a:t>, </a:t>
            </a:r>
            <a:r>
              <a:rPr lang="en-GB" dirty="0" err="1"/>
              <a:t>fərqli</a:t>
            </a:r>
            <a:r>
              <a:rPr lang="en-GB" dirty="0"/>
              <a:t> </a:t>
            </a:r>
            <a:r>
              <a:rPr lang="az-Latn-AZ" dirty="0"/>
              <a:t>əkilmə</a:t>
            </a:r>
            <a:r>
              <a:rPr lang="en-GB" dirty="0"/>
              <a:t> </a:t>
            </a:r>
            <a:r>
              <a:rPr lang="en-GB" dirty="0" err="1"/>
              <a:t>texnikaları</a:t>
            </a:r>
            <a:r>
              <a:rPr lang="en-GB" dirty="0"/>
              <a:t>, </a:t>
            </a:r>
            <a:r>
              <a:rPr lang="en-GB" dirty="0" err="1"/>
              <a:t>fərqli</a:t>
            </a:r>
            <a:r>
              <a:rPr lang="en-GB" dirty="0"/>
              <a:t> </a:t>
            </a:r>
            <a:r>
              <a:rPr lang="en-GB" dirty="0" err="1"/>
              <a:t>inkubasiya</a:t>
            </a:r>
            <a:r>
              <a:rPr lang="en-GB" dirty="0"/>
              <a:t> </a:t>
            </a:r>
            <a:r>
              <a:rPr lang="en-GB" dirty="0" err="1"/>
              <a:t>şərtləri</a:t>
            </a:r>
            <a:r>
              <a:rPr lang="en-GB" dirty="0"/>
              <a:t> </a:t>
            </a:r>
            <a:endParaRPr lang="az-Latn-AZ" dirty="0"/>
          </a:p>
          <a:p>
            <a:pPr lvl="1"/>
            <a:endParaRPr lang="az-Latn-AZ" dirty="0"/>
          </a:p>
          <a:p>
            <a:r>
              <a:rPr lang="en-GB" b="1" dirty="0"/>
              <a:t> </a:t>
            </a:r>
            <a:r>
              <a:rPr lang="az-Latn-AZ" b="1" dirty="0"/>
              <a:t>Fərqli</a:t>
            </a:r>
            <a:r>
              <a:rPr lang="en-GB" b="1" dirty="0"/>
              <a:t> </a:t>
            </a:r>
            <a:r>
              <a:rPr lang="az-Latn-AZ" b="1" dirty="0"/>
              <a:t>üsulların</a:t>
            </a:r>
            <a:r>
              <a:rPr lang="en-GB" b="1" dirty="0"/>
              <a:t> </a:t>
            </a:r>
            <a:r>
              <a:rPr lang="en-GB" b="1" dirty="0" err="1"/>
              <a:t>istifadə</a:t>
            </a:r>
            <a:r>
              <a:rPr lang="en-GB" b="1" dirty="0"/>
              <a:t> </a:t>
            </a:r>
            <a:r>
              <a:rPr lang="en-GB" b="1" dirty="0" err="1"/>
              <a:t>zərurəti</a:t>
            </a:r>
            <a:r>
              <a:rPr lang="en-GB" b="1" dirty="0"/>
              <a:t> </a:t>
            </a:r>
            <a:endParaRPr lang="az-Latn-AZ" b="1" dirty="0"/>
          </a:p>
          <a:p>
            <a:endParaRPr lang="az-Latn-AZ" dirty="0"/>
          </a:p>
          <a:p>
            <a:r>
              <a:rPr lang="en-GB" dirty="0"/>
              <a:t> </a:t>
            </a:r>
            <a:r>
              <a:rPr lang="az-Latn-AZ" b="1" dirty="0">
                <a:solidFill>
                  <a:srgbClr val="FF0000"/>
                </a:solidFill>
              </a:rPr>
              <a:t>Kultivasiya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nəticələrinin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az-Latn-AZ" b="1" dirty="0">
                <a:solidFill>
                  <a:srgbClr val="FF0000"/>
                </a:solidFill>
              </a:rPr>
              <a:t>mütəxəssis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tərəfindən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qiymətləndirilməsi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zərurət</a:t>
            </a:r>
            <a:r>
              <a:rPr lang="az-Latn-AZ" b="1" dirty="0">
                <a:solidFill>
                  <a:srgbClr val="FF0000"/>
                </a:solidFill>
              </a:rPr>
              <a:t>i</a:t>
            </a:r>
          </a:p>
          <a:p>
            <a:endParaRPr lang="az-Latn-AZ" dirty="0"/>
          </a:p>
          <a:p>
            <a:r>
              <a:rPr lang="en-GB" b="1" dirty="0"/>
              <a:t> </a:t>
            </a:r>
            <a:r>
              <a:rPr lang="en-GB" b="1" dirty="0" err="1"/>
              <a:t>Xərc</a:t>
            </a:r>
            <a:r>
              <a:rPr lang="en-GB" b="1" dirty="0"/>
              <a:t> </a:t>
            </a:r>
            <a:r>
              <a:rPr lang="en-GB" b="1" dirty="0" err="1"/>
              <a:t>və</a:t>
            </a:r>
            <a:r>
              <a:rPr lang="en-GB" b="1" dirty="0"/>
              <a:t> </a:t>
            </a:r>
            <a:r>
              <a:rPr lang="en-GB" b="1" dirty="0" err="1"/>
              <a:t>yer</a:t>
            </a:r>
            <a:endParaRPr lang="en-GB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2A287A2-EF79-4634-B9BB-DE61EE50D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230" y="1553233"/>
            <a:ext cx="3516389" cy="452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5CD967-EC49-408A-8D21-7A3210209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FF0000"/>
                </a:solidFill>
              </a:rPr>
              <a:t>Maneələri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aradan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qaldıran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inkişaflar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F11D28-0408-4EDB-9842-B61DCCA9D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7364"/>
            <a:ext cx="10515600" cy="534063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Circle: Hollow 10">
            <a:extLst>
              <a:ext uri="{FF2B5EF4-FFF2-40B4-BE49-F238E27FC236}">
                <a16:creationId xmlns="" xmlns:a16="http://schemas.microsoft.com/office/drawing/2014/main" id="{2FFEFD4D-EC29-46EC-8EC6-8507BFB503C9}"/>
              </a:ext>
            </a:extLst>
          </p:cNvPr>
          <p:cNvSpPr/>
          <p:nvPr/>
        </p:nvSpPr>
        <p:spPr>
          <a:xfrm>
            <a:off x="8372723" y="5152521"/>
            <a:ext cx="914400" cy="914400"/>
          </a:xfrm>
          <a:prstGeom prst="donu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Circle: Hollow 12">
            <a:extLst>
              <a:ext uri="{FF2B5EF4-FFF2-40B4-BE49-F238E27FC236}">
                <a16:creationId xmlns="" xmlns:a16="http://schemas.microsoft.com/office/drawing/2014/main" id="{848413CE-69B6-42A0-9B27-89F1D3638BA6}"/>
              </a:ext>
            </a:extLst>
          </p:cNvPr>
          <p:cNvSpPr/>
          <p:nvPr/>
        </p:nvSpPr>
        <p:spPr>
          <a:xfrm>
            <a:off x="10138222" y="5134704"/>
            <a:ext cx="914400" cy="914400"/>
          </a:xfrm>
          <a:prstGeom prst="donu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="" xmlns:a16="http://schemas.microsoft.com/office/drawing/2014/main" id="{6B78B39A-4949-4467-9F90-D0B251CA5B59}"/>
              </a:ext>
            </a:extLst>
          </p:cNvPr>
          <p:cNvSpPr/>
          <p:nvPr/>
        </p:nvSpPr>
        <p:spPr>
          <a:xfrm>
            <a:off x="2904877" y="5134704"/>
            <a:ext cx="914400" cy="914400"/>
          </a:xfrm>
          <a:prstGeom prst="donu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Circle: Hollow 17">
            <a:extLst>
              <a:ext uri="{FF2B5EF4-FFF2-40B4-BE49-F238E27FC236}">
                <a16:creationId xmlns="" xmlns:a16="http://schemas.microsoft.com/office/drawing/2014/main" id="{0E9B6965-9DEC-4B02-8C9D-3D5C874CF38B}"/>
              </a:ext>
            </a:extLst>
          </p:cNvPr>
          <p:cNvSpPr/>
          <p:nvPr/>
        </p:nvSpPr>
        <p:spPr>
          <a:xfrm>
            <a:off x="1108404" y="5134704"/>
            <a:ext cx="914400" cy="914400"/>
          </a:xfrm>
          <a:prstGeom prst="don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="" xmlns:a16="http://schemas.microsoft.com/office/drawing/2014/main" id="{23AAE9EB-B81C-43AE-A704-C0140C28E8E5}"/>
              </a:ext>
            </a:extLst>
          </p:cNvPr>
          <p:cNvSpPr/>
          <p:nvPr/>
        </p:nvSpPr>
        <p:spPr>
          <a:xfrm>
            <a:off x="4701350" y="5152521"/>
            <a:ext cx="914400" cy="914400"/>
          </a:xfrm>
          <a:prstGeom prst="donu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04C4D66-1A32-4C7B-BD20-8D6E1A16289B}"/>
              </a:ext>
            </a:extLst>
          </p:cNvPr>
          <p:cNvSpPr/>
          <p:nvPr/>
        </p:nvSpPr>
        <p:spPr>
          <a:xfrm rot="19439241">
            <a:off x="741336" y="4340014"/>
            <a:ext cx="2397370" cy="604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dirty="0">
                <a:solidFill>
                  <a:schemeClr val="bg2">
                    <a:lumMod val="50000"/>
                  </a:schemeClr>
                </a:solidFill>
              </a:rPr>
              <a:t>Avtomatik əkilmə cihazları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2EF4E06-EC01-4EEE-855D-6252BF7DFB6D}"/>
              </a:ext>
            </a:extLst>
          </p:cNvPr>
          <p:cNvSpPr/>
          <p:nvPr/>
        </p:nvSpPr>
        <p:spPr>
          <a:xfrm rot="19439241">
            <a:off x="2427115" y="4365802"/>
            <a:ext cx="2397370" cy="604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b="1" dirty="0">
                <a:solidFill>
                  <a:schemeClr val="tx1"/>
                </a:solidFill>
              </a:rPr>
              <a:t>Avtomatik qan kultivasiya sistemləri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CFA2408-1306-49CA-BEBC-8BBD6E354681}"/>
              </a:ext>
            </a:extLst>
          </p:cNvPr>
          <p:cNvSpPr/>
          <p:nvPr/>
        </p:nvSpPr>
        <p:spPr>
          <a:xfrm rot="19439241">
            <a:off x="4453518" y="4073437"/>
            <a:ext cx="2397370" cy="604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b="1" dirty="0">
                <a:solidFill>
                  <a:schemeClr val="tx1"/>
                </a:solidFill>
              </a:rPr>
              <a:t>MALDİ-TOF MS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2EB2247-EB4A-4CCA-801B-367619A4FAE6}"/>
              </a:ext>
            </a:extLst>
          </p:cNvPr>
          <p:cNvSpPr/>
          <p:nvPr/>
        </p:nvSpPr>
        <p:spPr>
          <a:xfrm rot="19439241">
            <a:off x="5952511" y="4201642"/>
            <a:ext cx="2397370" cy="604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b="1" dirty="0">
                <a:solidFill>
                  <a:schemeClr val="tx1"/>
                </a:solidFill>
              </a:rPr>
              <a:t>Maye transport  mühitləri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="" xmlns:a16="http://schemas.microsoft.com/office/drawing/2014/main" id="{2E6C620F-39A9-4CBF-B805-C5F57DCCBF8A}"/>
              </a:ext>
            </a:extLst>
          </p:cNvPr>
          <p:cNvSpPr/>
          <p:nvPr/>
        </p:nvSpPr>
        <p:spPr>
          <a:xfrm>
            <a:off x="6583962" y="5167251"/>
            <a:ext cx="914400" cy="914400"/>
          </a:xfrm>
          <a:prstGeom prst="donu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2EE2C089-5AC8-4EF8-9900-5CD608557E53}"/>
              </a:ext>
            </a:extLst>
          </p:cNvPr>
          <p:cNvSpPr/>
          <p:nvPr/>
        </p:nvSpPr>
        <p:spPr>
          <a:xfrm rot="19439241">
            <a:off x="7736763" y="4325906"/>
            <a:ext cx="2397370" cy="604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b="1" dirty="0">
                <a:solidFill>
                  <a:schemeClr val="tx1"/>
                </a:solidFill>
              </a:rPr>
              <a:t>Avtomatik əkilmə cihazları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8C3D28D-5855-4F99-91B7-D4A52CEF3A3E}"/>
              </a:ext>
            </a:extLst>
          </p:cNvPr>
          <p:cNvSpPr/>
          <p:nvPr/>
        </p:nvSpPr>
        <p:spPr>
          <a:xfrm rot="19439241">
            <a:off x="9352203" y="4365762"/>
            <a:ext cx="2397370" cy="604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b="1" dirty="0">
                <a:solidFill>
                  <a:schemeClr val="tx1"/>
                </a:solidFill>
              </a:rPr>
              <a:t>Laboratoriyanın tam  avtomatlaşdırması 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="" xmlns:a16="http://schemas.microsoft.com/office/drawing/2014/main" id="{4BB3A8A9-5165-4832-AA44-7467C391211B}"/>
              </a:ext>
            </a:extLst>
          </p:cNvPr>
          <p:cNvSpPr/>
          <p:nvPr/>
        </p:nvSpPr>
        <p:spPr>
          <a:xfrm>
            <a:off x="436098" y="6049105"/>
            <a:ext cx="11437034" cy="93316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b="1" dirty="0">
                <a:solidFill>
                  <a:schemeClr val="tx1"/>
                </a:solidFill>
              </a:rPr>
              <a:t>    1960                     1970                        1990                            2005                       2006                           2012                            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4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BD1D91-25FC-4E82-B09D-186373EE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19" y="140677"/>
            <a:ext cx="11267049" cy="15500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MALDİ-TOF MS </a:t>
            </a:r>
            <a:r>
              <a:rPr lang="az-Latn-AZ" b="1" dirty="0">
                <a:solidFill>
                  <a:srgbClr val="FF0000"/>
                </a:solidFill>
              </a:rPr>
              <a:t/>
            </a:r>
            <a:br>
              <a:rPr lang="az-Latn-AZ" b="1" dirty="0">
                <a:solidFill>
                  <a:srgbClr val="FF0000"/>
                </a:solidFill>
              </a:rPr>
            </a:br>
            <a:r>
              <a:rPr lang="en-GB" b="1" dirty="0">
                <a:solidFill>
                  <a:srgbClr val="FF0000"/>
                </a:solidFill>
              </a:rPr>
              <a:t>(«Matrix assisted laser desorption/ionization-time of flight mass spectrometry»)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71F32B-E802-4CDA-BAEA-26EDB449D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Sürətli</a:t>
            </a:r>
            <a:r>
              <a:rPr lang="en-GB" dirty="0"/>
              <a:t>, </a:t>
            </a:r>
            <a:r>
              <a:rPr lang="en-GB" dirty="0" err="1"/>
              <a:t>həssas</a:t>
            </a:r>
            <a:r>
              <a:rPr lang="en-GB" dirty="0"/>
              <a:t>, </a:t>
            </a:r>
            <a:r>
              <a:rPr lang="en-GB" dirty="0" err="1"/>
              <a:t>spesifik</a:t>
            </a:r>
            <a:r>
              <a:rPr lang="en-GB" dirty="0"/>
              <a:t>, </a:t>
            </a:r>
            <a:r>
              <a:rPr lang="en-GB" dirty="0" err="1"/>
              <a:t>təkrarlana</a:t>
            </a:r>
            <a:r>
              <a:rPr lang="en-GB" dirty="0"/>
              <a:t> </a:t>
            </a:r>
            <a:r>
              <a:rPr lang="en-GB" dirty="0" err="1"/>
              <a:t>bilən</a:t>
            </a:r>
            <a:r>
              <a:rPr lang="en-GB" dirty="0"/>
              <a:t> </a:t>
            </a:r>
            <a:r>
              <a:rPr lang="en-GB" dirty="0" err="1"/>
              <a:t>nəticələr</a:t>
            </a:r>
            <a:r>
              <a:rPr lang="en-GB" dirty="0"/>
              <a:t>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71D88F8-5B14-4CD8-A070-ACCB4545B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4" t="21652" r="61000" b="36922"/>
          <a:stretch/>
        </p:blipFill>
        <p:spPr>
          <a:xfrm>
            <a:off x="634219" y="2636440"/>
            <a:ext cx="10719581" cy="385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1848</Words>
  <Application>Microsoft Office PowerPoint</Application>
  <PresentationFormat>Widescreen</PresentationFormat>
  <Paragraphs>362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Calibri</vt:lpstr>
      <vt:lpstr>Calibri Light</vt:lpstr>
      <vt:lpstr>Times New Roman</vt:lpstr>
      <vt:lpstr>Wingdings</vt:lpstr>
      <vt:lpstr>Office Theme</vt:lpstr>
      <vt:lpstr>Bakterioloji laboratoriyada avtomatlaşdırılmış identifikasiya sistemlərinin əhəmiyyəti</vt:lpstr>
      <vt:lpstr>Bakteriologiya laboratoriyasından Gözləntilər</vt:lpstr>
      <vt:lpstr>Bakteriologiya laboratoriyasından Gözləntilər</vt:lpstr>
      <vt:lpstr>Bakteriologiya Laboratoriyasının Reallıqları</vt:lpstr>
      <vt:lpstr>Qısaca gözlənilən;</vt:lpstr>
      <vt:lpstr>Həll yolu?</vt:lpstr>
      <vt:lpstr>Bakteriologiyada avtomatlaşdırma</vt:lpstr>
      <vt:lpstr>Maneələri aradan qaldıran inkişaflar</vt:lpstr>
      <vt:lpstr>MALDİ-TOF MS  («Matrix assisted laser desorption/ionization-time of flight mass spectrometry»)</vt:lpstr>
      <vt:lpstr>MALDİ-TOF MS</vt:lpstr>
      <vt:lpstr>MALDİ-TOF MS - İşləmə  prinsipi</vt:lpstr>
      <vt:lpstr>MALDİ-TOF MS - İşləmə  prinsipi</vt:lpstr>
      <vt:lpstr>MALDİ-TOF MS - İşləmə  prinsipi</vt:lpstr>
      <vt:lpstr>MALDİ-TOF MS </vt:lpstr>
      <vt:lpstr>MALDİ-TOF MS</vt:lpstr>
      <vt:lpstr>Növlərin İdentifikasiyasının əhəmiyyəti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Avtomatik Qan Kultivasiya Sistemləri</vt:lpstr>
      <vt:lpstr>Avtomatik Qan Kultivasiya Sistemləri</vt:lpstr>
      <vt:lpstr>Avtomatik Qan Kultivasiya Sistemləri</vt:lpstr>
      <vt:lpstr>PowerPoint Presentation</vt:lpstr>
      <vt:lpstr>PowerPoint Presentation</vt:lpstr>
      <vt:lpstr>PowerPoint Presentation</vt:lpstr>
      <vt:lpstr>PowerPoint Presentation</vt:lpstr>
      <vt:lpstr>Avtomatik Qan Kultivasiya Sistemləri &amp; MALDİ-TOF MS</vt:lpstr>
      <vt:lpstr>PowerPoint Presentation</vt:lpstr>
      <vt:lpstr>PowerPoint Presentation</vt:lpstr>
      <vt:lpstr>PowerPoint Presentation</vt:lpstr>
      <vt:lpstr>PowerPoint Presentation</vt:lpstr>
      <vt:lpstr>Avtomatlaşdırılmış qan kultivasiya sistemləri  Sürətli Antibiotik Testləri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Maye Transport Mühitləri</vt:lpstr>
      <vt:lpstr>Qram boyama cihazları</vt:lpstr>
      <vt:lpstr>Laboratoriyanın avtomatlaşdırılması</vt:lpstr>
      <vt:lpstr>Laboratoriyanın tam avtomatlaşlaşdırması</vt:lpstr>
      <vt:lpstr>Laboratoriyanın tam avtomatlaşlaşdırması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WASPLab</vt:lpstr>
      <vt:lpstr>PowerPoint Presentation</vt:lpstr>
      <vt:lpstr>PowerPoint Presentation</vt:lpstr>
      <vt:lpstr>Nəticə olaraq;</vt:lpstr>
      <vt:lpstr>Diqqətiniz və səbriniz üçün təşəkkürlər!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Bakterioloji laboratoriyada avtomatlaşdırılmış identifikasiya sistemlərinin əhəmiyyəti</dc:title>
  <dc:creator>Qumral Alakbarova</dc:creator>
  <cp:lastModifiedBy>User</cp:lastModifiedBy>
  <cp:revision>10</cp:revision>
  <dcterms:created xsi:type="dcterms:W3CDTF">2024-05-01T11:07:07Z</dcterms:created>
  <dcterms:modified xsi:type="dcterms:W3CDTF">2024-05-02T06:09:31Z</dcterms:modified>
</cp:coreProperties>
</file>