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2" r:id="rId4"/>
    <p:sldId id="259" r:id="rId5"/>
    <p:sldId id="303" r:id="rId6"/>
    <p:sldId id="295" r:id="rId7"/>
    <p:sldId id="301" r:id="rId8"/>
    <p:sldId id="293" r:id="rId9"/>
    <p:sldId id="302" r:id="rId10"/>
    <p:sldId id="306" r:id="rId11"/>
    <p:sldId id="281" r:id="rId12"/>
    <p:sldId id="308" r:id="rId13"/>
    <p:sldId id="304" r:id="rId14"/>
    <p:sldId id="260" r:id="rId15"/>
    <p:sldId id="296" r:id="rId16"/>
    <p:sldId id="297" r:id="rId17"/>
    <p:sldId id="305" r:id="rId18"/>
    <p:sldId id="294" r:id="rId19"/>
    <p:sldId id="298" r:id="rId20"/>
    <p:sldId id="299" r:id="rId21"/>
    <p:sldId id="300" r:id="rId22"/>
    <p:sldId id="307" r:id="rId23"/>
    <p:sldId id="291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357" autoAdjust="0"/>
  </p:normalViewPr>
  <p:slideViewPr>
    <p:cSldViewPr>
      <p:cViewPr>
        <p:scale>
          <a:sx n="80" d="100"/>
          <a:sy n="80" d="100"/>
        </p:scale>
        <p:origin x="-852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3EED-C00A-4E61-8904-317703C9707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30AB-C4CC-4B03-9205-B897166C2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3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30AB-C4CC-4B03-9205-B897166C24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1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30AB-C4CC-4B03-9205-B897166C24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154781"/>
            <a:ext cx="2057401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1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D458-00DA-4D60-91EE-10305F88EDE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7EEE-81BC-4435-ACB7-626F6402A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8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1705" y="3579863"/>
            <a:ext cx="4536505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err="1">
                <a:solidFill>
                  <a:schemeClr val="bg1"/>
                </a:solidFill>
                <a:cs typeface="Arial" pitchFamily="34" charset="0"/>
              </a:rPr>
              <a:t>Dr.</a:t>
            </a:r>
            <a:r>
              <a:rPr lang="en-GB" sz="2400" b="1" dirty="0">
                <a:solidFill>
                  <a:schemeClr val="bg1"/>
                </a:solidFill>
                <a:cs typeface="Arial" pitchFamily="34" charset="0"/>
              </a:rPr>
              <a:t> M</a:t>
            </a:r>
            <a:r>
              <a:rPr lang="az-Latn-AZ" sz="2400" b="1" dirty="0">
                <a:solidFill>
                  <a:schemeClr val="bg1"/>
                </a:solidFill>
                <a:cs typeface="Arial" pitchFamily="34" charset="0"/>
              </a:rPr>
              <a:t>əhbubə Səfərova </a:t>
            </a:r>
            <a:r>
              <a:rPr lang="en-GB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1386" y="293179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</a:rPr>
              <a:t>Laboratoriyada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klinik</a:t>
            </a:r>
            <a:r>
              <a:rPr lang="en-US" sz="2800" b="1" dirty="0">
                <a:solidFill>
                  <a:schemeClr val="bg1"/>
                </a:solidFill>
              </a:rPr>
              <a:t> n</a:t>
            </a:r>
            <a:r>
              <a:rPr lang="az-Latn-AZ" sz="2800" b="1" dirty="0">
                <a:solidFill>
                  <a:schemeClr val="bg1"/>
                </a:solidFill>
              </a:rPr>
              <a:t>ümunələrin işlənilməsi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00151"/>
            <a:ext cx="785921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sz="2000" b="1" dirty="0" smtClean="0"/>
              <a:t>Q</a:t>
            </a:r>
            <a:r>
              <a:rPr lang="en-US" sz="2000" b="1" dirty="0" smtClean="0"/>
              <a:t>ram </a:t>
            </a:r>
            <a:r>
              <a:rPr lang="en-US" sz="2000" b="1" dirty="0" err="1"/>
              <a:t>boyamada</a:t>
            </a:r>
            <a:r>
              <a:rPr lang="en-US" sz="2000" b="1" dirty="0"/>
              <a:t> </a:t>
            </a:r>
            <a:r>
              <a:rPr lang="en-US" sz="2000" b="1" dirty="0" err="1" smtClean="0"/>
              <a:t>bakteri</a:t>
            </a:r>
            <a:r>
              <a:rPr lang="az-Latn-AZ" sz="2000" b="1" dirty="0" smtClean="0"/>
              <a:t>ya </a:t>
            </a:r>
            <a:r>
              <a:rPr lang="en-US" sz="2000" b="1" dirty="0" err="1" smtClean="0"/>
              <a:t>morfolo</a:t>
            </a:r>
            <a:r>
              <a:rPr lang="az-Latn-AZ" sz="2000" b="1" dirty="0" smtClean="0"/>
              <a:t>g</a:t>
            </a:r>
            <a:r>
              <a:rPr lang="en-US" sz="2000" b="1" dirty="0" smtClean="0"/>
              <a:t>i</a:t>
            </a:r>
            <a:r>
              <a:rPr lang="az-Latn-AZ" sz="2000" b="1" dirty="0" smtClean="0"/>
              <a:t>yası aşkarlanmış nümunələrin    kultivasiyasında </a:t>
            </a:r>
            <a:r>
              <a:rPr lang="en-US" sz="2000" b="1" dirty="0" smtClean="0"/>
              <a:t> </a:t>
            </a:r>
            <a:r>
              <a:rPr lang="az-Latn-AZ" sz="2000" b="1" dirty="0" smtClean="0"/>
              <a:t>inkişaf yoxdursa</a:t>
            </a:r>
            <a:r>
              <a:rPr lang="en-US" sz="2000" b="1" dirty="0" smtClean="0"/>
              <a:t> n</a:t>
            </a:r>
            <a:r>
              <a:rPr lang="az-Latn-AZ" sz="2000" b="1" dirty="0" smtClean="0"/>
              <a:t>ələrdə şübhələnməliyik</a:t>
            </a:r>
            <a:r>
              <a:rPr lang="en-US" sz="2000" b="1" dirty="0" smtClean="0"/>
              <a:t>?</a:t>
            </a: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az-Latn-AZ" sz="1800" dirty="0"/>
              <a:t>Nümunə materialının</a:t>
            </a:r>
            <a:r>
              <a:rPr lang="en-US" sz="1800" dirty="0"/>
              <a:t> </a:t>
            </a:r>
            <a:r>
              <a:rPr lang="az-Latn-AZ" sz="1800" dirty="0"/>
              <a:t>toplanma</a:t>
            </a:r>
            <a:r>
              <a:rPr lang="en-US" sz="1800" dirty="0"/>
              <a:t> </a:t>
            </a:r>
            <a:r>
              <a:rPr lang="en-US" sz="1800" dirty="0" err="1"/>
              <a:t>sırasında</a:t>
            </a:r>
            <a:r>
              <a:rPr lang="en-US" sz="1800" dirty="0"/>
              <a:t> </a:t>
            </a:r>
            <a:r>
              <a:rPr lang="en-US" sz="1800" dirty="0" err="1"/>
              <a:t>uzun</a:t>
            </a:r>
            <a:r>
              <a:rPr lang="en-US" sz="1800" dirty="0"/>
              <a:t> </a:t>
            </a:r>
            <a:r>
              <a:rPr lang="az-Latn-AZ" sz="1800" dirty="0" smtClean="0"/>
              <a:t>müddət</a:t>
            </a:r>
            <a:r>
              <a:rPr lang="en-US" sz="1800" dirty="0" smtClean="0"/>
              <a:t> </a:t>
            </a:r>
            <a:r>
              <a:rPr lang="en-US" sz="1800" dirty="0" err="1"/>
              <a:t>oksi</a:t>
            </a:r>
            <a:r>
              <a:rPr lang="az-Latn-AZ" sz="1800" dirty="0"/>
              <a:t>g</a:t>
            </a:r>
            <a:r>
              <a:rPr lang="en-US" sz="1800" dirty="0"/>
              <a:t>en</a:t>
            </a:r>
            <a:r>
              <a:rPr lang="az-Latn-AZ" sz="1800" dirty="0"/>
              <a:t>ə</a:t>
            </a:r>
            <a:r>
              <a:rPr lang="en-US" sz="1800" dirty="0"/>
              <a:t> m</a:t>
            </a:r>
            <a:r>
              <a:rPr lang="az-Latn-AZ" sz="1800" dirty="0"/>
              <a:t>ə</a:t>
            </a:r>
            <a:r>
              <a:rPr lang="en-US" sz="1800" dirty="0" err="1"/>
              <a:t>ruz</a:t>
            </a:r>
            <a:r>
              <a:rPr lang="en-US" sz="1800" dirty="0"/>
              <a:t> </a:t>
            </a:r>
            <a:r>
              <a:rPr lang="az-Latn-AZ" sz="1800" dirty="0"/>
              <a:t>q</a:t>
            </a:r>
            <a:r>
              <a:rPr lang="en-US" sz="1800" dirty="0" err="1"/>
              <a:t>alması</a:t>
            </a:r>
            <a:r>
              <a:rPr lang="en-US" sz="1800" dirty="0"/>
              <a:t> </a:t>
            </a: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Nümunə materialının</a:t>
            </a:r>
            <a:r>
              <a:rPr lang="en-US" sz="1800" dirty="0" smtClean="0"/>
              <a:t> </a:t>
            </a:r>
            <a:r>
              <a:rPr lang="en-US" sz="1800" dirty="0" err="1" smtClean="0"/>
              <a:t>uy</a:t>
            </a:r>
            <a:r>
              <a:rPr lang="az-Latn-AZ" sz="1800" dirty="0" smtClean="0"/>
              <a:t>ğ</a:t>
            </a:r>
            <a:r>
              <a:rPr lang="en-US" sz="1800" dirty="0" smtClean="0"/>
              <a:t>un </a:t>
            </a:r>
            <a:r>
              <a:rPr lang="en-US" sz="1800" dirty="0" err="1"/>
              <a:t>olmayan</a:t>
            </a:r>
            <a:r>
              <a:rPr lang="en-US" sz="1800" dirty="0"/>
              <a:t> transport </a:t>
            </a:r>
            <a:r>
              <a:rPr lang="az-Latn-AZ" sz="1800" dirty="0" smtClean="0"/>
              <a:t>üsulu ilə</a:t>
            </a:r>
            <a:r>
              <a:rPr lang="en-US" sz="1800" dirty="0" smtClean="0"/>
              <a:t> </a:t>
            </a:r>
            <a:r>
              <a:rPr lang="en-US" sz="1800" dirty="0" err="1" smtClean="0"/>
              <a:t>gönd</a:t>
            </a:r>
            <a:r>
              <a:rPr lang="az-Latn-AZ" sz="1800" dirty="0" smtClean="0"/>
              <a:t>ə</a:t>
            </a:r>
            <a:r>
              <a:rPr lang="en-US" sz="1800" dirty="0" err="1" smtClean="0"/>
              <a:t>rilm</a:t>
            </a:r>
            <a:r>
              <a:rPr lang="az-Latn-AZ" sz="1800" dirty="0" smtClean="0"/>
              <a:t>ə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İnkubasiya zamanı seçilmiş anaerob şəraitdə</a:t>
            </a:r>
            <a:r>
              <a:rPr lang="en-US" sz="1800" dirty="0" smtClean="0"/>
              <a:t> yet</a:t>
            </a:r>
            <a:r>
              <a:rPr lang="az-Latn-AZ" sz="1800" dirty="0" smtClean="0"/>
              <a:t>ə</a:t>
            </a:r>
            <a:r>
              <a:rPr lang="en-US" sz="1800" dirty="0" err="1" smtClean="0"/>
              <a:t>rsizlik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Köhnə qidalı mühitlərin istifadəsi</a:t>
            </a:r>
            <a:endParaRPr lang="en-US" sz="1800" dirty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Xəstənin antibiotik qəbul etməsi</a:t>
            </a:r>
          </a:p>
          <a:p>
            <a:pPr marL="0" indent="0">
              <a:buNone/>
            </a:pPr>
            <a:r>
              <a:rPr lang="az-Latn-AZ" sz="1800" dirty="0" smtClean="0"/>
              <a:t> düşünülməlidir.</a:t>
            </a:r>
            <a:endParaRPr lang="en-US" sz="1800" dirty="0"/>
          </a:p>
          <a:p>
            <a:pPr>
              <a:buFont typeface="Courier New" pitchFamily="49" charset="0"/>
              <a:buChar char="o"/>
            </a:pP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230" t="25953" r="11911" b="24849"/>
          <a:stretch/>
        </p:blipFill>
        <p:spPr bwMode="auto">
          <a:xfrm>
            <a:off x="7812360" y="2931790"/>
            <a:ext cx="1104900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37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37733"/>
            <a:ext cx="10153129" cy="1203598"/>
          </a:xfrm>
        </p:spPr>
        <p:txBody>
          <a:bodyPr>
            <a:normAutofit/>
          </a:bodyPr>
          <a:lstStyle/>
          <a:p>
            <a:pPr algn="r"/>
            <a:r>
              <a:rPr lang="az-Latn-AZ" sz="2400" b="1" dirty="0">
                <a:latin typeface="+mn-lt"/>
                <a:cs typeface="Times New Roman" panose="02020603050405020304" pitchFamily="18" charset="0"/>
              </a:rPr>
              <a:t>Qidalı mühitlər                                                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z-Latn-AZ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az-Latn-AZ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az-Latn-AZ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az-Latn-AZ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az-Latn-AZ" sz="16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3943" y="935842"/>
            <a:ext cx="1872208" cy="524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cs typeface="Times New Roman" panose="02020603050405020304" pitchFamily="18" charset="0"/>
              </a:rPr>
              <a:t>Seçici olmayanlar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08104" y="935842"/>
            <a:ext cx="1872208" cy="528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cs typeface="Times New Roman" panose="02020603050405020304" pitchFamily="18" charset="0"/>
              </a:rPr>
              <a:t>Seçici olanlar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0" y="1547578"/>
            <a:ext cx="343478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ea typeface="Times New Roman" panose="02020603050405020304" pitchFamily="18" charset="0"/>
              </a:rPr>
              <a:t>CDC</a:t>
            </a:r>
            <a:r>
              <a:rPr lang="tr-TR" spc="-15" dirty="0">
                <a:ea typeface="Times New Roman" panose="02020603050405020304" pitchFamily="18" charset="0"/>
              </a:rPr>
              <a:t> </a:t>
            </a:r>
            <a:r>
              <a:rPr lang="tr-TR" dirty="0">
                <a:ea typeface="Times New Roman" panose="02020603050405020304" pitchFamily="18" charset="0"/>
              </a:rPr>
              <a:t>anaerop</a:t>
            </a:r>
            <a:r>
              <a:rPr lang="tr-TR" spc="5" dirty="0">
                <a:ea typeface="Times New Roman" panose="02020603050405020304" pitchFamily="18" charset="0"/>
              </a:rPr>
              <a:t> </a:t>
            </a:r>
            <a:r>
              <a:rPr lang="tr-TR" dirty="0">
                <a:ea typeface="Times New Roman" panose="02020603050405020304" pitchFamily="18" charset="0"/>
              </a:rPr>
              <a:t>blood</a:t>
            </a:r>
            <a:r>
              <a:rPr lang="tr-TR" spc="-15" dirty="0">
                <a:ea typeface="Times New Roman" panose="02020603050405020304" pitchFamily="18" charset="0"/>
              </a:rPr>
              <a:t> </a:t>
            </a:r>
            <a:r>
              <a:rPr lang="tr-TR" dirty="0">
                <a:ea typeface="Times New Roman" panose="02020603050405020304" pitchFamily="18" charset="0"/>
              </a:rPr>
              <a:t>agar</a:t>
            </a:r>
            <a:endParaRPr lang="az-Latn-AZ" dirty="0"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Schaedler </a:t>
            </a:r>
            <a:r>
              <a:rPr lang="az-Latn-AZ" dirty="0"/>
              <a:t>blood</a:t>
            </a:r>
            <a:r>
              <a:rPr lang="tr-TR" dirty="0"/>
              <a:t> agar</a:t>
            </a:r>
            <a:endParaRPr lang="az-Latn-AZ" dirty="0"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/>
              <a:t>Brain heart </a:t>
            </a:r>
            <a:r>
              <a:rPr lang="tr-TR" dirty="0"/>
              <a:t>infusion agar (BHIA)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Brucella </a:t>
            </a:r>
            <a:r>
              <a:rPr lang="tr-TR" dirty="0">
                <a:ea typeface="Times New Roman" panose="02020603050405020304" pitchFamily="18" charset="0"/>
              </a:rPr>
              <a:t>blood</a:t>
            </a:r>
            <a:r>
              <a:rPr lang="tr-TR" dirty="0"/>
              <a:t> agar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Colombia </a:t>
            </a:r>
            <a:r>
              <a:rPr lang="tr-TR" dirty="0">
                <a:ea typeface="Times New Roman" panose="02020603050405020304" pitchFamily="18" charset="0"/>
              </a:rPr>
              <a:t>blood</a:t>
            </a:r>
            <a:r>
              <a:rPr lang="tr-TR" dirty="0"/>
              <a:t> agar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Tripticase sodium agar (TSA)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Fastidious anaerop agar (FAA)</a:t>
            </a:r>
            <a:endParaRPr lang="az-Latn-AZ" dirty="0"/>
          </a:p>
          <a:p>
            <a:endParaRPr lang="az-Latn-AZ" dirty="0"/>
          </a:p>
        </p:txBody>
      </p:sp>
      <p:sp>
        <p:nvSpPr>
          <p:cNvPr id="14" name="Rectangle 13"/>
          <p:cNvSpPr/>
          <p:nvPr/>
        </p:nvSpPr>
        <p:spPr>
          <a:xfrm>
            <a:off x="4120142" y="1580948"/>
            <a:ext cx="496276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ea typeface="Times New Roman" panose="02020603050405020304" pitchFamily="18" charset="0"/>
              </a:rPr>
              <a:t>Cycloserine-cefoxitin</a:t>
            </a:r>
            <a:r>
              <a:rPr lang="tr-TR" spc="-25" dirty="0">
                <a:ea typeface="Times New Roman" panose="02020603050405020304" pitchFamily="18" charset="0"/>
              </a:rPr>
              <a:t> </a:t>
            </a:r>
            <a:r>
              <a:rPr lang="tr-TR" dirty="0">
                <a:ea typeface="Times New Roman" panose="02020603050405020304" pitchFamily="18" charset="0"/>
              </a:rPr>
              <a:t>fructose</a:t>
            </a:r>
            <a:r>
              <a:rPr lang="tr-TR" spc="-15" dirty="0">
                <a:ea typeface="Times New Roman" panose="02020603050405020304" pitchFamily="18" charset="0"/>
              </a:rPr>
              <a:t> </a:t>
            </a:r>
            <a:r>
              <a:rPr lang="tr-TR" dirty="0">
                <a:ea typeface="Times New Roman" panose="02020603050405020304" pitchFamily="18" charset="0"/>
              </a:rPr>
              <a:t>agar</a:t>
            </a:r>
            <a:r>
              <a:rPr lang="tr-TR" spc="-20" dirty="0">
                <a:ea typeface="Times New Roman" panose="02020603050405020304" pitchFamily="18" charset="0"/>
              </a:rPr>
              <a:t> </a:t>
            </a:r>
            <a:r>
              <a:rPr lang="tr-TR" dirty="0">
                <a:ea typeface="Times New Roman" panose="02020603050405020304" pitchFamily="18" charset="0"/>
              </a:rPr>
              <a:t>(CCFA)</a:t>
            </a:r>
            <a:endParaRPr lang="az-Latn-AZ" dirty="0"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Kanamycin vancomycin </a:t>
            </a:r>
            <a:r>
              <a:rPr lang="en-US" dirty="0" smtClean="0"/>
              <a:t>blood </a:t>
            </a:r>
            <a:r>
              <a:rPr lang="tr-TR" dirty="0" smtClean="0"/>
              <a:t>agar </a:t>
            </a:r>
            <a:r>
              <a:rPr lang="tr-TR" dirty="0"/>
              <a:t>(KVLB</a:t>
            </a:r>
            <a:r>
              <a:rPr lang="tr-TR" dirty="0" smtClean="0"/>
              <a:t>)</a:t>
            </a:r>
            <a:r>
              <a:rPr lang="az-Latn-AZ" dirty="0" smtClean="0"/>
              <a:t> -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Bacteroides bile esculin agar (BBE)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Phenylethyl alcohol agar (PEA)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Colistin-nalidixic acid </a:t>
            </a:r>
            <a:r>
              <a:rPr lang="en-US" dirty="0" smtClean="0"/>
              <a:t>blood</a:t>
            </a:r>
            <a:r>
              <a:rPr lang="tr-TR" dirty="0" smtClean="0"/>
              <a:t> </a:t>
            </a:r>
            <a:r>
              <a:rPr lang="tr-TR" dirty="0"/>
              <a:t>agar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Egg yolk agar (EYA)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Mobilincus agar</a:t>
            </a:r>
            <a:endParaRPr lang="az-Latn-A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Anaerobe paromomisin vankomisin </a:t>
            </a:r>
            <a:r>
              <a:rPr lang="en-US" dirty="0" smtClean="0"/>
              <a:t>blood</a:t>
            </a:r>
            <a:r>
              <a:rPr lang="tr-TR" dirty="0" smtClean="0"/>
              <a:t> agar</a:t>
            </a:r>
            <a:endParaRPr lang="az-Latn-A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5566" t="39048" r="54085" b="21422"/>
          <a:stretch/>
        </p:blipFill>
        <p:spPr bwMode="auto">
          <a:xfrm>
            <a:off x="107504" y="0"/>
            <a:ext cx="2647639" cy="2891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1590" t="25714" r="36279" b="12371"/>
          <a:stretch/>
        </p:blipFill>
        <p:spPr bwMode="auto">
          <a:xfrm>
            <a:off x="2843808" y="843558"/>
            <a:ext cx="2547589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0841" t="9286" r="38689" b="6893"/>
          <a:stretch/>
        </p:blipFill>
        <p:spPr bwMode="auto">
          <a:xfrm>
            <a:off x="5521960" y="1805672"/>
            <a:ext cx="2290400" cy="2134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9486" t="72209" r="52849" b="21836"/>
          <a:stretch/>
        </p:blipFill>
        <p:spPr bwMode="auto">
          <a:xfrm>
            <a:off x="5521960" y="4083918"/>
            <a:ext cx="2296891" cy="288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29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az-Latn-AZ" sz="1800" dirty="0" smtClean="0"/>
          </a:p>
          <a:p>
            <a:pPr>
              <a:buFont typeface="Courier New" panose="02070309020205020404" pitchFamily="49" charset="0"/>
              <a:buChar char="o"/>
            </a:pPr>
            <a:endParaRPr lang="az-Latn-AZ" sz="1800" dirty="0" smtClean="0"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 smtClean="0">
                <a:cs typeface="Times New Roman" panose="02020603050405020304" pitchFamily="18" charset="0"/>
              </a:rPr>
              <a:t>Tiyo</a:t>
            </a:r>
            <a:r>
              <a:rPr lang="az-Latn-AZ" sz="1800" dirty="0" smtClean="0">
                <a:cs typeface="Times New Roman" panose="02020603050405020304" pitchFamily="18" charset="0"/>
              </a:rPr>
              <a:t>q</a:t>
            </a:r>
            <a:r>
              <a:rPr lang="tr-TR" sz="1800" dirty="0" smtClean="0">
                <a:cs typeface="Times New Roman" panose="02020603050405020304" pitchFamily="18" charset="0"/>
              </a:rPr>
              <a:t>likolat bu</a:t>
            </a:r>
            <a:r>
              <a:rPr lang="az-Latn-AZ" sz="1800" dirty="0" smtClean="0">
                <a:cs typeface="Times New Roman" panose="02020603050405020304" pitchFamily="18" charset="0"/>
              </a:rPr>
              <a:t>lyon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az-Latn-AZ" sz="1800" dirty="0" smtClean="0"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az-Latn-AZ" sz="1800" dirty="0"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az-Latn-AZ" sz="1800" dirty="0" smtClean="0"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az-Latn-AZ" sz="1800" dirty="0"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az-Latn-AZ" sz="1800" dirty="0" smtClean="0"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 smtClean="0">
                <a:cs typeface="Times New Roman" panose="02020603050405020304" pitchFamily="18" charset="0"/>
              </a:rPr>
              <a:t>Chopped</a:t>
            </a:r>
            <a:r>
              <a:rPr lang="az-Latn-AZ" sz="1800" dirty="0" smtClean="0"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cs typeface="Times New Roman" panose="02020603050405020304" pitchFamily="18" charset="0"/>
              </a:rPr>
              <a:t>meat glucose broth</a:t>
            </a:r>
            <a:r>
              <a:rPr lang="az-Latn-AZ" sz="1800" dirty="0" smtClean="0">
                <a:cs typeface="Times New Roman" panose="02020603050405020304" pitchFamily="18" charset="0"/>
              </a:rPr>
              <a:t>  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      </a:t>
            </a:r>
            <a:r>
              <a:rPr lang="az-Latn-AZ" sz="1800" dirty="0" smtClean="0">
                <a:cs typeface="Times New Roman" panose="02020603050405020304" pitchFamily="18" charset="0"/>
              </a:rPr>
              <a:t> (q</a:t>
            </a:r>
            <a:r>
              <a:rPr lang="en-US" sz="1800" dirty="0" err="1" smtClean="0">
                <a:cs typeface="Times New Roman" panose="02020603050405020304" pitchFamily="18" charset="0"/>
              </a:rPr>
              <a:t>iym</a:t>
            </a:r>
            <a:r>
              <a:rPr lang="az-Latn-AZ" sz="1800" dirty="0" smtClean="0">
                <a:cs typeface="Times New Roman" panose="02020603050405020304" pitchFamily="18" charset="0"/>
              </a:rPr>
              <a:t>əli qlükozalı bulyon)</a:t>
            </a:r>
          </a:p>
          <a:p>
            <a:pPr>
              <a:buFont typeface="Courier New" panose="02070309020205020404" pitchFamily="49" charset="0"/>
              <a:buChar char="o"/>
            </a:pPr>
            <a:endParaRPr lang="az-Latn-AZ" sz="18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025EB428-0959-2E27-4A92-5D3F5B2BA035}"/>
              </a:ext>
            </a:extLst>
          </p:cNvPr>
          <p:cNvSpPr/>
          <p:nvPr/>
        </p:nvSpPr>
        <p:spPr>
          <a:xfrm>
            <a:off x="1763688" y="843558"/>
            <a:ext cx="1872208" cy="528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 smtClean="0">
                <a:cs typeface="Times New Roman" panose="02020603050405020304" pitchFamily="18" charset="0"/>
              </a:rPr>
              <a:t>Zənginləşdirici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59832" y="1335265"/>
            <a:ext cx="4464496" cy="1631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400" dirty="0"/>
              <a:t>B</a:t>
            </a:r>
            <a:r>
              <a:rPr lang="en-US" sz="1400" dirty="0"/>
              <a:t>u </a:t>
            </a:r>
            <a:r>
              <a:rPr lang="az-Latn-AZ" sz="1400" dirty="0"/>
              <a:t>aqar</a:t>
            </a:r>
            <a:r>
              <a:rPr lang="en-US" sz="1400" dirty="0"/>
              <a:t> </a:t>
            </a:r>
            <a:r>
              <a:rPr lang="az-Latn-AZ" sz="1400" dirty="0"/>
              <a:t>Q</a:t>
            </a:r>
            <a:r>
              <a:rPr lang="en-US" sz="1400" dirty="0"/>
              <a:t>ram</a:t>
            </a:r>
            <a:r>
              <a:rPr lang="az-Latn-AZ" sz="1400" dirty="0"/>
              <a:t> boyamada </a:t>
            </a:r>
            <a:r>
              <a:rPr lang="en-US" sz="1400" dirty="0" err="1"/>
              <a:t>bakteri</a:t>
            </a:r>
            <a:r>
              <a:rPr lang="az-Latn-AZ" sz="1400" dirty="0"/>
              <a:t>ya</a:t>
            </a:r>
            <a:r>
              <a:rPr lang="en-US" sz="1400" dirty="0"/>
              <a:t> </a:t>
            </a:r>
            <a:r>
              <a:rPr lang="en-US" sz="1400" dirty="0" err="1"/>
              <a:t>görül</a:t>
            </a:r>
            <a:r>
              <a:rPr lang="az-Latn-AZ" sz="1400" dirty="0"/>
              <a:t>üb,</a:t>
            </a:r>
            <a:r>
              <a:rPr lang="en-US" sz="1400" dirty="0"/>
              <a:t> </a:t>
            </a:r>
            <a:r>
              <a:rPr lang="az-Latn-AZ" sz="1400" dirty="0"/>
              <a:t>kultivasiyada inkişaf </a:t>
            </a:r>
            <a:r>
              <a:rPr lang="az-Latn-AZ" sz="1400" dirty="0" smtClean="0"/>
              <a:t>olmadığı, </a:t>
            </a:r>
            <a:r>
              <a:rPr lang="en-US" sz="1400" dirty="0" err="1" smtClean="0"/>
              <a:t>ya</a:t>
            </a:r>
            <a:r>
              <a:rPr lang="en-US" sz="1400" dirty="0" smtClean="0"/>
              <a:t> </a:t>
            </a:r>
            <a:r>
              <a:rPr lang="en-US" sz="1400" dirty="0"/>
              <a:t>da  </a:t>
            </a:r>
            <a:r>
              <a:rPr lang="en-US" sz="1400" dirty="0" err="1"/>
              <a:t>bakteri</a:t>
            </a:r>
            <a:r>
              <a:rPr lang="az-Latn-AZ" sz="1400" dirty="0"/>
              <a:t>ya </a:t>
            </a:r>
            <a:r>
              <a:rPr lang="en-US" sz="1400" dirty="0" err="1"/>
              <a:t>inokulumunun</a:t>
            </a:r>
            <a:r>
              <a:rPr lang="en-US" sz="1400" dirty="0"/>
              <a:t> </a:t>
            </a:r>
            <a:r>
              <a:rPr lang="en-US" sz="1400" dirty="0" err="1"/>
              <a:t>çok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olduğu</a:t>
            </a:r>
            <a:r>
              <a:rPr lang="en-US" sz="1400" dirty="0"/>
              <a:t> </a:t>
            </a:r>
            <a:r>
              <a:rPr lang="az-Latn-AZ" sz="1400" dirty="0"/>
              <a:t>hal</a:t>
            </a:r>
            <a:r>
              <a:rPr lang="en-US" sz="1400" dirty="0" err="1"/>
              <a:t>larda</a:t>
            </a:r>
            <a:r>
              <a:rPr lang="en-US" sz="1400" dirty="0"/>
              <a:t> t</a:t>
            </a:r>
            <a:r>
              <a:rPr lang="az-Latn-AZ" sz="1400" dirty="0"/>
              <a:t>ə</a:t>
            </a:r>
            <a:r>
              <a:rPr lang="en-US" sz="1400" dirty="0" err="1"/>
              <a:t>krar</a:t>
            </a:r>
            <a:r>
              <a:rPr lang="en-US" sz="1400" dirty="0"/>
              <a:t> k</a:t>
            </a:r>
            <a:r>
              <a:rPr lang="az-Latn-AZ" sz="1400" dirty="0"/>
              <a:t>ultivasiya üçün</a:t>
            </a:r>
            <a:r>
              <a:rPr lang="en-US" sz="1400" dirty="0"/>
              <a:t> </a:t>
            </a:r>
            <a:r>
              <a:rPr lang="en-US" sz="1400" dirty="0" err="1"/>
              <a:t>anaerob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az-Latn-AZ" sz="1400" dirty="0"/>
              <a:t>yaların saxlanılmasını təmin edən</a:t>
            </a:r>
            <a:r>
              <a:rPr lang="en-US" sz="1400" dirty="0"/>
              <a:t>,</a:t>
            </a:r>
            <a:r>
              <a:rPr lang="az-Latn-AZ" sz="1400" dirty="0"/>
              <a:t> </a:t>
            </a:r>
            <a:r>
              <a:rPr lang="az-Latn-AZ" sz="1400" dirty="0" smtClean="0"/>
              <a:t>zənginləşdirici </a:t>
            </a:r>
            <a:r>
              <a:rPr lang="az-Latn-AZ" sz="1400" dirty="0"/>
              <a:t>maye aqardır.</a:t>
            </a:r>
            <a:r>
              <a:rPr lang="en-US" sz="1400" dirty="0"/>
              <a:t> </a:t>
            </a:r>
            <a:endParaRPr lang="az-Latn-AZ" sz="1400" dirty="0"/>
          </a:p>
        </p:txBody>
      </p:sp>
      <p:sp>
        <p:nvSpPr>
          <p:cNvPr id="10" name="Овал 9"/>
          <p:cNvSpPr/>
          <p:nvPr/>
        </p:nvSpPr>
        <p:spPr>
          <a:xfrm>
            <a:off x="3614414" y="3598638"/>
            <a:ext cx="3672408" cy="1199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400" dirty="0"/>
              <a:t>Bu aqarda eyni məqsədlə istifadə edilir,xüsusi ilə </a:t>
            </a:r>
            <a:r>
              <a:rPr lang="en-US" sz="1400" i="1" dirty="0" err="1"/>
              <a:t>C.difficile</a:t>
            </a:r>
            <a:r>
              <a:rPr lang="en-US" sz="1400" dirty="0"/>
              <a:t>’ </a:t>
            </a:r>
            <a:r>
              <a:rPr lang="en-US" sz="1400" dirty="0" err="1"/>
              <a:t>nin</a:t>
            </a:r>
            <a:r>
              <a:rPr lang="en-US" sz="1400" dirty="0"/>
              <a:t> </a:t>
            </a:r>
            <a:r>
              <a:rPr lang="az-Latn-AZ" sz="1400" dirty="0"/>
              <a:t>izolyasiyası üçün istifadə edilən maye aqardır.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992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8654" t="40073" r="63439" b="10463"/>
          <a:stretch/>
        </p:blipFill>
        <p:spPr bwMode="auto">
          <a:xfrm>
            <a:off x="6012160" y="915566"/>
            <a:ext cx="2880319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z-Latn-AZ" sz="2400" b="1" dirty="0" err="1">
                <a:latin typeface="+mn-lt"/>
              </a:rPr>
              <a:t>İ</a:t>
            </a:r>
            <a:r>
              <a:rPr lang="en-US" sz="2400" b="1" dirty="0" err="1" smtClean="0">
                <a:latin typeface="+mn-lt"/>
              </a:rPr>
              <a:t>nkubasiya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sisteml</a:t>
            </a:r>
            <a:r>
              <a:rPr lang="az-Latn-AZ" sz="2400" b="1" dirty="0" smtClean="0">
                <a:latin typeface="+mn-lt"/>
              </a:rPr>
              <a:t>əri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91629"/>
            <a:ext cx="7787208" cy="310299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dirty="0" err="1" smtClean="0"/>
              <a:t>Anaerob</a:t>
            </a:r>
            <a:r>
              <a:rPr lang="en-US" sz="1800" dirty="0" smtClean="0"/>
              <a:t> </a:t>
            </a:r>
            <a:r>
              <a:rPr lang="en-US" sz="1800" dirty="0" err="1" smtClean="0"/>
              <a:t>kabinlər</a:t>
            </a: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err="1" smtClean="0"/>
              <a:t>Anaerob</a:t>
            </a:r>
            <a:r>
              <a:rPr lang="en-US" sz="1800" dirty="0" smtClean="0"/>
              <a:t> </a:t>
            </a:r>
            <a:r>
              <a:rPr lang="en-US" sz="1800" dirty="0" err="1" smtClean="0"/>
              <a:t>qablar</a:t>
            </a: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err="1" smtClean="0"/>
              <a:t>Anaerob</a:t>
            </a:r>
            <a:r>
              <a:rPr lang="en-US" sz="1800" dirty="0" smtClean="0"/>
              <a:t> </a:t>
            </a:r>
            <a:r>
              <a:rPr lang="en-US" sz="1800" dirty="0" err="1" smtClean="0"/>
              <a:t>plastik</a:t>
            </a:r>
            <a:r>
              <a:rPr lang="en-US" sz="1800" dirty="0" smtClean="0"/>
              <a:t> </a:t>
            </a:r>
            <a:r>
              <a:rPr lang="en-US" sz="1800" dirty="0" err="1" smtClean="0"/>
              <a:t>paketlər</a:t>
            </a:r>
            <a:endParaRPr lang="ru-RU" sz="1800" dirty="0" smtClean="0"/>
          </a:p>
          <a:p>
            <a:pPr>
              <a:buFont typeface="Courier New" pitchFamily="49" charset="0"/>
              <a:buChar char="o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8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z-Latn-AZ" sz="2400" b="1" dirty="0" smtClean="0">
                <a:latin typeface="+mn-lt"/>
              </a:rPr>
              <a:t>Anaerob kabin </a:t>
            </a:r>
            <a:r>
              <a:rPr lang="az-Latn-AZ" sz="2400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Glove-box</a:t>
            </a:r>
            <a:r>
              <a:rPr lang="az-Latn-AZ" sz="2400" dirty="0" smtClean="0">
                <a:latin typeface="+mn-lt"/>
              </a:rPr>
              <a:t>)</a:t>
            </a:r>
            <a:endParaRPr lang="ru-RU" sz="2400" dirty="0">
              <a:latin typeface="+mn-lt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7610B50-B9F0-8A59-4682-0BD523210B5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3140" t="19545" r="44299" b="29923"/>
          <a:stretch/>
        </p:blipFill>
        <p:spPr bwMode="auto">
          <a:xfrm>
            <a:off x="5364088" y="1203598"/>
            <a:ext cx="3669404" cy="3223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639" y="13476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5% CO</a:t>
            </a:r>
            <a:r>
              <a:rPr lang="en-US" baseline="-25000" dirty="0"/>
              <a:t>2</a:t>
            </a:r>
            <a:r>
              <a:rPr lang="en-US" dirty="0"/>
              <a:t>, 85% N</a:t>
            </a:r>
            <a:r>
              <a:rPr lang="en-US" baseline="-25000" dirty="0"/>
              <a:t>2</a:t>
            </a:r>
            <a:r>
              <a:rPr lang="en-US" dirty="0"/>
              <a:t>, 10%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qaz</a:t>
            </a:r>
            <a:r>
              <a:rPr lang="en-US" dirty="0"/>
              <a:t> </a:t>
            </a:r>
            <a:r>
              <a:rPr lang="en-US" dirty="0" err="1"/>
              <a:t>qarışımı</a:t>
            </a:r>
            <a:r>
              <a:rPr lang="en-US" dirty="0"/>
              <a:t> </a:t>
            </a:r>
            <a:r>
              <a:rPr lang="en-US" dirty="0" err="1"/>
              <a:t>verilərək</a:t>
            </a:r>
            <a:r>
              <a:rPr lang="en-US" dirty="0"/>
              <a:t> ideal </a:t>
            </a:r>
            <a:r>
              <a:rPr lang="en-US" dirty="0" err="1"/>
              <a:t>anaerob</a:t>
            </a:r>
            <a:r>
              <a:rPr lang="en-US" dirty="0"/>
              <a:t> </a:t>
            </a:r>
            <a:r>
              <a:rPr lang="en-US" dirty="0" err="1"/>
              <a:t>şərait</a:t>
            </a:r>
            <a:r>
              <a:rPr lang="en-US" dirty="0"/>
              <a:t> </a:t>
            </a:r>
            <a:r>
              <a:rPr lang="en-US" dirty="0" err="1" smtClean="0"/>
              <a:t>yaradılır</a:t>
            </a:r>
            <a:r>
              <a:rPr lang="az-Latn-AZ" dirty="0"/>
              <a:t>,</a:t>
            </a:r>
            <a:endParaRPr lang="az-Latn-AZ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err="1" smtClean="0"/>
              <a:t>Kabin</a:t>
            </a:r>
            <a:r>
              <a:rPr lang="en-US" dirty="0" smtClean="0"/>
              <a:t> </a:t>
            </a:r>
            <a:r>
              <a:rPr lang="en-US" dirty="0" err="1"/>
              <a:t>içindəki</a:t>
            </a:r>
            <a:r>
              <a:rPr lang="en-US" dirty="0"/>
              <a:t> </a:t>
            </a:r>
            <a:r>
              <a:rPr lang="en-US" dirty="0" err="1"/>
              <a:t>anaerob</a:t>
            </a:r>
            <a:r>
              <a:rPr lang="en-US" dirty="0"/>
              <a:t> </a:t>
            </a:r>
            <a:r>
              <a:rPr lang="en-US" dirty="0" err="1"/>
              <a:t>şərait</a:t>
            </a:r>
            <a:r>
              <a:rPr lang="en-US" dirty="0"/>
              <a:t> </a:t>
            </a:r>
            <a:r>
              <a:rPr lang="en-US" dirty="0" err="1"/>
              <a:t>davamlı</a:t>
            </a:r>
            <a:r>
              <a:rPr lang="en-US" dirty="0"/>
              <a:t> </a:t>
            </a:r>
            <a:r>
              <a:rPr lang="en-US" dirty="0" err="1"/>
              <a:t>olaraq</a:t>
            </a:r>
            <a:r>
              <a:rPr lang="en-US" dirty="0"/>
              <a:t> </a:t>
            </a:r>
            <a:r>
              <a:rPr lang="en-US" dirty="0" err="1"/>
              <a:t>indiqatorlarla</a:t>
            </a:r>
            <a:r>
              <a:rPr lang="en-US" dirty="0"/>
              <a:t> </a:t>
            </a:r>
            <a:r>
              <a:rPr lang="en-US" dirty="0" err="1"/>
              <a:t>izlənməlidir</a:t>
            </a:r>
            <a:r>
              <a:rPr lang="en-US" dirty="0" smtClean="0"/>
              <a:t>.</a:t>
            </a:r>
            <a:endParaRPr lang="az-Latn-AZ" dirty="0" smtClean="0"/>
          </a:p>
          <a:p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07504" y="3291831"/>
            <a:ext cx="108011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 smtClean="0"/>
              <a:t>avantaj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3147815"/>
            <a:ext cx="30243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 smtClean="0"/>
              <a:t>Zəif inkişaf edən anaerob </a:t>
            </a:r>
            <a:r>
              <a:rPr lang="en-US" sz="1600" dirty="0" err="1" smtClean="0"/>
              <a:t>bakteri</a:t>
            </a:r>
            <a:r>
              <a:rPr lang="az-Latn-AZ" sz="1600" dirty="0" smtClean="0"/>
              <a:t>ya</a:t>
            </a:r>
            <a:r>
              <a:rPr lang="en-US" sz="1600" dirty="0" smtClean="0"/>
              <a:t>l</a:t>
            </a:r>
            <a:r>
              <a:rPr lang="az-Latn-AZ" sz="1600" dirty="0" smtClean="0"/>
              <a:t>a</a:t>
            </a:r>
            <a:r>
              <a:rPr lang="en-US" sz="1600" dirty="0" smtClean="0"/>
              <a:t>r</a:t>
            </a:r>
            <a:r>
              <a:rPr lang="az-Latn-AZ" sz="1600" dirty="0" smtClean="0"/>
              <a:t>ı</a:t>
            </a:r>
            <a:r>
              <a:rPr lang="en-US" sz="1600" dirty="0" smtClean="0"/>
              <a:t>n </a:t>
            </a:r>
            <a:r>
              <a:rPr lang="en-US" sz="1600" dirty="0" err="1"/>
              <a:t>günlük</a:t>
            </a:r>
            <a:r>
              <a:rPr lang="en-US" sz="1600" dirty="0"/>
              <a:t> </a:t>
            </a:r>
            <a:r>
              <a:rPr lang="az-Latn-AZ" sz="1600" dirty="0"/>
              <a:t>  </a:t>
            </a:r>
            <a:r>
              <a:rPr lang="az-Latn-AZ" sz="1600" dirty="0" smtClean="0"/>
              <a:t>kontrol edilməsi mümkündür.</a:t>
            </a: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07502" y="4116460"/>
            <a:ext cx="151216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 smtClean="0"/>
              <a:t>dezavantaj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3074" y="4008448"/>
            <a:ext cx="222146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 smtClean="0"/>
              <a:t>Bahalı olması.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096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z-Latn-AZ" sz="2400" b="1" dirty="0" smtClean="0">
                <a:latin typeface="+mn-lt"/>
              </a:rPr>
              <a:t>Anaerob qablar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91630"/>
            <a:ext cx="5040560" cy="33944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az-Latn-AZ" sz="1800" dirty="0" err="1"/>
              <a:t>A</a:t>
            </a:r>
            <a:r>
              <a:rPr lang="en-US" sz="1800" dirty="0" err="1" smtClean="0"/>
              <a:t>naerob</a:t>
            </a:r>
            <a:r>
              <a:rPr lang="en-US" sz="1800" dirty="0" smtClean="0"/>
              <a:t> </a:t>
            </a:r>
            <a:r>
              <a:rPr lang="en-US" sz="1800" dirty="0" err="1"/>
              <a:t>şəraiti</a:t>
            </a:r>
            <a:r>
              <a:rPr lang="en-US" sz="1800" dirty="0"/>
              <a:t> </a:t>
            </a:r>
            <a:r>
              <a:rPr lang="en-US" sz="1800" dirty="0" err="1"/>
              <a:t>birdəfəlik</a:t>
            </a:r>
            <a:r>
              <a:rPr lang="en-US" sz="1800" dirty="0"/>
              <a:t> H₂-CO₂ </a:t>
            </a:r>
            <a:r>
              <a:rPr lang="en-US" sz="1800" dirty="0" err="1" smtClean="0"/>
              <a:t>generatoru</a:t>
            </a:r>
            <a:r>
              <a:rPr lang="az-Latn-AZ" sz="1800" dirty="0" smtClean="0"/>
              <a:t> (GasPak,Oxoid) </a:t>
            </a:r>
            <a:r>
              <a:rPr lang="en-US" sz="1800" dirty="0" smtClean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boşaltmalı-yer</a:t>
            </a:r>
            <a:r>
              <a:rPr lang="en-US" sz="1800" dirty="0"/>
              <a:t> </a:t>
            </a:r>
            <a:r>
              <a:rPr lang="en-US" sz="1800" dirty="0" err="1"/>
              <a:t>dəyiştirməli</a:t>
            </a:r>
            <a:r>
              <a:rPr lang="en-US" sz="1800" dirty="0"/>
              <a:t> </a:t>
            </a:r>
            <a:r>
              <a:rPr lang="en-US" sz="1800" dirty="0" err="1" smtClean="0"/>
              <a:t>sistemlə</a:t>
            </a:r>
            <a:r>
              <a:rPr lang="az-Latn-AZ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/>
              <a:t>80-90% N₂, 5-10% H₂,5-10%  CO₂ </a:t>
            </a:r>
            <a:r>
              <a:rPr lang="en-US" sz="1800" dirty="0" err="1"/>
              <a:t>qaz</a:t>
            </a:r>
            <a:r>
              <a:rPr lang="en-US" sz="1800" dirty="0"/>
              <a:t> </a:t>
            </a:r>
            <a:r>
              <a:rPr lang="en-US" sz="1800" dirty="0" err="1"/>
              <a:t>qarışımı</a:t>
            </a:r>
            <a:r>
              <a:rPr lang="en-US" sz="1800" dirty="0"/>
              <a:t> </a:t>
            </a:r>
            <a:r>
              <a:rPr lang="en-US" sz="1800" dirty="0" err="1"/>
              <a:t>olacaq</a:t>
            </a:r>
            <a:r>
              <a:rPr lang="en-US" sz="1800" dirty="0"/>
              <a:t> </a:t>
            </a:r>
            <a:r>
              <a:rPr lang="en-US" sz="1800" dirty="0" err="1"/>
              <a:t>şəkildə</a:t>
            </a:r>
            <a:r>
              <a:rPr lang="en-US" sz="1800" dirty="0"/>
              <a:t> </a:t>
            </a:r>
            <a:r>
              <a:rPr lang="en-US" sz="1800" dirty="0" err="1"/>
              <a:t>təmin</a:t>
            </a:r>
            <a:r>
              <a:rPr lang="en-US" sz="1800" dirty="0"/>
              <a:t> </a:t>
            </a:r>
            <a:r>
              <a:rPr lang="en-US" sz="1800" dirty="0" err="1" smtClean="0"/>
              <a:t>edilir</a:t>
            </a:r>
            <a:r>
              <a:rPr lang="az-Latn-AZ" sz="1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err="1" smtClean="0"/>
              <a:t>B</a:t>
            </a:r>
            <a:r>
              <a:rPr lang="en-US" sz="1800" dirty="0" err="1" smtClean="0"/>
              <a:t>oşaltmalı-yer</a:t>
            </a:r>
            <a:r>
              <a:rPr lang="en-US" sz="1800" dirty="0" smtClean="0"/>
              <a:t> </a:t>
            </a:r>
            <a:r>
              <a:rPr lang="en-US" sz="1800" dirty="0" err="1"/>
              <a:t>dəyiştirməli</a:t>
            </a:r>
            <a:r>
              <a:rPr lang="en-US" sz="1800" dirty="0"/>
              <a:t> </a:t>
            </a:r>
            <a:r>
              <a:rPr lang="en-US" sz="1800" dirty="0" err="1" smtClean="0"/>
              <a:t>sistem</a:t>
            </a:r>
            <a:r>
              <a:rPr lang="az-Latn-AZ" sz="1800" dirty="0" smtClean="0"/>
              <a:t> qaz generator sisteminə görə daha ekonomikdir və anaerob şərait  daha tez yaranır.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Anaerob şərait həmişə kontrol edilməlidir, bunun üçün indikatorlardan istifadə edilir.</a:t>
            </a:r>
            <a:endParaRPr lang="az-Latn-AZ" sz="1800" dirty="0"/>
          </a:p>
          <a:p>
            <a:pPr>
              <a:buFont typeface="Courier New" pitchFamily="49" charset="0"/>
              <a:buChar char="o"/>
            </a:pPr>
            <a:endParaRPr lang="ru-RU" sz="18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2753F198-010A-7B53-48E2-87A9CB397605}"/>
              </a:ext>
            </a:extLst>
          </p:cNvPr>
          <p:cNvPicPr/>
          <p:nvPr/>
        </p:nvPicPr>
        <p:blipFill rotWithShape="1">
          <a:blip r:embed="rId2"/>
          <a:srcRect l="17310" r="18208" b="17902"/>
          <a:stretch/>
        </p:blipFill>
        <p:spPr bwMode="auto">
          <a:xfrm>
            <a:off x="5436096" y="1347614"/>
            <a:ext cx="3707904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55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/>
              <a:t>Anoxomat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51669"/>
            <a:ext cx="4104456" cy="2742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Avtomatik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olub</a:t>
            </a:r>
            <a:r>
              <a:rPr lang="az-Latn-AZ" sz="1800" dirty="0" smtClean="0"/>
              <a:t>, boşaltmalı-yerdəyişməli sistem tətbiq olunaraq qabların içindəki hava </a:t>
            </a:r>
            <a:r>
              <a:rPr lang="en-US" sz="1800" dirty="0" err="1" smtClean="0"/>
              <a:t>boşa</a:t>
            </a:r>
            <a:r>
              <a:rPr lang="az-Latn-AZ" sz="1800" dirty="0" smtClean="0"/>
              <a:t>ldılır, yerinə</a:t>
            </a:r>
            <a:r>
              <a:rPr lang="en-US" sz="1800" dirty="0" smtClean="0"/>
              <a:t> 80 </a:t>
            </a:r>
            <a:r>
              <a:rPr lang="en-US" sz="1800" dirty="0"/>
              <a:t>% </a:t>
            </a:r>
            <a:r>
              <a:rPr lang="en-US" sz="1800" dirty="0" err="1"/>
              <a:t>azot</a:t>
            </a:r>
            <a:r>
              <a:rPr lang="en-US" sz="1800" dirty="0"/>
              <a:t> (N2), 10 % </a:t>
            </a:r>
            <a:r>
              <a:rPr lang="en-US" sz="1800" dirty="0" err="1"/>
              <a:t>karbondioksit</a:t>
            </a:r>
            <a:r>
              <a:rPr lang="en-US" sz="1800" dirty="0"/>
              <a:t> (CO2) </a:t>
            </a:r>
            <a:r>
              <a:rPr lang="en-US" sz="1800" dirty="0" err="1"/>
              <a:t>ve</a:t>
            </a:r>
            <a:r>
              <a:rPr lang="en-US" sz="1800" dirty="0"/>
              <a:t> 10 % </a:t>
            </a:r>
            <a:r>
              <a:rPr lang="en-US" sz="1800" dirty="0" err="1" smtClean="0"/>
              <a:t>hidro</a:t>
            </a:r>
            <a:r>
              <a:rPr lang="az-Latn-AZ" sz="1800" dirty="0" smtClean="0"/>
              <a:t>g</a:t>
            </a:r>
            <a:r>
              <a:rPr lang="en-US" sz="1800" dirty="0" smtClean="0"/>
              <a:t>en </a:t>
            </a:r>
            <a:r>
              <a:rPr lang="en-US" sz="1800" dirty="0"/>
              <a:t>(H2) </a:t>
            </a:r>
            <a:r>
              <a:rPr lang="az-Latn-AZ" sz="1800" dirty="0" err="1"/>
              <a:t>q</a:t>
            </a:r>
            <a:r>
              <a:rPr lang="en-US" sz="1800" dirty="0" err="1" smtClean="0"/>
              <a:t>az</a:t>
            </a:r>
            <a:r>
              <a:rPr lang="en-US" sz="1800" dirty="0" smtClean="0"/>
              <a:t> </a:t>
            </a:r>
            <a:r>
              <a:rPr lang="az-Latn-AZ" sz="1800" dirty="0" err="1"/>
              <a:t>q</a:t>
            </a:r>
            <a:r>
              <a:rPr lang="en-US" sz="1800" dirty="0" err="1" smtClean="0"/>
              <a:t>arışımını</a:t>
            </a:r>
            <a:r>
              <a:rPr lang="en-US" sz="1800" dirty="0" smtClean="0"/>
              <a:t> </a:t>
            </a:r>
            <a:r>
              <a:rPr lang="en-US" sz="1800" dirty="0" err="1" smtClean="0"/>
              <a:t>doldurara</a:t>
            </a:r>
            <a:r>
              <a:rPr lang="az-Latn-AZ" sz="1800" dirty="0" smtClean="0"/>
              <a:t>q</a:t>
            </a:r>
            <a:r>
              <a:rPr lang="en-US" sz="1800" dirty="0" smtClean="0"/>
              <a:t> </a:t>
            </a:r>
            <a:r>
              <a:rPr lang="en-US" sz="1800" dirty="0" err="1" smtClean="0"/>
              <a:t>anaero</a:t>
            </a:r>
            <a:r>
              <a:rPr lang="az-Latn-AZ" sz="1800" dirty="0" smtClean="0"/>
              <a:t>b</a:t>
            </a:r>
            <a:r>
              <a:rPr lang="en-US" sz="1800" dirty="0" smtClean="0"/>
              <a:t> </a:t>
            </a:r>
            <a:r>
              <a:rPr lang="az-Latn-AZ" sz="1800" dirty="0" smtClean="0"/>
              <a:t>mühit yaranır</a:t>
            </a:r>
            <a:r>
              <a:rPr lang="en-US" sz="1800" dirty="0" smtClean="0"/>
              <a:t>. 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15086" r="26978" b="16379"/>
          <a:stretch/>
        </p:blipFill>
        <p:spPr bwMode="auto">
          <a:xfrm>
            <a:off x="5076056" y="1419622"/>
            <a:ext cx="3581573" cy="29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0307" t="12619" r="29049" b="21181"/>
          <a:stretch/>
        </p:blipFill>
        <p:spPr bwMode="auto">
          <a:xfrm>
            <a:off x="18015" y="987574"/>
            <a:ext cx="4320480" cy="2580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2582" t="43573" r="32129" b="23566"/>
          <a:stretch/>
        </p:blipFill>
        <p:spPr bwMode="auto">
          <a:xfrm>
            <a:off x="2930207" y="2499741"/>
            <a:ext cx="6213793" cy="2619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44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69" y="627534"/>
            <a:ext cx="8229600" cy="85725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+mn-lt"/>
              </a:rPr>
              <a:t>Anaerob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plastik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paketlər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91368" y="1131590"/>
            <a:ext cx="5050904" cy="33944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Anaerobic Bag -</a:t>
            </a:r>
            <a:r>
              <a:rPr lang="en-US" sz="1800" dirty="0"/>
              <a:t> H₂-CO₂ </a:t>
            </a:r>
            <a:r>
              <a:rPr lang="en-US" sz="1800" dirty="0" err="1" smtClean="0"/>
              <a:t>generatoru</a:t>
            </a:r>
            <a:r>
              <a:rPr lang="az-Latn-AZ" sz="1800" dirty="0"/>
              <a:t>,</a:t>
            </a:r>
            <a:r>
              <a:rPr lang="az-Latn-AZ" sz="1800" dirty="0" smtClean="0"/>
              <a:t> palladium katalizatoru vasitəsi ilə oksigeni </a:t>
            </a:r>
            <a:r>
              <a:rPr lang="az-Latn-AZ" sz="1800" dirty="0"/>
              <a:t>uzaqlaşdırıb,CO2 əmələ gətirərək anaerob şərait yaradır. </a:t>
            </a:r>
            <a:r>
              <a:rPr lang="az-Latn-AZ" sz="1800" dirty="0" smtClean="0"/>
              <a:t>Rezursin indiqatoru ilə sistem izl</a:t>
            </a:r>
            <a:r>
              <a:rPr lang="az-Latn-AZ" sz="1800" dirty="0"/>
              <a:t>ə</a:t>
            </a:r>
            <a:r>
              <a:rPr lang="az-Latn-AZ" sz="1800" dirty="0" smtClean="0"/>
              <a:t>nilir.</a:t>
            </a:r>
            <a:endParaRPr lang="az-Latn-AZ" sz="1800" dirty="0"/>
          </a:p>
          <a:p>
            <a:pPr>
              <a:buFont typeface="Courier New" pitchFamily="49" charset="0"/>
              <a:buChar char="o"/>
            </a:pP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Anaerocult katalizatorsuzdur, paketdəki oksigen dəmir tozu ilə birləşərək dəmir oksit yaratmaqla oksigenin uzaqlaşdırılaraq ,CO2 əmələ gətirərək anaerob şərait yaradır.</a:t>
            </a:r>
          </a:p>
          <a:p>
            <a:pPr>
              <a:buFont typeface="Courier New" pitchFamily="49" charset="0"/>
              <a:buChar char="o"/>
            </a:pPr>
            <a:endParaRPr lang="ru-RU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1743EC-FB15-412C-799D-35ED71C76090}"/>
              </a:ext>
            </a:extLst>
          </p:cNvPr>
          <p:cNvPicPr/>
          <p:nvPr/>
        </p:nvPicPr>
        <p:blipFill rotWithShape="1">
          <a:blip r:embed="rId2"/>
          <a:srcRect l="9455" t="41049" r="53045" b="15051"/>
          <a:stretch/>
        </p:blipFill>
        <p:spPr bwMode="auto">
          <a:xfrm>
            <a:off x="6462813" y="915566"/>
            <a:ext cx="230425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755576" y="4150952"/>
            <a:ext cx="108011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 smtClean="0"/>
              <a:t>avantaj</a:t>
            </a:r>
            <a:endParaRPr lang="ru-RU" sz="1600" dirty="0"/>
          </a:p>
        </p:txBody>
      </p:sp>
      <p:sp>
        <p:nvSpPr>
          <p:cNvPr id="3" name="Овал 2"/>
          <p:cNvSpPr/>
          <p:nvPr/>
        </p:nvSpPr>
        <p:spPr>
          <a:xfrm>
            <a:off x="2022143" y="3754908"/>
            <a:ext cx="396960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Anaero</a:t>
            </a:r>
            <a:r>
              <a:rPr lang="az-Latn-AZ" sz="1600" dirty="0" smtClean="0"/>
              <a:t>b şərait dəyişmədən</a:t>
            </a:r>
            <a:r>
              <a:rPr lang="en-US" sz="1600" dirty="0" smtClean="0"/>
              <a:t> </a:t>
            </a:r>
            <a:r>
              <a:rPr lang="az-Latn-AZ" sz="1600" dirty="0" smtClean="0"/>
              <a:t>kasalarda inkişaf olub olmamasını görmək mümkündür.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92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z-Latn-AZ" sz="2400" b="1" dirty="0" smtClean="0">
                <a:latin typeface="+mn-lt"/>
              </a:rPr>
              <a:t>İnkubasiya müddəti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75606"/>
            <a:ext cx="6840760" cy="3312369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dirty="0" smtClean="0"/>
              <a:t>35-37°</a:t>
            </a:r>
            <a:r>
              <a:rPr lang="az-Latn-AZ" sz="1800" dirty="0" smtClean="0"/>
              <a:t>C</a:t>
            </a:r>
            <a:r>
              <a:rPr lang="en-US" sz="1800" dirty="0" smtClean="0"/>
              <a:t>’</a:t>
            </a:r>
            <a:r>
              <a:rPr lang="en-US" sz="1800" dirty="0" err="1" smtClean="0"/>
              <a:t>də</a:t>
            </a:r>
            <a:r>
              <a:rPr lang="en-US" sz="1800" dirty="0" smtClean="0"/>
              <a:t> minimum 48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inkubasiya</a:t>
            </a:r>
            <a:r>
              <a:rPr lang="en-US" sz="1800" dirty="0" smtClean="0"/>
              <a:t> </a:t>
            </a:r>
            <a:r>
              <a:rPr lang="en-US" sz="1800" dirty="0" err="1" smtClean="0"/>
              <a:t>edilməlidir</a:t>
            </a:r>
            <a:r>
              <a:rPr lang="az-Latn-AZ" sz="1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Yavaş inkişaf edən bateriyalar üçün müddəti  2 və ya 4 gün uzatmaq lazımdır.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Əkim </a:t>
            </a:r>
            <a:r>
              <a:rPr lang="az-Latn-AZ" sz="1800" dirty="0"/>
              <a:t>edilmiş kasaların uzun müddət hava ilə təmas etməməsi üçün </a:t>
            </a:r>
            <a:r>
              <a:rPr lang="az-Latn-AZ" sz="1800" dirty="0" smtClean="0"/>
              <a:t>kasaları </a:t>
            </a:r>
            <a:r>
              <a:rPr lang="az-Latn-AZ" sz="1800" dirty="0"/>
              <a:t>dərhal anaerob inkubasiya sistemlərinin hər hansı birinə yerləşdirilməlidir</a:t>
            </a:r>
            <a:r>
              <a:rPr lang="az-Latn-AZ" sz="1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Əgər qablar erkən açılarsa yavaş inkişaf edən bateriyalar oksigen təmasına görə ölə bilər.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Təcili hallarda iki set əkim edilməli, bir set 18-24 saat , digər set isə 3-5 gün inkubasiya edilməlidir.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Klinik olaraq klostridium mionekrozdan şübhə olarsa, kasalar ən erkən 6-12 saat sonra kontrol edilməlidir.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4095" t="14524" r="46453" b="12608"/>
          <a:stretch/>
        </p:blipFill>
        <p:spPr bwMode="auto">
          <a:xfrm>
            <a:off x="7780460" y="987574"/>
            <a:ext cx="1256035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0821" y="267496"/>
            <a:ext cx="453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Latn-AZ" sz="2400" b="1" dirty="0">
                <a:cs typeface="Times New Roman" panose="02020603050405020304" pitchFamily="18" charset="0"/>
              </a:rPr>
              <a:t>Giriş</a:t>
            </a:r>
          </a:p>
          <a:p>
            <a:pPr algn="r"/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203598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>
                <a:ea typeface="Calibri" panose="020F0502020204030204" pitchFamily="34" charset="0"/>
                <a:cs typeface="Times New Roman" panose="02020603050405020304" pitchFamily="18" charset="0"/>
              </a:rPr>
              <a:t>Anaerob bakteriyalar endogen mikrofloranın normal nümayəndələrindən olub, əsasən ağız boşluğu, </a:t>
            </a:r>
            <a:r>
              <a:rPr lang="az-Latn-A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qastrointestinial sistem (daha çox yoğun bağırsaq) </a:t>
            </a:r>
            <a:r>
              <a:rPr lang="az-Latn-AZ" dirty="0">
                <a:ea typeface="Calibri" panose="020F0502020204030204" pitchFamily="34" charset="0"/>
                <a:cs typeface="Times New Roman" panose="02020603050405020304" pitchFamily="18" charset="0"/>
              </a:rPr>
              <a:t>və qadın genital sistemi kimi anatomik bölgələrin normal mikrobiotasının əsasını təşkil edir. 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F07726-0ED8-3ECE-8A24-D853BBAEA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9542"/>
            <a:ext cx="5148063" cy="4176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00151"/>
            <a:ext cx="7200800" cy="33944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dirty="0" err="1" smtClean="0"/>
              <a:t>Klinik</a:t>
            </a:r>
            <a:r>
              <a:rPr lang="en-US" sz="1800" dirty="0" smtClean="0"/>
              <a:t> n</a:t>
            </a:r>
            <a:r>
              <a:rPr lang="az-Latn-AZ" sz="1800" dirty="0" smtClean="0"/>
              <a:t>ümunələr eyni zamanda zənginləşdirici qidalı mühitlərə əkilməlidir.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Bu aqarlar qapağı möhkəm bağlanmış və avtoklavlamadan sonra kabinlərdə saxlanılaraq oksigen təması edilməmişdirsə yenidən qaynatmağa ehtiyac yoxdur.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Inkişaf etmiş koloniyalar gözlə müşahidə edilmədiyi halda maye qidalı mühit kulturaları 5-7 gün inkubasiya edilib, sonra neqativ olaraq dəyərləndirilməlidir </a:t>
            </a:r>
            <a:r>
              <a:rPr lang="az-Latn-AZ" sz="1800" i="1" dirty="0" smtClean="0"/>
              <a:t>(P.acnes. Actinomyces spp.dən başqa).</a:t>
            </a:r>
            <a:endParaRPr lang="en-US" sz="1800" i="1" dirty="0" smtClean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Oynaq protez infeksiyalarında </a:t>
            </a:r>
            <a:r>
              <a:rPr lang="en-US" sz="1800" dirty="0" err="1" smtClean="0"/>
              <a:t>izol</a:t>
            </a:r>
            <a:r>
              <a:rPr lang="az-Latn-AZ" sz="1800" dirty="0" smtClean="0"/>
              <a:t>ə</a:t>
            </a:r>
            <a:r>
              <a:rPr lang="en-US" sz="1800" dirty="0" smtClean="0"/>
              <a:t> </a:t>
            </a:r>
            <a:r>
              <a:rPr lang="en-US" sz="1800" dirty="0" err="1" smtClean="0"/>
              <a:t>edilebil</a:t>
            </a:r>
            <a:r>
              <a:rPr lang="az-Latn-AZ" sz="1800" dirty="0" smtClean="0"/>
              <a:t>ə</a:t>
            </a:r>
            <a:r>
              <a:rPr lang="en-US" sz="1800" dirty="0" smtClean="0"/>
              <a:t>n </a:t>
            </a:r>
            <a:r>
              <a:rPr lang="az-Latn-AZ" sz="1800" dirty="0" smtClean="0"/>
              <a:t>P.acnes üçün </a:t>
            </a:r>
            <a:r>
              <a:rPr lang="az-Latn-AZ" sz="1800" dirty="0"/>
              <a:t>maye mühitdə</a:t>
            </a:r>
            <a:r>
              <a:rPr lang="az-Latn-AZ" sz="1800" dirty="0" smtClean="0"/>
              <a:t> inkubasiya müddəti 12 gün, </a:t>
            </a:r>
            <a:r>
              <a:rPr lang="en-US" sz="1800" dirty="0" err="1" smtClean="0"/>
              <a:t>Cutibacterium</a:t>
            </a:r>
            <a:r>
              <a:rPr lang="en-US" sz="1800" dirty="0" smtClean="0"/>
              <a:t> </a:t>
            </a:r>
            <a:r>
              <a:rPr lang="az-Latn-AZ" sz="1800" dirty="0" smtClean="0"/>
              <a:t>növləri üçün </a:t>
            </a:r>
            <a:r>
              <a:rPr lang="en-US" sz="1800" dirty="0" smtClean="0"/>
              <a:t>14 g</a:t>
            </a:r>
            <a:r>
              <a:rPr lang="az-Latn-AZ" sz="1800" dirty="0" smtClean="0"/>
              <a:t>ünə qədər uzadılmalıdr.</a:t>
            </a:r>
            <a:r>
              <a:rPr lang="en-US" sz="1800" dirty="0" smtClean="0"/>
              <a:t> </a:t>
            </a:r>
            <a:endParaRPr lang="ru-RU" sz="1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411509"/>
            <a:ext cx="2702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2400" b="1" dirty="0"/>
              <a:t>İnkubasiya müddəti</a:t>
            </a:r>
            <a:endParaRPr lang="ru-RU" sz="2400" dirty="0"/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009" y="886059"/>
            <a:ext cx="13282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z-Latn-AZ" sz="2400" b="1" dirty="0" smtClean="0"/>
              <a:t>Koloniyaların incələnməsi və pasajı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9622"/>
            <a:ext cx="6492874" cy="33944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az-Latn-AZ" sz="1800" dirty="0"/>
              <a:t>İ</a:t>
            </a:r>
            <a:r>
              <a:rPr lang="en-US" sz="1800" dirty="0" smtClean="0"/>
              <a:t>n</a:t>
            </a:r>
            <a:r>
              <a:rPr lang="az-Latn-AZ" sz="1800" dirty="0" smtClean="0"/>
              <a:t>kubasiyadan sonra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stereoskop</a:t>
            </a:r>
            <a:r>
              <a:rPr lang="en-US" sz="1800" dirty="0" smtClean="0"/>
              <a:t> </a:t>
            </a:r>
            <a:r>
              <a:rPr lang="en-US" sz="1800" dirty="0" err="1" smtClean="0"/>
              <a:t>mikroskop</a:t>
            </a:r>
            <a:r>
              <a:rPr lang="az-Latn-AZ" sz="1800" dirty="0" smtClean="0"/>
              <a:t>u</a:t>
            </a:r>
            <a:r>
              <a:rPr lang="en-US" sz="1800" dirty="0" smtClean="0"/>
              <a:t> </a:t>
            </a:r>
            <a:r>
              <a:rPr lang="en-US" sz="1800" dirty="0" err="1"/>
              <a:t>ya</a:t>
            </a:r>
            <a:r>
              <a:rPr lang="en-US" sz="1800" dirty="0"/>
              <a:t> da </a:t>
            </a:r>
            <a:r>
              <a:rPr lang="en-US" sz="1800" dirty="0" smtClean="0"/>
              <a:t>b</a:t>
            </a:r>
            <a:r>
              <a:rPr lang="az-Latn-AZ" sz="1800" dirty="0" smtClean="0"/>
              <a:t>öyüdücü</a:t>
            </a:r>
            <a:r>
              <a:rPr lang="en-US" sz="1800" dirty="0" smtClean="0"/>
              <a:t> </a:t>
            </a:r>
            <a:r>
              <a:rPr lang="az-Latn-AZ" sz="1800" dirty="0" smtClean="0"/>
              <a:t>köməyi ilə inkişaf etmiş </a:t>
            </a:r>
            <a:r>
              <a:rPr lang="en-US" sz="1800" dirty="0" err="1" smtClean="0"/>
              <a:t>kolon</a:t>
            </a:r>
            <a:r>
              <a:rPr lang="az-Latn-AZ" sz="1800" dirty="0" smtClean="0"/>
              <a:t>iyalar</a:t>
            </a:r>
            <a:r>
              <a:rPr lang="en-US" sz="1800" dirty="0" smtClean="0"/>
              <a:t> </a:t>
            </a:r>
            <a:r>
              <a:rPr lang="en-US" sz="1800" dirty="0" err="1" smtClean="0"/>
              <a:t>inc</a:t>
            </a:r>
            <a:r>
              <a:rPr lang="az-Latn-AZ" sz="1800" dirty="0" smtClean="0"/>
              <a:t>ə</a:t>
            </a:r>
            <a:r>
              <a:rPr lang="en-US" sz="1800" dirty="0" smtClean="0"/>
              <a:t>l</a:t>
            </a:r>
            <a:r>
              <a:rPr lang="az-Latn-AZ" sz="1800" dirty="0" smtClean="0"/>
              <a:t>ə</a:t>
            </a:r>
            <a:r>
              <a:rPr lang="en-US" sz="1800" dirty="0" err="1" smtClean="0"/>
              <a:t>nir</a:t>
            </a:r>
            <a:r>
              <a:rPr lang="en-US" sz="1800" dirty="0"/>
              <a:t>. </a:t>
            </a: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Koloniya xüsusiyyətləri- kulturanın yaşı, qidalı mühitin tipi, koloniyaların həcmi, rəngi, səthi görüntüsü (parlaq və ya mat), özlülüyü (yapışqan,qırılqan,membranoz) və digər ayırdedici xüsusiyyətləri incələnməlidir.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Qidalı mühitlərdə inkişaf etmiş anaerob şübhəli koloniyalar iki ayrı qidalı mühitə pasaj edilir. Kasalardan biri anaerob sistemdə, digəri isə</a:t>
            </a:r>
            <a:r>
              <a:rPr lang="en-US" sz="1800" dirty="0" smtClean="0"/>
              <a:t> </a:t>
            </a:r>
            <a:r>
              <a:rPr lang="en-US" sz="1800" dirty="0"/>
              <a:t>CO2’ li </a:t>
            </a:r>
            <a:r>
              <a:rPr lang="az-Latn-AZ" sz="1800" dirty="0" smtClean="0"/>
              <a:t>mühitdə</a:t>
            </a:r>
            <a:r>
              <a:rPr lang="en-US" sz="1800" dirty="0" smtClean="0"/>
              <a:t> ink</a:t>
            </a:r>
            <a:r>
              <a:rPr lang="az-Latn-AZ" sz="1800" dirty="0" smtClean="0"/>
              <a:t>ubasiya</a:t>
            </a:r>
            <a:r>
              <a:rPr lang="en-US" sz="1800" dirty="0" smtClean="0"/>
              <a:t> </a:t>
            </a:r>
            <a:r>
              <a:rPr lang="en-US" sz="1800" dirty="0" err="1" smtClean="0"/>
              <a:t>edil</a:t>
            </a:r>
            <a:r>
              <a:rPr lang="az-Latn-AZ" sz="1800" dirty="0" smtClean="0"/>
              <a:t>ə</a:t>
            </a:r>
            <a:r>
              <a:rPr lang="en-US" sz="1800" dirty="0" smtClean="0"/>
              <a:t>r</a:t>
            </a:r>
            <a:r>
              <a:rPr lang="az-Latn-AZ" sz="1800" dirty="0" smtClean="0"/>
              <a:t>ə</a:t>
            </a:r>
            <a:r>
              <a:rPr lang="en-US" sz="1800" dirty="0" smtClean="0"/>
              <a:t>k</a:t>
            </a:r>
            <a:r>
              <a:rPr lang="az-Latn-AZ" sz="1800" dirty="0" smtClean="0"/>
              <a:t>, </a:t>
            </a:r>
            <a:r>
              <a:rPr lang="en-US" sz="1800" dirty="0" err="1" smtClean="0"/>
              <a:t>aerotolerans</a:t>
            </a:r>
            <a:r>
              <a:rPr lang="en-US" sz="1800" dirty="0" smtClean="0"/>
              <a:t> </a:t>
            </a:r>
            <a:r>
              <a:rPr lang="en-US" sz="1800" dirty="0" err="1"/>
              <a:t>testi</a:t>
            </a:r>
            <a:r>
              <a:rPr lang="en-US" sz="1800" dirty="0"/>
              <a:t> </a:t>
            </a:r>
            <a:r>
              <a:rPr lang="az-Latn-AZ" sz="1800" dirty="0" smtClean="0"/>
              <a:t>edilir.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28906" r="42606" b="21875"/>
          <a:stretch/>
        </p:blipFill>
        <p:spPr bwMode="auto">
          <a:xfrm>
            <a:off x="7320458" y="880914"/>
            <a:ext cx="1835696" cy="193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4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z-Latn-AZ" sz="2400" b="1" dirty="0" smtClean="0">
                <a:latin typeface="+mn-lt"/>
              </a:rPr>
              <a:t>Nəticələrin </a:t>
            </a:r>
            <a:r>
              <a:rPr lang="en-US" sz="2400" b="1" dirty="0" err="1" smtClean="0">
                <a:latin typeface="+mn-lt"/>
              </a:rPr>
              <a:t>ilkin</a:t>
            </a:r>
            <a:r>
              <a:rPr lang="en-US" sz="2400" b="1" dirty="0" smtClean="0">
                <a:latin typeface="+mn-lt"/>
              </a:rPr>
              <a:t> d</a:t>
            </a:r>
            <a:r>
              <a:rPr lang="az-Latn-AZ" sz="2400" b="1" dirty="0" smtClean="0">
                <a:latin typeface="+mn-lt"/>
              </a:rPr>
              <a:t>əyərləndirilməsi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00151"/>
            <a:ext cx="7859216" cy="3394472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dirty="0" err="1" smtClean="0"/>
              <a:t>Klinis</a:t>
            </a:r>
            <a:r>
              <a:rPr lang="az-Latn-AZ" sz="1800" dirty="0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anaero</a:t>
            </a:r>
            <a:r>
              <a:rPr lang="az-Latn-AZ" sz="1800" dirty="0" smtClean="0"/>
              <a:t>b</a:t>
            </a:r>
            <a:r>
              <a:rPr lang="en-US" sz="1800" dirty="0" smtClean="0"/>
              <a:t> </a:t>
            </a:r>
            <a:r>
              <a:rPr lang="az-Latn-AZ" sz="1800" dirty="0" smtClean="0"/>
              <a:t>infeksiya</a:t>
            </a:r>
            <a:r>
              <a:rPr lang="en-US" sz="1800" dirty="0" smtClean="0"/>
              <a:t> </a:t>
            </a:r>
            <a:r>
              <a:rPr lang="en-US" sz="1800" dirty="0" err="1" smtClean="0"/>
              <a:t>düşündü</a:t>
            </a:r>
            <a:r>
              <a:rPr lang="az-Latn-AZ" sz="1800" dirty="0" smtClean="0"/>
              <a:t>y</a:t>
            </a:r>
            <a:r>
              <a:rPr lang="en-US" sz="1800" dirty="0" smtClean="0"/>
              <a:t>ü</a:t>
            </a:r>
            <a:r>
              <a:rPr lang="az-Latn-AZ" sz="1800" dirty="0" smtClean="0"/>
              <a:t>,</a:t>
            </a:r>
            <a:r>
              <a:rPr lang="en-US" sz="1800" dirty="0" smtClean="0"/>
              <a:t> </a:t>
            </a:r>
            <a:r>
              <a:rPr lang="az-Latn-AZ" sz="1800" dirty="0" smtClean="0"/>
              <a:t>vəziyyəti ciddi olan xəstələrdə laboratoriya ilə əlaqə yaratmalıdır</a:t>
            </a:r>
            <a:r>
              <a:rPr lang="az-Latn-AZ" sz="1800" dirty="0"/>
              <a:t>.</a:t>
            </a:r>
            <a:r>
              <a:rPr lang="en-US" sz="1800" dirty="0" smtClean="0"/>
              <a:t> </a:t>
            </a:r>
            <a:r>
              <a:rPr lang="az-Latn-AZ" sz="1800" dirty="0"/>
              <a:t>M</a:t>
            </a:r>
            <a:r>
              <a:rPr lang="en-US" sz="1800" dirty="0" err="1" smtClean="0"/>
              <a:t>ikrobiolo</a:t>
            </a:r>
            <a:r>
              <a:rPr lang="az-Latn-AZ" sz="1800" dirty="0" smtClean="0"/>
              <a:t>q</a:t>
            </a:r>
            <a:r>
              <a:rPr lang="en-US" sz="1800" dirty="0" smtClean="0"/>
              <a:t> is</a:t>
            </a:r>
            <a:r>
              <a:rPr lang="az-Latn-AZ" sz="1800" dirty="0" smtClean="0"/>
              <a:t>ə</a:t>
            </a:r>
            <a:r>
              <a:rPr lang="en-US" sz="1800" dirty="0" smtClean="0"/>
              <a:t> </a:t>
            </a:r>
            <a:r>
              <a:rPr lang="az-Latn-AZ" sz="1800" dirty="0" smtClean="0"/>
              <a:t>diaqnozdan əvvəl əldə etdiyi ilkin dəyərləndirmələri klinisistlə paylaşaraq müalicəyə yardımçı olmalıdır.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B</a:t>
            </a:r>
            <a:r>
              <a:rPr lang="az-Latn-AZ" sz="1800" dirty="0" smtClean="0"/>
              <a:t>ə</a:t>
            </a:r>
            <a:r>
              <a:rPr lang="en-US" sz="1800" dirty="0" smtClean="0"/>
              <a:t>z</a:t>
            </a:r>
            <a:r>
              <a:rPr lang="az-Latn-AZ" sz="1800" dirty="0" smtClean="0"/>
              <a:t>ə</a:t>
            </a:r>
            <a:r>
              <a:rPr lang="en-US" sz="1800" dirty="0" smtClean="0"/>
              <a:t>n </a:t>
            </a:r>
            <a:r>
              <a:rPr lang="az-Latn-AZ" sz="1800" dirty="0"/>
              <a:t>Q</a:t>
            </a:r>
            <a:r>
              <a:rPr lang="en-US" sz="1800" dirty="0" smtClean="0"/>
              <a:t>ram </a:t>
            </a:r>
            <a:r>
              <a:rPr lang="en-US" sz="1800" dirty="0" err="1"/>
              <a:t>boyamada</a:t>
            </a:r>
            <a:r>
              <a:rPr lang="en-US" sz="1800" dirty="0"/>
              <a:t> </a:t>
            </a:r>
            <a:r>
              <a:rPr lang="en-US" sz="1800" i="1" dirty="0" err="1" smtClean="0"/>
              <a:t>Fusobacterium</a:t>
            </a:r>
            <a:r>
              <a:rPr lang="az-Latn-AZ" sz="1800" i="1" dirty="0"/>
              <a:t>,</a:t>
            </a:r>
            <a:r>
              <a:rPr lang="en-US" sz="1800" i="1" dirty="0" smtClean="0"/>
              <a:t> </a:t>
            </a:r>
            <a:r>
              <a:rPr lang="en-US" sz="1800" dirty="0" err="1"/>
              <a:t>ya</a:t>
            </a:r>
            <a:r>
              <a:rPr lang="en-US" sz="1800" dirty="0"/>
              <a:t> da </a:t>
            </a:r>
            <a:r>
              <a:rPr lang="en-US" sz="1800" i="1" dirty="0"/>
              <a:t>Clostridium </a:t>
            </a:r>
            <a:r>
              <a:rPr lang="az-Latn-AZ" sz="1800" dirty="0" smtClean="0"/>
              <a:t>növlərinə</a:t>
            </a:r>
            <a:r>
              <a:rPr lang="en-US" sz="1800" dirty="0" smtClean="0"/>
              <a:t> </a:t>
            </a:r>
            <a:r>
              <a:rPr lang="en-US" sz="1800" dirty="0" err="1"/>
              <a:t>spesifik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 smtClean="0"/>
              <a:t>görün</a:t>
            </a:r>
            <a:r>
              <a:rPr lang="az-Latn-AZ" sz="1800" dirty="0" smtClean="0"/>
              <a:t>tü</a:t>
            </a:r>
            <a:r>
              <a:rPr lang="en-US" sz="1800" dirty="0" smtClean="0"/>
              <a:t> </a:t>
            </a:r>
            <a:r>
              <a:rPr lang="az-Latn-AZ" sz="1800" dirty="0" smtClean="0"/>
              <a:t>olarsa,bu </a:t>
            </a:r>
            <a:r>
              <a:rPr lang="en-US" sz="1800" dirty="0" err="1" smtClean="0"/>
              <a:t>ön</a:t>
            </a:r>
            <a:r>
              <a:rPr lang="en-US" sz="1800" dirty="0" smtClean="0"/>
              <a:t> </a:t>
            </a:r>
            <a:r>
              <a:rPr lang="en-US" sz="1800" dirty="0" err="1"/>
              <a:t>raporda</a:t>
            </a:r>
            <a:r>
              <a:rPr lang="en-US" sz="1800" dirty="0"/>
              <a:t> </a:t>
            </a:r>
            <a:r>
              <a:rPr lang="az-Latn-AZ" sz="1800" dirty="0" smtClean="0"/>
              <a:t>qeyd edilməlidir</a:t>
            </a:r>
            <a:r>
              <a:rPr lang="en-US" sz="1800" dirty="0" smtClean="0"/>
              <a:t>. </a:t>
            </a: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Bəzi anaerob bakteriyaların koloniya morfologiyaları ayırd edici olub, aerotolerans testi edilmədən öncə belə ön və ya təxmini dəyərləndirilmə edilə bilər.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Bunlara – </a:t>
            </a:r>
            <a:r>
              <a:rPr lang="az-Latn-AZ" sz="1800" i="1" dirty="0" smtClean="0"/>
              <a:t>Clostridium perfringens</a:t>
            </a:r>
            <a:r>
              <a:rPr lang="az-Latn-AZ" sz="1800" dirty="0" smtClean="0"/>
              <a:t>, </a:t>
            </a:r>
            <a:r>
              <a:rPr lang="az-Latn-AZ" sz="1800" i="1" dirty="0" smtClean="0"/>
              <a:t>Bacteroides fragilis grup </a:t>
            </a:r>
            <a:r>
              <a:rPr lang="az-Latn-AZ" sz="1800" dirty="0" smtClean="0"/>
              <a:t>nümayəndələri, piqment əmələ gətirən </a:t>
            </a:r>
            <a:r>
              <a:rPr lang="az-Latn-AZ" sz="1800" i="1" dirty="0" smtClean="0"/>
              <a:t>Prevotella</a:t>
            </a:r>
            <a:r>
              <a:rPr lang="az-Latn-AZ" sz="1800" dirty="0" smtClean="0"/>
              <a:t> və </a:t>
            </a:r>
            <a:r>
              <a:rPr lang="az-Latn-AZ" sz="1800" i="1" dirty="0" smtClean="0"/>
              <a:t>Porphyromonas </a:t>
            </a:r>
            <a:r>
              <a:rPr lang="az-Latn-AZ" sz="1800" dirty="0" smtClean="0"/>
              <a:t>qrup nümayəndələri misal göstərilə bilər.</a:t>
            </a:r>
          </a:p>
        </p:txBody>
      </p:sp>
    </p:spTree>
    <p:extLst>
      <p:ext uri="{BB962C8B-B14F-4D97-AF65-F5344CB8AC3E}">
        <p14:creationId xmlns:p14="http://schemas.microsoft.com/office/powerpoint/2010/main" val="3065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0"/>
            <a:ext cx="7740352" cy="4803998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-8953"/>
            <a:ext cx="576064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Diqqətiniz </a:t>
            </a:r>
            <a:r>
              <a:rPr lang="az-Latn-A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üçün təşəkkürlər</a:t>
            </a:r>
          </a:p>
        </p:txBody>
      </p:sp>
    </p:spTree>
    <p:extLst>
      <p:ext uri="{BB962C8B-B14F-4D97-AF65-F5344CB8AC3E}">
        <p14:creationId xmlns:p14="http://schemas.microsoft.com/office/powerpoint/2010/main" val="12448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1250" t="9977" r="28686" b="10776"/>
          <a:stretch/>
        </p:blipFill>
        <p:spPr bwMode="auto">
          <a:xfrm>
            <a:off x="5652120" y="849734"/>
            <a:ext cx="3384376" cy="395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133E5A-BD5D-77F5-B170-932767F1A5A4}"/>
              </a:ext>
            </a:extLst>
          </p:cNvPr>
          <p:cNvSpPr txBox="1"/>
          <p:nvPr/>
        </p:nvSpPr>
        <p:spPr>
          <a:xfrm>
            <a:off x="1187624" y="911289"/>
            <a:ext cx="37444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>
                <a:cs typeface="Times New Roman" panose="02020603050405020304" pitchFamily="18" charset="0"/>
              </a:rPr>
              <a:t>Anaerob infeksiyalara dəqiq diaqnoz üçün mikrobioloji analizlərin edilməsi əsasdır.  Anaerob bakteriyaların klinik nümunələrdən izolə edilmələri və identifikasiyaları daha çətin və zaman alıcıdır. Eyni zamanda xüsusi şərait və təcrübə gərəklidir.</a:t>
            </a: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>
                <a:cs typeface="Times New Roman" panose="02020603050405020304" pitchFamily="18" charset="0"/>
              </a:rPr>
              <a:t>Anaerob infeksiyaların doğru izolyasiyası və identifikasiyası ancaq klinik nümunələrin uyğun şərtlərdə alınması və vaxt itirmədən uyğun şərtlərdə laboratoriyaya transfer edilməsi ilə mümkün olur.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426110-1947-5CC4-02A6-90079AC5B0CB}"/>
              </a:ext>
            </a:extLst>
          </p:cNvPr>
          <p:cNvSpPr txBox="1"/>
          <p:nvPr/>
        </p:nvSpPr>
        <p:spPr>
          <a:xfrm>
            <a:off x="4211960" y="49579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z-Latn-AZ" sz="2400" b="1" dirty="0">
                <a:cs typeface="Times New Roman" panose="02020603050405020304" pitchFamily="18" charset="0"/>
              </a:rPr>
              <a:t>Törətdiyi infeksiyalar</a:t>
            </a:r>
          </a:p>
          <a:p>
            <a:pPr algn="r"/>
            <a:endParaRPr lang="ru-RU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4" y="1203598"/>
            <a:ext cx="4038601" cy="2545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z-Latn-AZ" sz="1600" dirty="0">
              <a:cs typeface="Arial" pitchFamily="34" charset="0"/>
            </a:endParaRPr>
          </a:p>
          <a:p>
            <a:pPr marL="0" indent="0">
              <a:buNone/>
            </a:pPr>
            <a:endParaRPr lang="az-Latn-AZ" sz="1600" dirty="0">
              <a:cs typeface="Arial" pitchFamily="34" charset="0"/>
            </a:endParaRPr>
          </a:p>
          <a:p>
            <a:pPr marL="0" indent="0">
              <a:buNone/>
            </a:pPr>
            <a:endParaRPr lang="az-Latn-AZ" sz="1600" dirty="0">
              <a:cs typeface="Arial" pitchFamily="34" charset="0"/>
            </a:endParaRPr>
          </a:p>
          <a:p>
            <a:pPr marL="0" indent="0">
              <a:buNone/>
            </a:pPr>
            <a:endParaRPr lang="az-Latn-AZ" sz="1600" dirty="0">
              <a:cs typeface="Arial" pitchFamily="34" charset="0"/>
            </a:endParaRPr>
          </a:p>
          <a:p>
            <a:endParaRPr lang="ru-RU" sz="1600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1569" y="481343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z-Latn-AZ" sz="2400" b="1" dirty="0">
                <a:ea typeface="Calibri" panose="020F0502020204030204" pitchFamily="34" charset="0"/>
              </a:rPr>
              <a:t>Makroskopik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115616" y="11755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>
                <a:ea typeface="Calibri" panose="020F0502020204030204" pitchFamily="34" charset="0"/>
              </a:rPr>
              <a:t>Pis qoxulu nümunə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>
                <a:ea typeface="Calibri" panose="020F0502020204030204" pitchFamily="34" charset="0"/>
              </a:rPr>
              <a:t>İrin varlığı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>
                <a:ea typeface="Calibri" panose="020F0502020204030204" pitchFamily="34" charset="0"/>
              </a:rPr>
              <a:t>Nekrotik toxuma varlığı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>
                <a:ea typeface="Calibri" panose="020F0502020204030204" pitchFamily="34" charset="0"/>
              </a:rPr>
              <a:t>Sulfat qranulların olması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az-Latn-AZ" dirty="0">
                <a:ea typeface="Calibri" panose="020F0502020204030204" pitchFamily="34" charset="0"/>
              </a:rPr>
              <a:t>Qazın olması</a:t>
            </a:r>
            <a:endParaRPr lang="en-US" dirty="0"/>
          </a:p>
          <a:p>
            <a:endParaRPr lang="az-Latn-AZ" dirty="0"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4572" t="33454" r="6796" b="21432"/>
          <a:stretch/>
        </p:blipFill>
        <p:spPr bwMode="auto">
          <a:xfrm>
            <a:off x="6588224" y="882029"/>
            <a:ext cx="2190750" cy="1438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67949" t="26227" r="7853" b="11345"/>
          <a:stretch/>
        </p:blipFill>
        <p:spPr bwMode="auto">
          <a:xfrm>
            <a:off x="7340699" y="2415618"/>
            <a:ext cx="1438275" cy="2085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1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7494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</a:t>
            </a:r>
            <a:r>
              <a:rPr lang="az-Latn-AZ" sz="2400" b="1" dirty="0"/>
              <a:t>ü</a:t>
            </a:r>
            <a:r>
              <a:rPr lang="en-US" sz="2400" b="1" dirty="0" err="1" smtClean="0"/>
              <a:t>mun</a:t>
            </a:r>
            <a:r>
              <a:rPr lang="az-Latn-AZ" sz="2400" b="1" dirty="0" smtClean="0"/>
              <a:t>ə</a:t>
            </a:r>
            <a:r>
              <a:rPr lang="en-US" sz="2400" b="1" dirty="0" err="1" smtClean="0"/>
              <a:t>nin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anaero</a:t>
            </a:r>
            <a:r>
              <a:rPr lang="az-Latn-AZ" sz="2400" b="1" dirty="0" smtClean="0"/>
              <a:t>b</a:t>
            </a:r>
            <a:r>
              <a:rPr lang="en-US" sz="2400" b="1" dirty="0" smtClean="0"/>
              <a:t> </a:t>
            </a:r>
            <a:r>
              <a:rPr lang="az-Latn-AZ" sz="2400" b="1" dirty="0" smtClean="0"/>
              <a:t>kultivasiyaya </a:t>
            </a:r>
            <a:r>
              <a:rPr lang="en-US" sz="2400" b="1" dirty="0" err="1" smtClean="0"/>
              <a:t>hazırlanması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Əgə</a:t>
            </a:r>
            <a:r>
              <a:rPr lang="en-US" sz="1800" dirty="0" smtClean="0"/>
              <a:t>r </a:t>
            </a:r>
            <a:r>
              <a:rPr lang="en-US" sz="1800" dirty="0" err="1" smtClean="0"/>
              <a:t>anaero</a:t>
            </a:r>
            <a:r>
              <a:rPr lang="az-Latn-AZ" sz="1800" dirty="0" smtClean="0"/>
              <a:t>b</a:t>
            </a:r>
            <a:r>
              <a:rPr lang="en-US" sz="1800" dirty="0" smtClean="0"/>
              <a:t> </a:t>
            </a:r>
            <a:r>
              <a:rPr lang="en-US" sz="1800" dirty="0" err="1"/>
              <a:t>kabin</a:t>
            </a:r>
            <a:r>
              <a:rPr lang="en-US" sz="1800" dirty="0"/>
              <a:t> </a:t>
            </a:r>
            <a:r>
              <a:rPr lang="az-Latn-AZ" sz="1800" dirty="0" smtClean="0"/>
              <a:t>yoxdursa</a:t>
            </a:r>
            <a:r>
              <a:rPr lang="en-US" sz="1800" dirty="0" smtClean="0"/>
              <a:t> </a:t>
            </a:r>
            <a:r>
              <a:rPr lang="en-US" sz="1800" dirty="0" err="1"/>
              <a:t>klinik</a:t>
            </a:r>
            <a:r>
              <a:rPr lang="en-US" sz="1800" dirty="0"/>
              <a:t> </a:t>
            </a:r>
            <a:r>
              <a:rPr lang="en-US" sz="1800" dirty="0" smtClean="0"/>
              <a:t>n</a:t>
            </a:r>
            <a:r>
              <a:rPr lang="az-Latn-AZ" sz="1800" dirty="0" smtClean="0"/>
              <a:t>ümunələrin </a:t>
            </a:r>
            <a:r>
              <a:rPr lang="en-US" sz="1800" dirty="0" smtClean="0"/>
              <a:t>15 d</a:t>
            </a:r>
            <a:r>
              <a:rPr lang="az-Latn-AZ" sz="1800" dirty="0" smtClean="0"/>
              <a:t>əqiqə içində uyğun aqarlara əkimi edilməlidir. 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 smtClean="0"/>
              <a:t>Qarışıq </a:t>
            </a:r>
            <a:r>
              <a:rPr lang="az-Latn-AZ" sz="1800" dirty="0"/>
              <a:t>i</a:t>
            </a:r>
            <a:r>
              <a:rPr lang="en-US" sz="1800" dirty="0" err="1" smtClean="0"/>
              <a:t>rinli</a:t>
            </a:r>
            <a:r>
              <a:rPr lang="en-US" sz="1800" dirty="0" smtClean="0"/>
              <a:t> </a:t>
            </a:r>
            <a:r>
              <a:rPr lang="en-US" sz="1800" dirty="0"/>
              <a:t>n</a:t>
            </a:r>
            <a:r>
              <a:rPr lang="az-Latn-AZ" sz="1800" dirty="0"/>
              <a:t>ü</a:t>
            </a:r>
            <a:r>
              <a:rPr lang="en-US" sz="1800" dirty="0" err="1"/>
              <a:t>mun</a:t>
            </a:r>
            <a:r>
              <a:rPr lang="az-Latn-AZ" sz="1800" dirty="0" smtClean="0"/>
              <a:t>ələr</a:t>
            </a:r>
            <a:r>
              <a:rPr lang="en-US" sz="1800" dirty="0" smtClean="0"/>
              <a:t> </a:t>
            </a:r>
            <a:r>
              <a:rPr lang="en-US" sz="1800" dirty="0" err="1" smtClean="0"/>
              <a:t>vorteksl</a:t>
            </a:r>
            <a:r>
              <a:rPr lang="az-Latn-AZ" sz="1800" dirty="0" smtClean="0"/>
              <a:t>ənməlidir.</a:t>
            </a:r>
            <a:r>
              <a:rPr lang="en-US" sz="1800" dirty="0" smtClean="0"/>
              <a:t> </a:t>
            </a: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Punch </a:t>
            </a:r>
            <a:r>
              <a:rPr lang="en-US" sz="1800" dirty="0" err="1"/>
              <a:t>biopsi</a:t>
            </a:r>
            <a:r>
              <a:rPr lang="az-Latn-AZ" sz="1800" dirty="0"/>
              <a:t>yalar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da</a:t>
            </a:r>
            <a:r>
              <a:rPr lang="az-Latn-AZ" sz="1800" dirty="0"/>
              <a:t> toxuma nümunələri </a:t>
            </a:r>
            <a:r>
              <a:rPr lang="en-US" sz="1800" dirty="0"/>
              <a:t>1 ml </a:t>
            </a:r>
            <a:r>
              <a:rPr lang="az-Latn-AZ" sz="1800" dirty="0"/>
              <a:t>maye</a:t>
            </a:r>
            <a:r>
              <a:rPr lang="en-US" sz="1800" dirty="0"/>
              <a:t> </a:t>
            </a:r>
            <a:r>
              <a:rPr lang="en-US" sz="1800" dirty="0" err="1" smtClean="0"/>
              <a:t>tiyoqlikol</a:t>
            </a:r>
            <a:r>
              <a:rPr lang="en-US" sz="1800" dirty="0" smtClean="0"/>
              <a:t> </a:t>
            </a:r>
            <a:r>
              <a:rPr lang="en-US" sz="1800" dirty="0" err="1" smtClean="0"/>
              <a:t>aqarda</a:t>
            </a:r>
            <a:r>
              <a:rPr lang="en-US" sz="1800" dirty="0" smtClean="0"/>
              <a:t> </a:t>
            </a:r>
            <a:r>
              <a:rPr lang="en-US" sz="1800" dirty="0" err="1" smtClean="0"/>
              <a:t>homogeniz</a:t>
            </a:r>
            <a:r>
              <a:rPr lang="az-Latn-AZ" sz="1800" dirty="0" smtClean="0"/>
              <a:t>ə edilməlidir.</a:t>
            </a:r>
            <a:endParaRPr lang="az-Latn-AZ" sz="1800" dirty="0"/>
          </a:p>
          <a:p>
            <a:pPr>
              <a:buFont typeface="Courier New" pitchFamily="49" charset="0"/>
              <a:buChar char="o"/>
            </a:pPr>
            <a:r>
              <a:rPr lang="en-US" sz="1800" dirty="0" err="1" smtClean="0"/>
              <a:t>Hazırlanan</a:t>
            </a:r>
            <a:r>
              <a:rPr lang="en-US" sz="1800" dirty="0" smtClean="0"/>
              <a:t> </a:t>
            </a:r>
            <a:r>
              <a:rPr lang="az-Latn-AZ" sz="1800" dirty="0" smtClean="0"/>
              <a:t>nümunələrdən</a:t>
            </a:r>
            <a:r>
              <a:rPr lang="en-US" sz="1800" dirty="0" smtClean="0"/>
              <a:t> </a:t>
            </a:r>
            <a:r>
              <a:rPr lang="en-US" sz="1800" dirty="0"/>
              <a:t>Pasteur </a:t>
            </a:r>
            <a:r>
              <a:rPr lang="en-US" sz="1800" dirty="0" err="1"/>
              <a:t>pipeti</a:t>
            </a:r>
            <a:r>
              <a:rPr lang="en-US" sz="1800" dirty="0"/>
              <a:t> </a:t>
            </a:r>
            <a:r>
              <a:rPr lang="en-US" sz="1800" dirty="0" err="1" smtClean="0"/>
              <a:t>il</a:t>
            </a:r>
            <a:r>
              <a:rPr lang="az-Latn-AZ" sz="1800" dirty="0" smtClean="0"/>
              <a:t>ə</a:t>
            </a:r>
            <a:r>
              <a:rPr lang="az-Latn-AZ" sz="1800" dirty="0"/>
              <a:t> </a:t>
            </a:r>
            <a:r>
              <a:rPr lang="az-Latn-AZ" sz="1800" dirty="0" smtClean="0"/>
              <a:t>hər kasaya irinli materialdan bir damla, digər materiyallardan</a:t>
            </a:r>
            <a:r>
              <a:rPr lang="en-US" sz="1800" dirty="0" smtClean="0"/>
              <a:t> </a:t>
            </a:r>
            <a:r>
              <a:rPr lang="en-US" sz="1800" dirty="0" err="1" smtClean="0"/>
              <a:t>iki-üç</a:t>
            </a:r>
            <a:r>
              <a:rPr lang="en-US" sz="1800" dirty="0" smtClean="0"/>
              <a:t> </a:t>
            </a:r>
            <a:r>
              <a:rPr lang="en-US" sz="1800" dirty="0" err="1"/>
              <a:t>damla</a:t>
            </a:r>
            <a:r>
              <a:rPr lang="en-US" sz="1800" dirty="0"/>
              <a:t> </a:t>
            </a:r>
            <a:r>
              <a:rPr lang="en-US" sz="1800" dirty="0" err="1"/>
              <a:t>olacak</a:t>
            </a:r>
            <a:r>
              <a:rPr lang="en-US" sz="1800" dirty="0"/>
              <a:t> </a:t>
            </a:r>
            <a:r>
              <a:rPr lang="en-US" sz="1800" dirty="0" smtClean="0"/>
              <a:t>ş</a:t>
            </a:r>
            <a:r>
              <a:rPr lang="az-Latn-AZ" sz="1800" dirty="0" smtClean="0"/>
              <a:t>ə</a:t>
            </a:r>
            <a:r>
              <a:rPr lang="en-US" sz="1800" dirty="0" err="1" smtClean="0"/>
              <a:t>kild</a:t>
            </a:r>
            <a:r>
              <a:rPr lang="az-Latn-AZ" sz="1800" dirty="0" smtClean="0"/>
              <a:t>ə</a:t>
            </a:r>
            <a:r>
              <a:rPr lang="en-US" sz="1800" dirty="0" smtClean="0"/>
              <a:t> </a:t>
            </a:r>
            <a:r>
              <a:rPr lang="az-Latn-AZ" sz="1800" dirty="0" smtClean="0"/>
              <a:t>əkim edilməlidir</a:t>
            </a:r>
            <a:r>
              <a:rPr lang="en-US" sz="1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/>
              <a:t>Q</a:t>
            </a:r>
            <a:r>
              <a:rPr lang="en-US" sz="1800" dirty="0" smtClean="0"/>
              <a:t>ram </a:t>
            </a:r>
            <a:r>
              <a:rPr lang="en-US" sz="1800" dirty="0" err="1"/>
              <a:t>boyama</a:t>
            </a:r>
            <a:r>
              <a:rPr lang="en-US" sz="1800" dirty="0"/>
              <a:t> </a:t>
            </a:r>
            <a:r>
              <a:rPr lang="az-Latn-AZ" sz="1800" dirty="0" smtClean="0"/>
              <a:t>üçün </a:t>
            </a:r>
            <a:r>
              <a:rPr lang="en-US" sz="1800" dirty="0" smtClean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damla</a:t>
            </a:r>
            <a:r>
              <a:rPr lang="en-US" sz="1800" dirty="0"/>
              <a:t> </a:t>
            </a:r>
            <a:r>
              <a:rPr lang="az-Latn-AZ" sz="1800" dirty="0" smtClean="0"/>
              <a:t>əşya şüşəsinə</a:t>
            </a:r>
            <a:r>
              <a:rPr lang="en-US" sz="1800" dirty="0" smtClean="0"/>
              <a:t> </a:t>
            </a:r>
            <a:r>
              <a:rPr lang="en-US" sz="1800" dirty="0" err="1" smtClean="0"/>
              <a:t>yayılmalı</a:t>
            </a:r>
            <a:r>
              <a:rPr lang="az-Latn-AZ" sz="1800" dirty="0" smtClean="0"/>
              <a:t>, qalan </a:t>
            </a:r>
            <a:r>
              <a:rPr lang="en-US" sz="1800" dirty="0"/>
              <a:t>n</a:t>
            </a:r>
            <a:r>
              <a:rPr lang="az-Latn-AZ" sz="1800" dirty="0"/>
              <a:t>ü</a:t>
            </a:r>
            <a:r>
              <a:rPr lang="en-US" sz="1800" dirty="0" err="1"/>
              <a:t>mun</a:t>
            </a:r>
            <a:r>
              <a:rPr lang="az-Latn-AZ" sz="1800" dirty="0" smtClean="0"/>
              <a:t>ələrin </a:t>
            </a:r>
            <a:r>
              <a:rPr lang="az-Latn-AZ" sz="1800" dirty="0"/>
              <a:t>isə</a:t>
            </a:r>
            <a:r>
              <a:rPr lang="en-US" sz="1800" dirty="0"/>
              <a:t> z</a:t>
            </a:r>
            <a:r>
              <a:rPr lang="az-Latn-AZ" sz="1800" dirty="0"/>
              <a:t>ə</a:t>
            </a:r>
            <a:r>
              <a:rPr lang="en-US" sz="1800" dirty="0" err="1"/>
              <a:t>nginl</a:t>
            </a:r>
            <a:r>
              <a:rPr lang="az-Latn-AZ" sz="1800" dirty="0"/>
              <a:t>ə</a:t>
            </a:r>
            <a:r>
              <a:rPr lang="en-US" sz="1800" dirty="0"/>
              <a:t>ş</a:t>
            </a:r>
            <a:r>
              <a:rPr lang="az-Latn-AZ" sz="1800" dirty="0"/>
              <a:t>dirici maye mühitlərinə qoyulması</a:t>
            </a:r>
            <a:r>
              <a:rPr lang="en-US" sz="1800" dirty="0"/>
              <a:t> </a:t>
            </a:r>
            <a:r>
              <a:rPr lang="az-Latn-AZ" sz="1800" dirty="0"/>
              <a:t>tövsiyə olunur.</a:t>
            </a:r>
            <a:endParaRPr lang="en-US" sz="1800" dirty="0"/>
          </a:p>
          <a:p>
            <a:pPr>
              <a:buFont typeface="Courier New" pitchFamily="49" charset="0"/>
              <a:buChar char="o"/>
            </a:pPr>
            <a:endParaRPr lang="az-Latn-AZ" sz="1800" dirty="0" smtClean="0"/>
          </a:p>
          <a:p>
            <a:pPr>
              <a:buFont typeface="Courier New" pitchFamily="49" charset="0"/>
              <a:buChar char="o"/>
            </a:pPr>
            <a:endParaRPr lang="az-Latn-AZ" sz="1800" dirty="0"/>
          </a:p>
          <a:p>
            <a:pPr>
              <a:buFont typeface="Courier New" pitchFamily="49" charset="0"/>
              <a:buChar char="o"/>
            </a:pPr>
            <a:endParaRPr lang="az-Latn-AZ" sz="1800" dirty="0" smtClean="0"/>
          </a:p>
          <a:p>
            <a:pPr marL="0" indent="0">
              <a:buNone/>
            </a:pPr>
            <a:endParaRPr lang="az-Latn-AZ" sz="1800" dirty="0"/>
          </a:p>
        </p:txBody>
      </p:sp>
    </p:spTree>
    <p:extLst>
      <p:ext uri="{BB962C8B-B14F-4D97-AF65-F5344CB8AC3E}">
        <p14:creationId xmlns:p14="http://schemas.microsoft.com/office/powerpoint/2010/main" val="28266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FEB8C-9AEE-A3BC-BB6E-1B6C0C65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10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az-Latn-AZ" sz="2400" b="1" dirty="0">
                <a:latin typeface="+mn-lt"/>
                <a:cs typeface="Times New Roman" panose="02020603050405020304" pitchFamily="18" charset="0"/>
              </a:rPr>
              <a:t>Mikroskopik</a:t>
            </a:r>
            <a:br>
              <a:rPr lang="az-Latn-AZ" sz="2400" b="1" dirty="0">
                <a:latin typeface="+mn-lt"/>
                <a:cs typeface="Times New Roman" panose="02020603050405020304" pitchFamily="18" charset="0"/>
              </a:rPr>
            </a:br>
            <a:endParaRPr lang="en-US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EFDCA-7BE6-6002-0E0B-8DBA7122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347614"/>
            <a:ext cx="6264696" cy="33944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az-Latn-AZ" sz="1800" dirty="0">
                <a:cs typeface="Times New Roman" panose="02020603050405020304" pitchFamily="18" charset="0"/>
              </a:rPr>
              <a:t>Qram üsulu ilə boyama zamanı hazırlanan preparatların fiksasiyasında metanoldan istifadə edilməlidir</a:t>
            </a:r>
            <a:r>
              <a:rPr lang="az-Latn-AZ" sz="1800" dirty="0" smtClean="0">
                <a:cs typeface="Times New Roman" panose="02020603050405020304" pitchFamily="18" charset="0"/>
              </a:rPr>
              <a:t>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 err="1" smtClean="0">
                <a:cs typeface="Times New Roman" panose="02020603050405020304" pitchFamily="18" charset="0"/>
              </a:rPr>
              <a:t>Qram</a:t>
            </a:r>
            <a:r>
              <a:rPr lang="en-US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cs typeface="Times New Roman" panose="02020603050405020304" pitchFamily="18" charset="0"/>
              </a:rPr>
              <a:t>neqativ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cs typeface="Times New Roman" panose="02020603050405020304" pitchFamily="18" charset="0"/>
              </a:rPr>
              <a:t>yoxsa</a:t>
            </a:r>
            <a:r>
              <a:rPr lang="en-US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cs typeface="Times New Roman" panose="02020603050405020304" pitchFamily="18" charset="0"/>
              </a:rPr>
              <a:t>pozitiv</a:t>
            </a:r>
            <a:r>
              <a:rPr lang="az-Latn-AZ" sz="1800" dirty="0" smtClean="0">
                <a:cs typeface="Times New Roman" panose="02020603050405020304" pitchFamily="18" charset="0"/>
              </a:rPr>
              <a:t> olması, kok yoxsa basil olması qeyd edilməlidir.</a:t>
            </a:r>
            <a:endParaRPr lang="az-Latn-AZ" sz="1800" dirty="0"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az-Latn-AZ" sz="1800" dirty="0">
                <a:cs typeface="Times New Roman" panose="02020603050405020304" pitchFamily="18" charset="0"/>
              </a:rPr>
              <a:t>Sporlar varsa qeyd edilməlidir</a:t>
            </a:r>
          </a:p>
          <a:p>
            <a:pPr>
              <a:buFont typeface="Courier New" pitchFamily="49" charset="0"/>
              <a:buChar char="o"/>
            </a:pPr>
            <a:r>
              <a:rPr lang="az-Latn-AZ" sz="1800" dirty="0">
                <a:cs typeface="Times New Roman" panose="02020603050405020304" pitchFamily="18" charset="0"/>
              </a:rPr>
              <a:t>Qram boyama yetərli olsa da, akridin narıncı </a:t>
            </a:r>
            <a:r>
              <a:rPr lang="az-Latn-AZ" sz="1800" dirty="0" smtClean="0">
                <a:cs typeface="Times New Roman" panose="02020603050405020304" pitchFamily="18" charset="0"/>
              </a:rPr>
              <a:t>boyası</a:t>
            </a:r>
            <a:r>
              <a:rPr lang="en-US" sz="1800" dirty="0" smtClean="0">
                <a:cs typeface="Times New Roman" panose="02020603050405020304" pitchFamily="18" charset="0"/>
              </a:rPr>
              <a:t> da </a:t>
            </a:r>
            <a:r>
              <a:rPr lang="az-Latn-AZ" sz="1800" dirty="0" smtClean="0">
                <a:cs typeface="Times New Roman" panose="02020603050405020304" pitchFamily="18" charset="0"/>
              </a:rPr>
              <a:t>qan </a:t>
            </a:r>
            <a:r>
              <a:rPr lang="az-Latn-AZ" sz="1800" dirty="0">
                <a:cs typeface="Times New Roman" panose="02020603050405020304" pitchFamily="18" charset="0"/>
              </a:rPr>
              <a:t>kulturası, BOM, plevra mayesi və oynaq mayesi nümunələrində bakteriaların aşkarlanmasında köməkçi ola bilər.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9298" t="30478" r="8168" b="23557"/>
          <a:stretch/>
        </p:blipFill>
        <p:spPr bwMode="auto">
          <a:xfrm>
            <a:off x="7353491" y="987574"/>
            <a:ext cx="176368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8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827584" y="1200151"/>
            <a:ext cx="785921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sz="1800" b="0" dirty="0" smtClean="0"/>
              <a:t>Də</a:t>
            </a:r>
            <a:r>
              <a:rPr lang="en-US" sz="1800" b="0" dirty="0" err="1" smtClean="0"/>
              <a:t>rin</a:t>
            </a:r>
            <a:r>
              <a:rPr lang="en-US" sz="1800" b="0" dirty="0" smtClean="0"/>
              <a:t> a</a:t>
            </a:r>
            <a:r>
              <a:rPr lang="az-Latn-AZ" sz="1800" b="0" dirty="0" smtClean="0"/>
              <a:t>bses</a:t>
            </a:r>
            <a:r>
              <a:rPr lang="en-US" sz="1800" b="0" dirty="0" smtClean="0"/>
              <a:t> v</a:t>
            </a:r>
            <a:r>
              <a:rPr lang="az-Latn-AZ" sz="1800" b="0" dirty="0" smtClean="0"/>
              <a:t>ə</a:t>
            </a:r>
            <a:r>
              <a:rPr lang="en-US" sz="1800" b="0" dirty="0" smtClean="0"/>
              <a:t> sin</a:t>
            </a:r>
            <a:r>
              <a:rPr lang="az-Latn-AZ" sz="1800" b="0" dirty="0" smtClean="0"/>
              <a:t>u</a:t>
            </a:r>
            <a:r>
              <a:rPr lang="en-US" sz="1800" b="0" dirty="0" smtClean="0"/>
              <a:t>s </a:t>
            </a:r>
            <a:r>
              <a:rPr lang="en-US" sz="1800" b="0" dirty="0" err="1"/>
              <a:t>yollarından</a:t>
            </a:r>
            <a:r>
              <a:rPr lang="en-US" sz="1800" b="0" dirty="0"/>
              <a:t> </a:t>
            </a:r>
            <a:r>
              <a:rPr lang="en-US" sz="1800" b="0" dirty="0" err="1"/>
              <a:t>alınan</a:t>
            </a:r>
            <a:r>
              <a:rPr lang="en-US" sz="1800" b="0" dirty="0"/>
              <a:t> </a:t>
            </a:r>
            <a:r>
              <a:rPr lang="az-Latn-AZ" sz="1800" b="0" dirty="0" smtClean="0"/>
              <a:t>nümunələrin</a:t>
            </a:r>
            <a:r>
              <a:rPr lang="en-US" sz="1800" b="0" dirty="0" smtClean="0"/>
              <a:t> </a:t>
            </a:r>
            <a:r>
              <a:rPr lang="az-Latn-AZ" sz="1800" b="0" dirty="0" smtClean="0"/>
              <a:t>birbaşa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mikrosko</a:t>
            </a:r>
            <a:r>
              <a:rPr lang="az-Latn-AZ" sz="1800" b="0" dirty="0" smtClean="0"/>
              <a:t>piyası</a:t>
            </a:r>
            <a:r>
              <a:rPr lang="en-US" sz="1800" b="0" dirty="0" smtClean="0"/>
              <a:t> v</a:t>
            </a:r>
            <a:r>
              <a:rPr lang="az-Latn-AZ" sz="1800" b="0" dirty="0" smtClean="0"/>
              <a:t>ə</a:t>
            </a:r>
            <a:r>
              <a:rPr lang="en-US" sz="1800" b="0" dirty="0" smtClean="0"/>
              <a:t> </a:t>
            </a:r>
            <a:r>
              <a:rPr lang="az-Latn-AZ" sz="1800" b="0" dirty="0" smtClean="0"/>
              <a:t>Q</a:t>
            </a:r>
            <a:r>
              <a:rPr lang="en-US" sz="1800" b="0" dirty="0" smtClean="0"/>
              <a:t>ram </a:t>
            </a:r>
            <a:r>
              <a:rPr lang="en-US" sz="1800" b="0" dirty="0" err="1"/>
              <a:t>boyamada</a:t>
            </a:r>
            <a:r>
              <a:rPr lang="en-US" sz="1800" b="0" dirty="0"/>
              <a:t> </a:t>
            </a:r>
            <a:r>
              <a:rPr lang="en-US" sz="1800" b="0" dirty="0" err="1" smtClean="0"/>
              <a:t>görül</a:t>
            </a:r>
            <a:r>
              <a:rPr lang="az-Latn-AZ" sz="1800" b="0" dirty="0" smtClean="0"/>
              <a:t>ə</a:t>
            </a:r>
            <a:r>
              <a:rPr lang="en-US" sz="1800" b="0" dirty="0" smtClean="0"/>
              <a:t>n </a:t>
            </a:r>
            <a:r>
              <a:rPr lang="en-US" sz="1800" b="0" dirty="0" err="1" smtClean="0"/>
              <a:t>ip</a:t>
            </a:r>
            <a:r>
              <a:rPr lang="az-Latn-AZ" sz="1800" b="0" dirty="0" smtClean="0"/>
              <a:t>ə bənzər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görü</a:t>
            </a:r>
            <a:r>
              <a:rPr lang="az-Latn-AZ" sz="1800" b="0" dirty="0" smtClean="0"/>
              <a:t>ntü</a:t>
            </a:r>
            <a:r>
              <a:rPr lang="en-US" sz="1800" b="0" dirty="0" smtClean="0"/>
              <a:t> v</a:t>
            </a:r>
            <a:r>
              <a:rPr lang="az-Latn-AZ" sz="1800" b="0" dirty="0" smtClean="0"/>
              <a:t>ə </a:t>
            </a:r>
            <a:r>
              <a:rPr lang="en-US" sz="1800" b="0" dirty="0" err="1" smtClean="0"/>
              <a:t>ya</a:t>
            </a:r>
            <a:r>
              <a:rPr lang="en-US" sz="1800" b="0" dirty="0" smtClean="0"/>
              <a:t> </a:t>
            </a:r>
            <a:r>
              <a:rPr lang="az-Latn-AZ" sz="1800" b="0" dirty="0" smtClean="0"/>
              <a:t>q</a:t>
            </a:r>
            <a:r>
              <a:rPr lang="en-US" sz="1800" b="0" dirty="0" smtClean="0"/>
              <a:t>ram </a:t>
            </a:r>
            <a:r>
              <a:rPr lang="en-US" sz="1800" b="0" dirty="0" err="1" smtClean="0"/>
              <a:t>poziti</a:t>
            </a:r>
            <a:r>
              <a:rPr lang="az-Latn-AZ" sz="1800" b="0" dirty="0" smtClean="0"/>
              <a:t>v </a:t>
            </a:r>
            <a:r>
              <a:rPr lang="en-US" sz="1800" b="0" dirty="0" err="1" smtClean="0"/>
              <a:t>çubu</a:t>
            </a:r>
            <a:r>
              <a:rPr lang="az-Latn-AZ" sz="1800" b="0" dirty="0" smtClean="0"/>
              <a:t>q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görün</a:t>
            </a:r>
            <a:r>
              <a:rPr lang="az-Latn-AZ" sz="1800" b="0" dirty="0" smtClean="0"/>
              <a:t>tüsü</a:t>
            </a:r>
            <a:r>
              <a:rPr lang="en-US" sz="1800" b="0" dirty="0" smtClean="0"/>
              <a:t> </a:t>
            </a:r>
            <a:r>
              <a:rPr lang="en-US" sz="1800" b="0" dirty="0" err="1"/>
              <a:t>Actinomyceslerin</a:t>
            </a:r>
            <a:r>
              <a:rPr lang="en-US" sz="1800" b="0" dirty="0"/>
              <a:t> </a:t>
            </a:r>
            <a:r>
              <a:rPr lang="az-Latn-AZ" sz="1800" b="0" dirty="0" smtClean="0"/>
              <a:t>diaqnozunda köməkçi  ola bilər.</a:t>
            </a:r>
            <a:endParaRPr lang="ru-RU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51724" r="42730" b="24246"/>
          <a:stretch/>
        </p:blipFill>
        <p:spPr bwMode="auto">
          <a:xfrm>
            <a:off x="1043608" y="2355726"/>
            <a:ext cx="74888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04380"/>
              </p:ext>
            </p:extLst>
          </p:nvPr>
        </p:nvGraphicFramePr>
        <p:xfrm>
          <a:off x="467544" y="1419622"/>
          <a:ext cx="8496945" cy="317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7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0424">
                <a:tc>
                  <a:txBody>
                    <a:bodyPr/>
                    <a:lstStyle/>
                    <a:p>
                      <a:pPr algn="ctr"/>
                      <a:r>
                        <a:rPr lang="az-Latn-AZ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ram Poziti</a:t>
                      </a:r>
                      <a:r>
                        <a:rPr lang="az-Latn-AZ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Kok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ram Poziti</a:t>
                      </a:r>
                      <a:r>
                        <a:rPr lang="az-Latn-AZ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Sporsuz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Basil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ram Poziti</a:t>
                      </a:r>
                      <a:r>
                        <a:rPr lang="az-Latn-AZ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sporlu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Basil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Qram Neqativ </a:t>
                      </a:r>
                    </a:p>
                    <a:p>
                      <a:pPr algn="ctr"/>
                      <a:r>
                        <a:rPr lang="az-Latn-A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Qram Neqativ </a:t>
                      </a:r>
                    </a:p>
                    <a:p>
                      <a:pPr algn="ctr"/>
                      <a:r>
                        <a:rPr lang="az-Latn-AZ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Kok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377">
                <a:tc>
                  <a:txBody>
                    <a:bodyPr/>
                    <a:lstStyle/>
                    <a:p>
                      <a:r>
                        <a:rPr lang="tr-T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Finegoldia Anaerococcus Atopobium Peptococcus Peptostreptococcus </a:t>
                      </a:r>
                      <a:endParaRPr lang="az-Latn-AZ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Peptoniphilus</a:t>
                      </a:r>
                      <a:endParaRPr lang="az-Latn-AZ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Actinomyces Atopobium Bulleida Bifidobacterium Eubacterium Eggerthella Lactobacillus Propionobacterium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Mobilincus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Clostridium Filifactor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Bacteroides Fusobacterium Dialister Bilophila Parabacteroides Porphyromonas Prevotella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Veillonella </a:t>
                      </a:r>
                      <a:r>
                        <a:rPr lang="tr-TR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Megashaera</a:t>
                      </a:r>
                      <a:endParaRPr lang="az-Latn-AZ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Negativococcus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Anaeroglobus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7614"/>
            <a:ext cx="796858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sz="1800" dirty="0" smtClean="0"/>
              <a:t>1.Nümunədə rast gəlinə biləcək mikroorqanizm növləri haqqında ilkin fikir formalaşır.</a:t>
            </a:r>
          </a:p>
          <a:p>
            <a:pPr>
              <a:buFont typeface="Courier New" pitchFamily="49" charset="0"/>
              <a:buChar char="o"/>
            </a:pPr>
            <a:r>
              <a:rPr lang="az-Latn-AZ" sz="1600" i="1" dirty="0" smtClean="0"/>
              <a:t>Xüsusi hallarda bu məlumatlar klinisistə bildirilir, bu müalicəyə kömək ola bilər</a:t>
            </a:r>
            <a:r>
              <a:rPr lang="az-Latn-AZ" sz="16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2</a:t>
            </a:r>
            <a:r>
              <a:rPr lang="en-US" sz="1800" dirty="0"/>
              <a:t>. </a:t>
            </a:r>
            <a:r>
              <a:rPr lang="en-US" sz="1800" dirty="0" smtClean="0"/>
              <a:t>B</a:t>
            </a:r>
            <a:r>
              <a:rPr lang="az-Latn-AZ" sz="1800" dirty="0" smtClean="0"/>
              <a:t>ə</a:t>
            </a:r>
            <a:r>
              <a:rPr lang="en-US" sz="1800" dirty="0" smtClean="0"/>
              <a:t>z</a:t>
            </a:r>
            <a:r>
              <a:rPr lang="az-Latn-AZ" sz="1800" dirty="0" smtClean="0"/>
              <a:t>i</a:t>
            </a:r>
            <a:r>
              <a:rPr lang="en-US" sz="1800" dirty="0" smtClean="0"/>
              <a:t> </a:t>
            </a:r>
            <a:r>
              <a:rPr lang="az-Latn-AZ" sz="1800" dirty="0" smtClean="0"/>
              <a:t>hallarda</a:t>
            </a:r>
            <a:r>
              <a:rPr lang="en-US" sz="1800" dirty="0" smtClean="0"/>
              <a:t> </a:t>
            </a:r>
            <a:r>
              <a:rPr lang="en-US" sz="1800" i="1" dirty="0" smtClean="0"/>
              <a:t>(m</a:t>
            </a:r>
            <a:r>
              <a:rPr lang="az-Latn-AZ" sz="1800" i="1" dirty="0" smtClean="0"/>
              <a:t>əs;Qazlı qanqrena</a:t>
            </a:r>
            <a:r>
              <a:rPr lang="en-US" sz="1800" i="1" dirty="0" smtClean="0"/>
              <a:t>) </a:t>
            </a:r>
            <a:r>
              <a:rPr lang="en-US" sz="1800" dirty="0" smtClean="0"/>
              <a:t>l</a:t>
            </a:r>
            <a:r>
              <a:rPr lang="az-Latn-AZ" sz="1800" dirty="0" smtClean="0"/>
              <a:t>eykositlərin varlığı önəmli bir istiqamət ola bilir.</a:t>
            </a:r>
          </a:p>
          <a:p>
            <a:pPr marL="0" indent="0">
              <a:buNone/>
            </a:pPr>
            <a:r>
              <a:rPr lang="en-US" sz="1800" dirty="0" smtClean="0"/>
              <a:t>3</a:t>
            </a:r>
            <a:r>
              <a:rPr lang="en-US" sz="1800" dirty="0"/>
              <a:t>. </a:t>
            </a:r>
            <a:r>
              <a:rPr lang="en-US" sz="1800" dirty="0" err="1"/>
              <a:t>Boyalı</a:t>
            </a:r>
            <a:r>
              <a:rPr lang="en-US" sz="1800" dirty="0"/>
              <a:t> </a:t>
            </a:r>
            <a:r>
              <a:rPr lang="en-US" sz="1800" dirty="0" err="1"/>
              <a:t>preparatlarda</a:t>
            </a:r>
            <a:r>
              <a:rPr lang="en-US" sz="1800" dirty="0"/>
              <a:t> </a:t>
            </a:r>
            <a:r>
              <a:rPr lang="en-US" sz="1800" dirty="0" smtClean="0"/>
              <a:t>g</a:t>
            </a:r>
            <a:r>
              <a:rPr lang="az-Latn-AZ" sz="1800" dirty="0" smtClean="0"/>
              <a:t>örülən </a:t>
            </a:r>
            <a:r>
              <a:rPr lang="en-US" sz="1800" dirty="0" err="1" smtClean="0"/>
              <a:t>bakteri</a:t>
            </a:r>
            <a:r>
              <a:rPr lang="az-Latn-AZ" sz="1800" dirty="0" smtClean="0"/>
              <a:t>yalar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az-Latn-AZ" sz="1800" dirty="0" smtClean="0"/>
              <a:t>ə kultivasiyadan sonra inkişaf etmiş bakteriyaların uyğun olması</a:t>
            </a:r>
            <a:endParaRPr lang="az-Latn-AZ" sz="1800" dirty="0"/>
          </a:p>
          <a:p>
            <a:pPr>
              <a:buFont typeface="Courier New" pitchFamily="49" charset="0"/>
              <a:buChar char="o"/>
            </a:pPr>
            <a:r>
              <a:rPr lang="az-Latn-AZ" sz="1600" i="1" dirty="0" smtClean="0"/>
              <a:t>Törədici bakteriya</a:t>
            </a:r>
          </a:p>
          <a:p>
            <a:pPr>
              <a:buFont typeface="Courier New" pitchFamily="49" charset="0"/>
              <a:buChar char="o"/>
            </a:pPr>
            <a:r>
              <a:rPr lang="az-Latn-AZ" sz="1600" i="1" dirty="0" smtClean="0"/>
              <a:t>Subkultura haqqında </a:t>
            </a:r>
            <a:r>
              <a:rPr lang="en-US" sz="1600" i="1" dirty="0" err="1" smtClean="0"/>
              <a:t>fikir</a:t>
            </a:r>
            <a:r>
              <a:rPr lang="en-US" sz="1600" i="1" dirty="0" smtClean="0"/>
              <a:t> </a:t>
            </a:r>
            <a:r>
              <a:rPr lang="az-Latn-AZ" sz="1600" i="1" dirty="0" smtClean="0"/>
              <a:t>formalaşmasına kömək edir</a:t>
            </a:r>
            <a:r>
              <a:rPr lang="en-US" sz="1600" i="1" dirty="0" smtClean="0"/>
              <a:t>.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0767" y="508198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200" b="1" dirty="0" smtClean="0"/>
              <a:t>Q</a:t>
            </a:r>
            <a:r>
              <a:rPr lang="en-US" sz="2200" b="1" dirty="0" smtClean="0"/>
              <a:t>ram </a:t>
            </a:r>
            <a:r>
              <a:rPr lang="en-US" sz="2200" b="1" dirty="0" err="1"/>
              <a:t>preparatlarının</a:t>
            </a:r>
            <a:r>
              <a:rPr lang="en-US" sz="2200" b="1" dirty="0"/>
              <a:t> </a:t>
            </a:r>
            <a:r>
              <a:rPr lang="en-US" sz="2200" b="1" dirty="0" err="1" smtClean="0"/>
              <a:t>inc</a:t>
            </a:r>
            <a:r>
              <a:rPr lang="az-Latn-AZ" sz="2200" b="1" dirty="0" smtClean="0"/>
              <a:t>əl</a:t>
            </a:r>
            <a:r>
              <a:rPr lang="az-Latn-AZ" sz="2200" b="1" dirty="0"/>
              <a:t>ə</a:t>
            </a:r>
            <a:r>
              <a:rPr lang="en-US" sz="2200" b="1" dirty="0" smtClean="0"/>
              <a:t>nm</a:t>
            </a:r>
            <a:r>
              <a:rPr lang="az-Latn-AZ" sz="2200" b="1" dirty="0" smtClean="0"/>
              <a:t>ə</a:t>
            </a:r>
            <a:r>
              <a:rPr lang="en-US" sz="2200" b="1" dirty="0" err="1" smtClean="0"/>
              <a:t>si</a:t>
            </a:r>
            <a:r>
              <a:rPr lang="en-US" sz="2200" b="1" dirty="0" smtClean="0"/>
              <a:t> </a:t>
            </a:r>
            <a:r>
              <a:rPr lang="az-Latn-AZ" sz="2200" b="1" dirty="0" smtClean="0"/>
              <a:t>nə üçün önəmlidir</a:t>
            </a:r>
            <a:endParaRPr lang="ru-RU" sz="22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7604" y="0"/>
            <a:ext cx="1016396" cy="10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1319</Words>
  <Application>Microsoft Office PowerPoint</Application>
  <PresentationFormat>Экран (16:9)</PresentationFormat>
  <Paragraphs>157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Nümunənin anaerob kultivasiyaya hazırlanması</vt:lpstr>
      <vt:lpstr>Mikroskopik </vt:lpstr>
      <vt:lpstr>Презентация PowerPoint</vt:lpstr>
      <vt:lpstr>Презентация PowerPoint</vt:lpstr>
      <vt:lpstr>Презентация PowerPoint</vt:lpstr>
      <vt:lpstr>Презентация PowerPoint</vt:lpstr>
      <vt:lpstr>Qidalı mühitlər                                                </vt:lpstr>
      <vt:lpstr>Презентация PowerPoint</vt:lpstr>
      <vt:lpstr>Презентация PowerPoint</vt:lpstr>
      <vt:lpstr>İnkubasiya sistemləri</vt:lpstr>
      <vt:lpstr>Anaerob kabin (Glove-box)</vt:lpstr>
      <vt:lpstr>Anaerob qablar</vt:lpstr>
      <vt:lpstr>Anoxomat </vt:lpstr>
      <vt:lpstr>Anaerob plastik paketlər  </vt:lpstr>
      <vt:lpstr>İnkubasiya müddəti</vt:lpstr>
      <vt:lpstr>Презентация PowerPoint</vt:lpstr>
      <vt:lpstr>Koloniyaların incələnməsi və pasajı</vt:lpstr>
      <vt:lpstr>Nəticələrin ilkin dəyərləndirilməsi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AKM</cp:lastModifiedBy>
  <cp:revision>170</cp:revision>
  <dcterms:created xsi:type="dcterms:W3CDTF">2018-10-23T18:02:40Z</dcterms:created>
  <dcterms:modified xsi:type="dcterms:W3CDTF">2024-05-01T20:12:01Z</dcterms:modified>
</cp:coreProperties>
</file>