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notesMasterIdLst>
    <p:notesMasterId r:id="rId61"/>
  </p:notesMasterIdLst>
  <p:sldIdLst>
    <p:sldId id="258" r:id="rId2"/>
    <p:sldId id="266" r:id="rId3"/>
    <p:sldId id="447" r:id="rId4"/>
    <p:sldId id="448" r:id="rId5"/>
    <p:sldId id="475" r:id="rId6"/>
    <p:sldId id="449" r:id="rId7"/>
    <p:sldId id="442" r:id="rId8"/>
    <p:sldId id="466" r:id="rId9"/>
    <p:sldId id="441" r:id="rId10"/>
    <p:sldId id="350" r:id="rId11"/>
    <p:sldId id="459" r:id="rId12"/>
    <p:sldId id="458" r:id="rId13"/>
    <p:sldId id="345" r:id="rId14"/>
    <p:sldId id="347" r:id="rId15"/>
    <p:sldId id="334" r:id="rId16"/>
    <p:sldId id="420" r:id="rId17"/>
    <p:sldId id="437" r:id="rId18"/>
    <p:sldId id="462" r:id="rId19"/>
    <p:sldId id="421" r:id="rId20"/>
    <p:sldId id="415" r:id="rId21"/>
    <p:sldId id="290" r:id="rId22"/>
    <p:sldId id="369" r:id="rId23"/>
    <p:sldId id="262" r:id="rId24"/>
    <p:sldId id="305" r:id="rId25"/>
    <p:sldId id="371" r:id="rId26"/>
    <p:sldId id="373" r:id="rId27"/>
    <p:sldId id="468" r:id="rId28"/>
    <p:sldId id="319" r:id="rId29"/>
    <p:sldId id="294" r:id="rId30"/>
    <p:sldId id="374" r:id="rId31"/>
    <p:sldId id="423" r:id="rId32"/>
    <p:sldId id="293" r:id="rId33"/>
    <p:sldId id="376" r:id="rId34"/>
    <p:sldId id="269" r:id="rId35"/>
    <p:sldId id="274" r:id="rId36"/>
    <p:sldId id="279" r:id="rId37"/>
    <p:sldId id="494" r:id="rId38"/>
    <p:sldId id="495" r:id="rId39"/>
    <p:sldId id="280" r:id="rId40"/>
    <p:sldId id="496" r:id="rId41"/>
    <p:sldId id="493" r:id="rId42"/>
    <p:sldId id="282" r:id="rId43"/>
    <p:sldId id="283" r:id="rId44"/>
    <p:sldId id="477" r:id="rId45"/>
    <p:sldId id="479" r:id="rId46"/>
    <p:sldId id="490" r:id="rId47"/>
    <p:sldId id="492" r:id="rId48"/>
    <p:sldId id="498" r:id="rId49"/>
    <p:sldId id="491" r:id="rId50"/>
    <p:sldId id="473" r:id="rId51"/>
    <p:sldId id="363" r:id="rId52"/>
    <p:sldId id="401" r:id="rId53"/>
    <p:sldId id="402" r:id="rId54"/>
    <p:sldId id="464" r:id="rId55"/>
    <p:sldId id="457" r:id="rId56"/>
    <p:sldId id="465" r:id="rId57"/>
    <p:sldId id="403" r:id="rId58"/>
    <p:sldId id="497" r:id="rId59"/>
    <p:sldId id="260" r:id="rId6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F6BAFC"/>
    <a:srgbClr val="6F40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Açık Stil 2 - Vurgu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Orta Stil 1 - Vurgu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86" autoAdjust="0"/>
    <p:restoredTop sz="70370" autoAdjust="0"/>
  </p:normalViewPr>
  <p:slideViewPr>
    <p:cSldViewPr snapToGrid="0">
      <p:cViewPr>
        <p:scale>
          <a:sx n="39" d="100"/>
          <a:sy n="39" d="100"/>
        </p:scale>
        <p:origin x="-1716" y="-2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02BAFA-6639-44B9-A05C-5DAF29ADD37C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7E08C3B7-EB7A-41FE-A156-2C02964D2963}">
      <dgm:prSet phldrT="[Metin]"/>
      <dgm:spPr>
        <a:solidFill>
          <a:srgbClr val="FF99FF"/>
        </a:solidFill>
      </dgm:spPr>
      <dgm:t>
        <a:bodyPr/>
        <a:lstStyle/>
        <a:p>
          <a:r>
            <a:rPr lang="tr-TR" b="1" cap="none" dirty="0">
              <a:solidFill>
                <a:schemeClr val="tx1"/>
              </a:solidFill>
              <a:latin typeface="+mj-lt"/>
            </a:rPr>
            <a:t>AVANTAJLARI</a:t>
          </a:r>
          <a:endParaRPr lang="tr-TR" dirty="0">
            <a:solidFill>
              <a:schemeClr val="tx1"/>
            </a:solidFill>
            <a:latin typeface="+mj-lt"/>
          </a:endParaRPr>
        </a:p>
      </dgm:t>
    </dgm:pt>
    <dgm:pt modelId="{0DA0624E-4B31-489C-9A8A-309AE6E678A6}" type="parTrans" cxnId="{4DCB3A3D-15FA-4FA9-9502-21FF56D2D4E4}">
      <dgm:prSet/>
      <dgm:spPr/>
      <dgm:t>
        <a:bodyPr/>
        <a:lstStyle/>
        <a:p>
          <a:endParaRPr lang="tr-TR"/>
        </a:p>
      </dgm:t>
    </dgm:pt>
    <dgm:pt modelId="{F2A513EA-0EAD-469F-BDBB-ADD52A948803}" type="sibTrans" cxnId="{4DCB3A3D-15FA-4FA9-9502-21FF56D2D4E4}">
      <dgm:prSet/>
      <dgm:spPr/>
      <dgm:t>
        <a:bodyPr/>
        <a:lstStyle/>
        <a:p>
          <a:endParaRPr lang="tr-TR"/>
        </a:p>
      </dgm:t>
    </dgm:pt>
    <dgm:pt modelId="{61241F36-874B-4D8A-AD66-1EAA615B338E}">
      <dgm:prSet phldrT="[Metin]" custT="1"/>
      <dgm:spPr/>
      <dgm:t>
        <a:bodyPr/>
        <a:lstStyle/>
        <a:p>
          <a:r>
            <a:rPr lang="tr-TR" sz="1800" b="1" cap="none" dirty="0">
              <a:latin typeface="+mj-lt"/>
            </a:rPr>
            <a:t>Örnek alım kolaylığı</a:t>
          </a:r>
          <a:endParaRPr lang="tr-TR" sz="1800" b="1" dirty="0">
            <a:latin typeface="+mj-lt"/>
          </a:endParaRPr>
        </a:p>
      </dgm:t>
    </dgm:pt>
    <dgm:pt modelId="{14F04BBF-66F2-44A7-9AAD-09DEFDDF783A}" type="parTrans" cxnId="{7BD9F9B1-86F2-46AC-838C-4648A053656F}">
      <dgm:prSet/>
      <dgm:spPr/>
      <dgm:t>
        <a:bodyPr/>
        <a:lstStyle/>
        <a:p>
          <a:endParaRPr lang="tr-TR"/>
        </a:p>
      </dgm:t>
    </dgm:pt>
    <dgm:pt modelId="{1387172C-0C33-4282-9EA7-6F6FDF341B7F}" type="sibTrans" cxnId="{7BD9F9B1-86F2-46AC-838C-4648A053656F}">
      <dgm:prSet/>
      <dgm:spPr/>
      <dgm:t>
        <a:bodyPr/>
        <a:lstStyle/>
        <a:p>
          <a:endParaRPr lang="tr-TR"/>
        </a:p>
      </dgm:t>
    </dgm:pt>
    <dgm:pt modelId="{4AE194F4-502F-4F0A-8548-0449F034E73A}">
      <dgm:prSet phldrT="[Metin]" custT="1"/>
      <dgm:spPr/>
      <dgm:t>
        <a:bodyPr/>
        <a:lstStyle/>
        <a:p>
          <a:r>
            <a:rPr lang="tr-TR" sz="1800" b="1" cap="none" dirty="0">
              <a:latin typeface="+mj-lt"/>
            </a:rPr>
            <a:t>Kültürü yapılamayan etkenler için tanı şansı</a:t>
          </a:r>
          <a:endParaRPr lang="tr-TR" sz="1800" b="1" dirty="0">
            <a:latin typeface="+mj-lt"/>
          </a:endParaRPr>
        </a:p>
      </dgm:t>
    </dgm:pt>
    <dgm:pt modelId="{6BA6D431-FEB8-43C9-999F-CECECFFAC579}" type="parTrans" cxnId="{90BE2E53-AC46-4F61-BD77-F795218DCA69}">
      <dgm:prSet/>
      <dgm:spPr/>
      <dgm:t>
        <a:bodyPr/>
        <a:lstStyle/>
        <a:p>
          <a:endParaRPr lang="tr-TR"/>
        </a:p>
      </dgm:t>
    </dgm:pt>
    <dgm:pt modelId="{3AF4B2A8-C867-421A-B564-CD4BE5F959BA}" type="sibTrans" cxnId="{90BE2E53-AC46-4F61-BD77-F795218DCA69}">
      <dgm:prSet/>
      <dgm:spPr/>
      <dgm:t>
        <a:bodyPr/>
        <a:lstStyle/>
        <a:p>
          <a:endParaRPr lang="tr-TR"/>
        </a:p>
      </dgm:t>
    </dgm:pt>
    <dgm:pt modelId="{054606C8-F830-4E3B-B811-7E18A41714BA}">
      <dgm:prSet phldrT="[Metin]"/>
      <dgm:spPr>
        <a:solidFill>
          <a:srgbClr val="FF99FF"/>
        </a:solidFill>
        <a:ln>
          <a:solidFill>
            <a:srgbClr val="FF99FF"/>
          </a:solidFill>
        </a:ln>
      </dgm:spPr>
      <dgm:t>
        <a:bodyPr/>
        <a:lstStyle/>
        <a:p>
          <a:r>
            <a:rPr lang="tr-TR" b="1" cap="none" dirty="0">
              <a:solidFill>
                <a:schemeClr val="tx1"/>
              </a:solidFill>
              <a:latin typeface="+mj-lt"/>
            </a:rPr>
            <a:t>DEZAVANTAJLARI</a:t>
          </a:r>
          <a:endParaRPr lang="tr-TR" dirty="0">
            <a:solidFill>
              <a:schemeClr val="tx1"/>
            </a:solidFill>
            <a:latin typeface="+mj-lt"/>
          </a:endParaRPr>
        </a:p>
      </dgm:t>
    </dgm:pt>
    <dgm:pt modelId="{674B4F6B-DFA7-45DB-9D75-16562FF5300E}" type="parTrans" cxnId="{C51D0B20-5AA9-496F-B491-8C50DCA18437}">
      <dgm:prSet/>
      <dgm:spPr/>
      <dgm:t>
        <a:bodyPr/>
        <a:lstStyle/>
        <a:p>
          <a:endParaRPr lang="tr-TR"/>
        </a:p>
      </dgm:t>
    </dgm:pt>
    <dgm:pt modelId="{2D564A99-2BF8-4DA5-B83A-3E74C9E1EB9E}" type="sibTrans" cxnId="{C51D0B20-5AA9-496F-B491-8C50DCA18437}">
      <dgm:prSet/>
      <dgm:spPr/>
      <dgm:t>
        <a:bodyPr/>
        <a:lstStyle/>
        <a:p>
          <a:endParaRPr lang="tr-TR"/>
        </a:p>
      </dgm:t>
    </dgm:pt>
    <dgm:pt modelId="{375812D5-A2AE-4478-B9EB-C173F518C344}">
      <dgm:prSet phldrT="[Metin]" custT="1"/>
      <dgm:spPr/>
      <dgm:t>
        <a:bodyPr/>
        <a:lstStyle/>
        <a:p>
          <a:r>
            <a:rPr lang="tr-TR" sz="1800" b="1" cap="none" dirty="0">
              <a:latin typeface="+mj-lt"/>
            </a:rPr>
            <a:t>Duyarlılık ve özgüllüğün değişken olması</a:t>
          </a:r>
          <a:endParaRPr lang="tr-TR" sz="1800" b="1" dirty="0">
            <a:latin typeface="+mj-lt"/>
          </a:endParaRPr>
        </a:p>
      </dgm:t>
    </dgm:pt>
    <dgm:pt modelId="{A915CE72-F9DD-4750-A5C0-F4A5161E034D}" type="parTrans" cxnId="{C3A3289A-5F8E-4C82-9BBB-D316B3CD910B}">
      <dgm:prSet/>
      <dgm:spPr/>
      <dgm:t>
        <a:bodyPr/>
        <a:lstStyle/>
        <a:p>
          <a:endParaRPr lang="tr-TR"/>
        </a:p>
      </dgm:t>
    </dgm:pt>
    <dgm:pt modelId="{F722E931-0CEA-46F7-9032-5D2868965A0F}" type="sibTrans" cxnId="{C3A3289A-5F8E-4C82-9BBB-D316B3CD910B}">
      <dgm:prSet/>
      <dgm:spPr/>
      <dgm:t>
        <a:bodyPr/>
        <a:lstStyle/>
        <a:p>
          <a:endParaRPr lang="tr-TR"/>
        </a:p>
      </dgm:t>
    </dgm:pt>
    <dgm:pt modelId="{1BC24C85-9B94-4A46-AE1D-F3C29027FECC}">
      <dgm:prSet phldrT="[Metin]" custT="1"/>
      <dgm:spPr/>
      <dgm:t>
        <a:bodyPr/>
        <a:lstStyle/>
        <a:p>
          <a:r>
            <a:rPr lang="tr-TR" sz="1800" b="1" cap="none" dirty="0">
              <a:latin typeface="+mj-lt"/>
            </a:rPr>
            <a:t>Bazı testlerin zaman alıcı olması ve deneyimli personel gerektirmesi</a:t>
          </a:r>
          <a:endParaRPr lang="tr-TR" sz="1800" b="1" dirty="0">
            <a:latin typeface="+mj-lt"/>
          </a:endParaRPr>
        </a:p>
      </dgm:t>
    </dgm:pt>
    <dgm:pt modelId="{187B4882-F876-4BF1-B477-FBECE1BAD1ED}" type="parTrans" cxnId="{F7488CA9-BA20-4704-9D2A-503B91D12B08}">
      <dgm:prSet/>
      <dgm:spPr/>
      <dgm:t>
        <a:bodyPr/>
        <a:lstStyle/>
        <a:p>
          <a:endParaRPr lang="tr-TR"/>
        </a:p>
      </dgm:t>
    </dgm:pt>
    <dgm:pt modelId="{E0C3A2F7-2342-4E6D-91D4-9F499B01F309}" type="sibTrans" cxnId="{F7488CA9-BA20-4704-9D2A-503B91D12B08}">
      <dgm:prSet/>
      <dgm:spPr/>
      <dgm:t>
        <a:bodyPr/>
        <a:lstStyle/>
        <a:p>
          <a:endParaRPr lang="tr-TR"/>
        </a:p>
      </dgm:t>
    </dgm:pt>
    <dgm:pt modelId="{1FBDCD01-BD69-463E-BDC0-2D20111704B9}">
      <dgm:prSet phldrT="[Metin]" custT="1"/>
      <dgm:spPr/>
      <dgm:t>
        <a:bodyPr/>
        <a:lstStyle/>
        <a:p>
          <a:r>
            <a:rPr lang="tr-TR" sz="1800" b="1" cap="none" dirty="0">
              <a:latin typeface="+mj-lt"/>
            </a:rPr>
            <a:t>Hastalar için minimal </a:t>
          </a:r>
          <a:r>
            <a:rPr lang="tr-TR" sz="1800" b="1" cap="none" dirty="0" err="1">
              <a:latin typeface="+mj-lt"/>
            </a:rPr>
            <a:t>invaziv</a:t>
          </a:r>
          <a:r>
            <a:rPr lang="tr-TR" sz="1800" b="1" cap="none" dirty="0">
              <a:latin typeface="+mj-lt"/>
            </a:rPr>
            <a:t> girişim gerektirmesi</a:t>
          </a:r>
          <a:endParaRPr lang="tr-TR" sz="1800" b="1" dirty="0">
            <a:latin typeface="+mj-lt"/>
          </a:endParaRPr>
        </a:p>
      </dgm:t>
    </dgm:pt>
    <dgm:pt modelId="{A059B826-4F65-43AA-A366-556881E601A7}" type="parTrans" cxnId="{F364D7FD-4EF6-4EA6-A3BE-B4C0E806F680}">
      <dgm:prSet/>
      <dgm:spPr/>
      <dgm:t>
        <a:bodyPr/>
        <a:lstStyle/>
        <a:p>
          <a:endParaRPr lang="tr-TR"/>
        </a:p>
      </dgm:t>
    </dgm:pt>
    <dgm:pt modelId="{F10EBFCD-32FA-4673-BCAC-AA6EA93C2EAD}" type="sibTrans" cxnId="{F364D7FD-4EF6-4EA6-A3BE-B4C0E806F680}">
      <dgm:prSet/>
      <dgm:spPr/>
      <dgm:t>
        <a:bodyPr/>
        <a:lstStyle/>
        <a:p>
          <a:endParaRPr lang="tr-TR"/>
        </a:p>
      </dgm:t>
    </dgm:pt>
    <dgm:pt modelId="{7E16A460-8689-41C1-AC48-4A9A0019D9A3}">
      <dgm:prSet phldrT="[Metin]" custT="1"/>
      <dgm:spPr/>
      <dgm:t>
        <a:bodyPr/>
        <a:lstStyle/>
        <a:p>
          <a:r>
            <a:rPr lang="tr-TR" sz="1800" b="1" cap="none" dirty="0">
              <a:latin typeface="+mj-lt"/>
            </a:rPr>
            <a:t>Çalışılması zor etkenler için kültür gereksinimi azaltması</a:t>
          </a:r>
          <a:endParaRPr lang="tr-TR" sz="1800" b="1" dirty="0">
            <a:latin typeface="+mj-lt"/>
          </a:endParaRPr>
        </a:p>
      </dgm:t>
    </dgm:pt>
    <dgm:pt modelId="{C076EA37-4A91-45AC-AF6E-F49BC1417AC6}" type="parTrans" cxnId="{D1D34C7A-7CDD-4B9F-A3DB-9A29B27F7D5D}">
      <dgm:prSet/>
      <dgm:spPr/>
      <dgm:t>
        <a:bodyPr/>
        <a:lstStyle/>
        <a:p>
          <a:endParaRPr lang="tr-TR"/>
        </a:p>
      </dgm:t>
    </dgm:pt>
    <dgm:pt modelId="{C66A5FF0-B1DF-4D71-A8E4-35F5F4EABF17}" type="sibTrans" cxnId="{D1D34C7A-7CDD-4B9F-A3DB-9A29B27F7D5D}">
      <dgm:prSet/>
      <dgm:spPr/>
      <dgm:t>
        <a:bodyPr/>
        <a:lstStyle/>
        <a:p>
          <a:endParaRPr lang="tr-TR"/>
        </a:p>
      </dgm:t>
    </dgm:pt>
    <dgm:pt modelId="{4B076A5A-AAEC-462B-A7AC-2EBAA25C8B4C}">
      <dgm:prSet phldrT="[Metin]" custT="1"/>
      <dgm:spPr/>
      <dgm:t>
        <a:bodyPr/>
        <a:lstStyle/>
        <a:p>
          <a:r>
            <a:rPr lang="tr-TR" sz="1800" b="1" cap="none" dirty="0" err="1">
              <a:latin typeface="+mj-lt"/>
            </a:rPr>
            <a:t>Kolonizasyon</a:t>
          </a:r>
          <a:r>
            <a:rPr lang="tr-TR" sz="1800" b="1" cap="none" dirty="0">
              <a:latin typeface="+mj-lt"/>
            </a:rPr>
            <a:t> ve </a:t>
          </a:r>
          <a:r>
            <a:rPr lang="tr-TR" sz="1800" b="1" cap="none" dirty="0" err="1">
              <a:latin typeface="+mj-lt"/>
            </a:rPr>
            <a:t>invaziv</a:t>
          </a:r>
          <a:r>
            <a:rPr lang="tr-TR" sz="1800" b="1" cap="none" dirty="0">
              <a:latin typeface="+mj-lt"/>
            </a:rPr>
            <a:t> hastalık ayrımında yararları????</a:t>
          </a:r>
          <a:endParaRPr lang="tr-TR" sz="1800" b="1" dirty="0">
            <a:latin typeface="+mj-lt"/>
          </a:endParaRPr>
        </a:p>
      </dgm:t>
    </dgm:pt>
    <dgm:pt modelId="{FD53246D-D181-48D0-94C5-BD8B6B9496D7}" type="parTrans" cxnId="{93115E89-4783-4427-9164-DADD0A11C316}">
      <dgm:prSet/>
      <dgm:spPr/>
      <dgm:t>
        <a:bodyPr/>
        <a:lstStyle/>
        <a:p>
          <a:endParaRPr lang="tr-TR"/>
        </a:p>
      </dgm:t>
    </dgm:pt>
    <dgm:pt modelId="{E92BA79D-F436-42E9-BE7B-04526680EFC0}" type="sibTrans" cxnId="{93115E89-4783-4427-9164-DADD0A11C316}">
      <dgm:prSet/>
      <dgm:spPr/>
      <dgm:t>
        <a:bodyPr/>
        <a:lstStyle/>
        <a:p>
          <a:endParaRPr lang="tr-TR"/>
        </a:p>
      </dgm:t>
    </dgm:pt>
    <dgm:pt modelId="{A36122E6-11F3-46DD-80B6-E173AE2004F9}">
      <dgm:prSet phldrT="[Metin]" custT="1"/>
      <dgm:spPr/>
      <dgm:t>
        <a:bodyPr/>
        <a:lstStyle/>
        <a:p>
          <a:r>
            <a:rPr lang="tr-TR" sz="1800" b="1" cap="none" dirty="0" err="1">
              <a:latin typeface="+mj-lt"/>
            </a:rPr>
            <a:t>İmmun</a:t>
          </a:r>
          <a:r>
            <a:rPr lang="tr-TR" sz="1800" b="1" cap="none" dirty="0">
              <a:latin typeface="+mj-lt"/>
            </a:rPr>
            <a:t> sistemi baskılanmış hastalarda antikor yanıt yetersizliği</a:t>
          </a:r>
          <a:endParaRPr lang="tr-TR" sz="1800" b="1" dirty="0">
            <a:latin typeface="+mj-lt"/>
          </a:endParaRPr>
        </a:p>
      </dgm:t>
    </dgm:pt>
    <dgm:pt modelId="{EAE83E98-7FA2-499B-851E-6A50337F16BD}" type="parTrans" cxnId="{BFEE9263-3691-4142-B650-75A0BC6D4E39}">
      <dgm:prSet/>
      <dgm:spPr/>
      <dgm:t>
        <a:bodyPr/>
        <a:lstStyle/>
        <a:p>
          <a:endParaRPr lang="tr-TR"/>
        </a:p>
      </dgm:t>
    </dgm:pt>
    <dgm:pt modelId="{B61598A2-78A5-4BDB-B08F-B594689BB706}" type="sibTrans" cxnId="{BFEE9263-3691-4142-B650-75A0BC6D4E39}">
      <dgm:prSet/>
      <dgm:spPr/>
      <dgm:t>
        <a:bodyPr/>
        <a:lstStyle/>
        <a:p>
          <a:endParaRPr lang="tr-TR"/>
        </a:p>
      </dgm:t>
    </dgm:pt>
    <dgm:pt modelId="{6E61F295-E8E7-4892-8D62-D0A5F9C3AF88}" type="pres">
      <dgm:prSet presAssocID="{E102BAFA-6639-44B9-A05C-5DAF29ADD37C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9FE7AE4A-BB0F-4A8B-9D2A-74EF0B55B79C}" type="pres">
      <dgm:prSet presAssocID="{7E08C3B7-EB7A-41FE-A156-2C02964D2963}" presName="linNode" presStyleCnt="0"/>
      <dgm:spPr/>
    </dgm:pt>
    <dgm:pt modelId="{2BDE1AAB-A88B-46E7-8968-7160EB9F28FD}" type="pres">
      <dgm:prSet presAssocID="{7E08C3B7-EB7A-41FE-A156-2C02964D2963}" presName="parentShp" presStyleLbl="node1" presStyleIdx="0" presStyleCnt="2" custScaleX="100000" custScaleY="50249" custLinFactNeighborX="-182" custLinFactNeighborY="-9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2873F6-9A3B-4797-B529-0489F8AD6830}" type="pres">
      <dgm:prSet presAssocID="{7E08C3B7-EB7A-41FE-A156-2C02964D2963}" presName="childShp" presStyleLbl="bgAccFollowNode1" presStyleIdx="0" presStyleCnt="2" custLinFactNeighborX="17870" custLinFactNeighborY="-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BA762A-737E-405A-972B-AECEDFD921BB}" type="pres">
      <dgm:prSet presAssocID="{F2A513EA-0EAD-469F-BDBB-ADD52A948803}" presName="spacing" presStyleCnt="0"/>
      <dgm:spPr/>
    </dgm:pt>
    <dgm:pt modelId="{1B7EE0CE-6B23-4236-9D6C-09838A42AA87}" type="pres">
      <dgm:prSet presAssocID="{054606C8-F830-4E3B-B811-7E18A41714BA}" presName="linNode" presStyleCnt="0"/>
      <dgm:spPr/>
    </dgm:pt>
    <dgm:pt modelId="{4DCCB4C4-7581-4280-8DC8-166F861020DF}" type="pres">
      <dgm:prSet presAssocID="{054606C8-F830-4E3B-B811-7E18A41714BA}" presName="parentShp" presStyleLbl="node1" presStyleIdx="1" presStyleCnt="2" custScaleY="55093" custLinFactNeighborX="-264" custLinFactNeighborY="-86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35BF74-E0B6-442A-9DDC-7F81AF964656}" type="pres">
      <dgm:prSet presAssocID="{054606C8-F830-4E3B-B811-7E18A41714BA}" presName="childShp" presStyleLbl="bgAccFollowNode1" presStyleIdx="1" presStyleCnt="2" custScaleY="1236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EF18357-AE6B-4E95-A103-5E364B15A790}" type="presOf" srcId="{054606C8-F830-4E3B-B811-7E18A41714BA}" destId="{4DCCB4C4-7581-4280-8DC8-166F861020DF}" srcOrd="0" destOrd="0" presId="urn:microsoft.com/office/officeart/2005/8/layout/vList6"/>
    <dgm:cxn modelId="{23752613-9769-4D6F-BC90-C05E820E7A4F}" type="presOf" srcId="{375812D5-A2AE-4478-B9EB-C173F518C344}" destId="{6035BF74-E0B6-442A-9DDC-7F81AF964656}" srcOrd="0" destOrd="0" presId="urn:microsoft.com/office/officeart/2005/8/layout/vList6"/>
    <dgm:cxn modelId="{93115E89-4783-4427-9164-DADD0A11C316}" srcId="{054606C8-F830-4E3B-B811-7E18A41714BA}" destId="{4B076A5A-AAEC-462B-A7AC-2EBAA25C8B4C}" srcOrd="2" destOrd="0" parTransId="{FD53246D-D181-48D0-94C5-BD8B6B9496D7}" sibTransId="{E92BA79D-F436-42E9-BE7B-04526680EFC0}"/>
    <dgm:cxn modelId="{D1D34C7A-7CDD-4B9F-A3DB-9A29B27F7D5D}" srcId="{7E08C3B7-EB7A-41FE-A156-2C02964D2963}" destId="{7E16A460-8689-41C1-AC48-4A9A0019D9A3}" srcOrd="2" destOrd="0" parTransId="{C076EA37-4A91-45AC-AF6E-F49BC1417AC6}" sibTransId="{C66A5FF0-B1DF-4D71-A8E4-35F5F4EABF17}"/>
    <dgm:cxn modelId="{BFEE9263-3691-4142-B650-75A0BC6D4E39}" srcId="{054606C8-F830-4E3B-B811-7E18A41714BA}" destId="{A36122E6-11F3-46DD-80B6-E173AE2004F9}" srcOrd="3" destOrd="0" parTransId="{EAE83E98-7FA2-499B-851E-6A50337F16BD}" sibTransId="{B61598A2-78A5-4BDB-B08F-B594689BB706}"/>
    <dgm:cxn modelId="{5AF1BA05-0496-4E21-AC61-F0D18F1DFF9D}" type="presOf" srcId="{1BC24C85-9B94-4A46-AE1D-F3C29027FECC}" destId="{6035BF74-E0B6-442A-9DDC-7F81AF964656}" srcOrd="0" destOrd="1" presId="urn:microsoft.com/office/officeart/2005/8/layout/vList6"/>
    <dgm:cxn modelId="{83728963-B5E1-4C7B-A7E7-3C533BD52889}" type="presOf" srcId="{4B076A5A-AAEC-462B-A7AC-2EBAA25C8B4C}" destId="{6035BF74-E0B6-442A-9DDC-7F81AF964656}" srcOrd="0" destOrd="2" presId="urn:microsoft.com/office/officeart/2005/8/layout/vList6"/>
    <dgm:cxn modelId="{F7488CA9-BA20-4704-9D2A-503B91D12B08}" srcId="{054606C8-F830-4E3B-B811-7E18A41714BA}" destId="{1BC24C85-9B94-4A46-AE1D-F3C29027FECC}" srcOrd="1" destOrd="0" parTransId="{187B4882-F876-4BF1-B477-FBECE1BAD1ED}" sibTransId="{E0C3A2F7-2342-4E6D-91D4-9F499B01F309}"/>
    <dgm:cxn modelId="{C51D0B20-5AA9-496F-B491-8C50DCA18437}" srcId="{E102BAFA-6639-44B9-A05C-5DAF29ADD37C}" destId="{054606C8-F830-4E3B-B811-7E18A41714BA}" srcOrd="1" destOrd="0" parTransId="{674B4F6B-DFA7-45DB-9D75-16562FF5300E}" sibTransId="{2D564A99-2BF8-4DA5-B83A-3E74C9E1EB9E}"/>
    <dgm:cxn modelId="{137F0912-7631-4F6F-8A95-C5FC8151B216}" type="presOf" srcId="{61241F36-874B-4D8A-AD66-1EAA615B338E}" destId="{952873F6-9A3B-4797-B529-0489F8AD6830}" srcOrd="0" destOrd="0" presId="urn:microsoft.com/office/officeart/2005/8/layout/vList6"/>
    <dgm:cxn modelId="{4DCB3A3D-15FA-4FA9-9502-21FF56D2D4E4}" srcId="{E102BAFA-6639-44B9-A05C-5DAF29ADD37C}" destId="{7E08C3B7-EB7A-41FE-A156-2C02964D2963}" srcOrd="0" destOrd="0" parTransId="{0DA0624E-4B31-489C-9A8A-309AE6E678A6}" sibTransId="{F2A513EA-0EAD-469F-BDBB-ADD52A948803}"/>
    <dgm:cxn modelId="{5526D976-4AA4-4383-A6F9-240E6A112686}" type="presOf" srcId="{E102BAFA-6639-44B9-A05C-5DAF29ADD37C}" destId="{6E61F295-E8E7-4892-8D62-D0A5F9C3AF88}" srcOrd="0" destOrd="0" presId="urn:microsoft.com/office/officeart/2005/8/layout/vList6"/>
    <dgm:cxn modelId="{5D8E6ECD-2865-4D7F-804A-3BCDD9A077ED}" type="presOf" srcId="{7E08C3B7-EB7A-41FE-A156-2C02964D2963}" destId="{2BDE1AAB-A88B-46E7-8968-7160EB9F28FD}" srcOrd="0" destOrd="0" presId="urn:microsoft.com/office/officeart/2005/8/layout/vList6"/>
    <dgm:cxn modelId="{618D8FDD-0633-4E2F-BCA4-60A4636A82D1}" type="presOf" srcId="{7E16A460-8689-41C1-AC48-4A9A0019D9A3}" destId="{952873F6-9A3B-4797-B529-0489F8AD6830}" srcOrd="0" destOrd="2" presId="urn:microsoft.com/office/officeart/2005/8/layout/vList6"/>
    <dgm:cxn modelId="{660E7676-6E4D-4B89-B4E4-7F31F661C329}" type="presOf" srcId="{A36122E6-11F3-46DD-80B6-E173AE2004F9}" destId="{6035BF74-E0B6-442A-9DDC-7F81AF964656}" srcOrd="0" destOrd="3" presId="urn:microsoft.com/office/officeart/2005/8/layout/vList6"/>
    <dgm:cxn modelId="{2AB9D688-1691-40FC-AB00-463FE3AF78CD}" type="presOf" srcId="{4AE194F4-502F-4F0A-8548-0449F034E73A}" destId="{952873F6-9A3B-4797-B529-0489F8AD6830}" srcOrd="0" destOrd="1" presId="urn:microsoft.com/office/officeart/2005/8/layout/vList6"/>
    <dgm:cxn modelId="{C3A3289A-5F8E-4C82-9BBB-D316B3CD910B}" srcId="{054606C8-F830-4E3B-B811-7E18A41714BA}" destId="{375812D5-A2AE-4478-B9EB-C173F518C344}" srcOrd="0" destOrd="0" parTransId="{A915CE72-F9DD-4750-A5C0-F4A5161E034D}" sibTransId="{F722E931-0CEA-46F7-9032-5D2868965A0F}"/>
    <dgm:cxn modelId="{4486CB0C-4958-45D1-AE95-C0A8BE6E7CF9}" type="presOf" srcId="{1FBDCD01-BD69-463E-BDC0-2D20111704B9}" destId="{952873F6-9A3B-4797-B529-0489F8AD6830}" srcOrd="0" destOrd="3" presId="urn:microsoft.com/office/officeart/2005/8/layout/vList6"/>
    <dgm:cxn modelId="{90BE2E53-AC46-4F61-BD77-F795218DCA69}" srcId="{7E08C3B7-EB7A-41FE-A156-2C02964D2963}" destId="{4AE194F4-502F-4F0A-8548-0449F034E73A}" srcOrd="1" destOrd="0" parTransId="{6BA6D431-FEB8-43C9-999F-CECECFFAC579}" sibTransId="{3AF4B2A8-C867-421A-B564-CD4BE5F959BA}"/>
    <dgm:cxn modelId="{7BD9F9B1-86F2-46AC-838C-4648A053656F}" srcId="{7E08C3B7-EB7A-41FE-A156-2C02964D2963}" destId="{61241F36-874B-4D8A-AD66-1EAA615B338E}" srcOrd="0" destOrd="0" parTransId="{14F04BBF-66F2-44A7-9AAD-09DEFDDF783A}" sibTransId="{1387172C-0C33-4282-9EA7-6F6FDF341B7F}"/>
    <dgm:cxn modelId="{F364D7FD-4EF6-4EA6-A3BE-B4C0E806F680}" srcId="{7E08C3B7-EB7A-41FE-A156-2C02964D2963}" destId="{1FBDCD01-BD69-463E-BDC0-2D20111704B9}" srcOrd="3" destOrd="0" parTransId="{A059B826-4F65-43AA-A366-556881E601A7}" sibTransId="{F10EBFCD-32FA-4673-BCAC-AA6EA93C2EAD}"/>
    <dgm:cxn modelId="{C872AF49-9A35-4215-B895-A510430FE85C}" type="presParOf" srcId="{6E61F295-E8E7-4892-8D62-D0A5F9C3AF88}" destId="{9FE7AE4A-BB0F-4A8B-9D2A-74EF0B55B79C}" srcOrd="0" destOrd="0" presId="urn:microsoft.com/office/officeart/2005/8/layout/vList6"/>
    <dgm:cxn modelId="{5888ED05-134F-4E98-B665-78C4A64B7ABF}" type="presParOf" srcId="{9FE7AE4A-BB0F-4A8B-9D2A-74EF0B55B79C}" destId="{2BDE1AAB-A88B-46E7-8968-7160EB9F28FD}" srcOrd="0" destOrd="0" presId="urn:microsoft.com/office/officeart/2005/8/layout/vList6"/>
    <dgm:cxn modelId="{11E3AEFF-89AA-4FE7-9E86-C5303CF0E43B}" type="presParOf" srcId="{9FE7AE4A-BB0F-4A8B-9D2A-74EF0B55B79C}" destId="{952873F6-9A3B-4797-B529-0489F8AD6830}" srcOrd="1" destOrd="0" presId="urn:microsoft.com/office/officeart/2005/8/layout/vList6"/>
    <dgm:cxn modelId="{D1B895FD-005E-4B56-BE62-52E83F750BD4}" type="presParOf" srcId="{6E61F295-E8E7-4892-8D62-D0A5F9C3AF88}" destId="{C4BA762A-737E-405A-972B-AECEDFD921BB}" srcOrd="1" destOrd="0" presId="urn:microsoft.com/office/officeart/2005/8/layout/vList6"/>
    <dgm:cxn modelId="{268E7155-72C3-46FC-9BA7-41DF403AFCBF}" type="presParOf" srcId="{6E61F295-E8E7-4892-8D62-D0A5F9C3AF88}" destId="{1B7EE0CE-6B23-4236-9D6C-09838A42AA87}" srcOrd="2" destOrd="0" presId="urn:microsoft.com/office/officeart/2005/8/layout/vList6"/>
    <dgm:cxn modelId="{5E7D0CDA-7BDC-4431-A374-DB0108C6C052}" type="presParOf" srcId="{1B7EE0CE-6B23-4236-9D6C-09838A42AA87}" destId="{4DCCB4C4-7581-4280-8DC8-166F861020DF}" srcOrd="0" destOrd="0" presId="urn:microsoft.com/office/officeart/2005/8/layout/vList6"/>
    <dgm:cxn modelId="{DD6E1319-04E3-4C59-8B05-6FA5A9997453}" type="presParOf" srcId="{1B7EE0CE-6B23-4236-9D6C-09838A42AA87}" destId="{6035BF74-E0B6-442A-9DDC-7F81AF964656}" srcOrd="1" destOrd="0" presId="urn:microsoft.com/office/officeart/2005/8/layout/vList6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2873F6-9A3B-4797-B529-0489F8AD6830}">
      <dsp:nvSpPr>
        <dsp:cNvPr id="0" name=""/>
        <dsp:cNvSpPr/>
      </dsp:nvSpPr>
      <dsp:spPr>
        <a:xfrm>
          <a:off x="4458377" y="0"/>
          <a:ext cx="6687565" cy="2214844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800" b="1" kern="1200" cap="none" dirty="0">
              <a:latin typeface="+mj-lt"/>
            </a:rPr>
            <a:t>Örnek alım kolaylığı</a:t>
          </a:r>
          <a:endParaRPr lang="tr-TR" sz="1800" b="1" kern="1200" dirty="0">
            <a:latin typeface="+mj-lt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800" b="1" kern="1200" cap="none" dirty="0">
              <a:latin typeface="+mj-lt"/>
            </a:rPr>
            <a:t>Kültürü yapılamayan etkenler için tanı şansı</a:t>
          </a:r>
          <a:endParaRPr lang="tr-TR" sz="1800" b="1" kern="1200" dirty="0">
            <a:latin typeface="+mj-lt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800" b="1" kern="1200" cap="none" dirty="0">
              <a:latin typeface="+mj-lt"/>
            </a:rPr>
            <a:t>Çalışılması zor etkenler için kültür gereksinimi azaltması</a:t>
          </a:r>
          <a:endParaRPr lang="tr-TR" sz="1800" b="1" kern="1200" dirty="0">
            <a:latin typeface="+mj-lt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800" b="1" kern="1200" cap="none" dirty="0">
              <a:latin typeface="+mj-lt"/>
            </a:rPr>
            <a:t>Hastalar için minimal </a:t>
          </a:r>
          <a:r>
            <a:rPr lang="tr-TR" sz="1800" b="1" kern="1200" cap="none" dirty="0" err="1">
              <a:latin typeface="+mj-lt"/>
            </a:rPr>
            <a:t>invaziv</a:t>
          </a:r>
          <a:r>
            <a:rPr lang="tr-TR" sz="1800" b="1" kern="1200" cap="none" dirty="0">
              <a:latin typeface="+mj-lt"/>
            </a:rPr>
            <a:t> girişim gerektirmesi</a:t>
          </a:r>
          <a:endParaRPr lang="tr-TR" sz="1800" b="1" kern="1200" dirty="0">
            <a:latin typeface="+mj-lt"/>
          </a:endParaRPr>
        </a:p>
      </dsp:txBody>
      <dsp:txXfrm>
        <a:off x="4458377" y="276856"/>
        <a:ext cx="5856999" cy="1661133"/>
      </dsp:txXfrm>
    </dsp:sp>
    <dsp:sp modelId="{2BDE1AAB-A88B-46E7-8968-7160EB9F28FD}">
      <dsp:nvSpPr>
        <dsp:cNvPr id="0" name=""/>
        <dsp:cNvSpPr/>
      </dsp:nvSpPr>
      <dsp:spPr>
        <a:xfrm>
          <a:off x="0" y="531816"/>
          <a:ext cx="4458377" cy="1112937"/>
        </a:xfrm>
        <a:prstGeom prst="roundRect">
          <a:avLst/>
        </a:prstGeom>
        <a:solidFill>
          <a:srgbClr val="FF99FF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64770" rIns="129540" bIns="6477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400" b="1" kern="1200" cap="none" dirty="0">
              <a:solidFill>
                <a:schemeClr val="tx1"/>
              </a:solidFill>
              <a:latin typeface="+mj-lt"/>
            </a:rPr>
            <a:t>AVANTAJLARI</a:t>
          </a:r>
          <a:endParaRPr lang="tr-TR" sz="3400" kern="1200" dirty="0">
            <a:solidFill>
              <a:schemeClr val="tx1"/>
            </a:solidFill>
            <a:latin typeface="+mj-lt"/>
          </a:endParaRPr>
        </a:p>
      </dsp:txBody>
      <dsp:txXfrm>
        <a:off x="54329" y="586145"/>
        <a:ext cx="4349719" cy="1004279"/>
      </dsp:txXfrm>
    </dsp:sp>
    <dsp:sp modelId="{6035BF74-E0B6-442A-9DDC-7F81AF964656}">
      <dsp:nvSpPr>
        <dsp:cNvPr id="0" name=""/>
        <dsp:cNvSpPr/>
      </dsp:nvSpPr>
      <dsp:spPr>
        <a:xfrm>
          <a:off x="4459465" y="2437990"/>
          <a:ext cx="6681034" cy="2738434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800" b="1" kern="1200" cap="none" dirty="0">
              <a:latin typeface="+mj-lt"/>
            </a:rPr>
            <a:t>Duyarlılık ve özgüllüğün değişken olması</a:t>
          </a:r>
          <a:endParaRPr lang="tr-TR" sz="1800" b="1" kern="1200" dirty="0">
            <a:latin typeface="+mj-lt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800" b="1" kern="1200" cap="none" dirty="0">
              <a:latin typeface="+mj-lt"/>
            </a:rPr>
            <a:t>Bazı testlerin zaman alıcı olması ve deneyimli personel gerektirmesi</a:t>
          </a:r>
          <a:endParaRPr lang="tr-TR" sz="1800" b="1" kern="1200" dirty="0">
            <a:latin typeface="+mj-lt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800" b="1" kern="1200" cap="none" dirty="0" err="1">
              <a:latin typeface="+mj-lt"/>
            </a:rPr>
            <a:t>Kolonizasyon</a:t>
          </a:r>
          <a:r>
            <a:rPr lang="tr-TR" sz="1800" b="1" kern="1200" cap="none" dirty="0">
              <a:latin typeface="+mj-lt"/>
            </a:rPr>
            <a:t> ve </a:t>
          </a:r>
          <a:r>
            <a:rPr lang="tr-TR" sz="1800" b="1" kern="1200" cap="none" dirty="0" err="1">
              <a:latin typeface="+mj-lt"/>
            </a:rPr>
            <a:t>invaziv</a:t>
          </a:r>
          <a:r>
            <a:rPr lang="tr-TR" sz="1800" b="1" kern="1200" cap="none" dirty="0">
              <a:latin typeface="+mj-lt"/>
            </a:rPr>
            <a:t> hastalık ayrımında yararları????</a:t>
          </a:r>
          <a:endParaRPr lang="tr-TR" sz="1800" b="1" kern="1200" dirty="0">
            <a:latin typeface="+mj-lt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800" b="1" kern="1200" cap="none" dirty="0" err="1">
              <a:latin typeface="+mj-lt"/>
            </a:rPr>
            <a:t>İmmun</a:t>
          </a:r>
          <a:r>
            <a:rPr lang="tr-TR" sz="1800" b="1" kern="1200" cap="none" dirty="0">
              <a:latin typeface="+mj-lt"/>
            </a:rPr>
            <a:t> sistemi baskılanmış hastalarda antikor yanıt yetersizliği</a:t>
          </a:r>
          <a:endParaRPr lang="tr-TR" sz="1800" b="1" kern="1200" dirty="0">
            <a:latin typeface="+mj-lt"/>
          </a:endParaRPr>
        </a:p>
      </dsp:txBody>
      <dsp:txXfrm>
        <a:off x="4459465" y="2780294"/>
        <a:ext cx="5654121" cy="2053826"/>
      </dsp:txXfrm>
    </dsp:sp>
    <dsp:sp modelId="{4DCCB4C4-7581-4280-8DC8-166F861020DF}">
      <dsp:nvSpPr>
        <dsp:cNvPr id="0" name=""/>
        <dsp:cNvSpPr/>
      </dsp:nvSpPr>
      <dsp:spPr>
        <a:xfrm>
          <a:off x="0" y="3005732"/>
          <a:ext cx="4454023" cy="1220224"/>
        </a:xfrm>
        <a:prstGeom prst="roundRect">
          <a:avLst/>
        </a:prstGeom>
        <a:solidFill>
          <a:srgbClr val="FF99FF"/>
        </a:solidFill>
        <a:ln w="15875" cap="flat" cmpd="sng" algn="ctr">
          <a:solidFill>
            <a:srgbClr val="FF99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64770" rIns="129540" bIns="6477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400" b="1" kern="1200" cap="none" dirty="0">
              <a:solidFill>
                <a:schemeClr val="tx1"/>
              </a:solidFill>
              <a:latin typeface="+mj-lt"/>
            </a:rPr>
            <a:t>DEZAVANTAJLARI</a:t>
          </a:r>
          <a:endParaRPr lang="tr-TR" sz="3400" kern="1200" dirty="0">
            <a:solidFill>
              <a:schemeClr val="tx1"/>
            </a:solidFill>
            <a:latin typeface="+mj-lt"/>
          </a:endParaRPr>
        </a:p>
      </dsp:txBody>
      <dsp:txXfrm>
        <a:off x="59566" y="3065298"/>
        <a:ext cx="4334891" cy="11010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19D5A1-E260-4203-8203-21CFC60C36CA}" type="datetimeFigureOut">
              <a:rPr lang="tr-TR" smtClean="0"/>
              <a:t>1.05.2024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AEBFBD-5401-420B-BFAA-729E2E4652A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428636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mc/articles/PMC8634697/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topics/immunology-and-microbiology/survival-rate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AEBFBD-5401-420B-BFAA-729E2E4652A1}" type="slidenum">
              <a:rPr lang="tr-TR" smtClean="0"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048518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AEBFBD-5401-420B-BFAA-729E2E4652A1}" type="slidenum">
              <a:rPr lang="tr-TR" smtClean="0"/>
              <a:t>13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119061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r-TR" dirty="0" err="1"/>
              <a:t>İmmun</a:t>
            </a:r>
            <a:r>
              <a:rPr lang="tr-TR" dirty="0"/>
              <a:t> kompetan çocuklarda ortalama </a:t>
            </a:r>
            <a:r>
              <a:rPr lang="tr-TR" sz="1200" dirty="0">
                <a:solidFill>
                  <a:schemeClr val="tx1"/>
                </a:solidFill>
                <a:cs typeface="Arial" panose="020B0604020202020204" pitchFamily="34" charset="0"/>
              </a:rPr>
              <a:t>1,3-beta-D-</a:t>
            </a:r>
            <a:r>
              <a:rPr lang="tr-TR" sz="1200" dirty="0" err="1">
                <a:solidFill>
                  <a:schemeClr val="tx1"/>
                </a:solidFill>
                <a:cs typeface="Arial" panose="020B0604020202020204" pitchFamily="34" charset="0"/>
              </a:rPr>
              <a:t>glukan</a:t>
            </a:r>
            <a:r>
              <a:rPr lang="tr-TR" sz="1200" dirty="0">
                <a:solidFill>
                  <a:schemeClr val="tx1"/>
                </a:solidFill>
                <a:cs typeface="Arial" panose="020B0604020202020204" pitchFamily="34" charset="0"/>
              </a:rPr>
              <a:t> düzeylerinin yüksek olması ve çocuklar için optimal eşik değerlerinin belirlenmemiş olması nedeniyle pediatrik hastalarda sorunludur. </a:t>
            </a:r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0D1341-E1F9-49CB-8689-CE79B6958E67}" type="slidenum">
              <a:rPr lang="tr-TR" smtClean="0"/>
              <a:pPr/>
              <a:t>14</a:t>
            </a:fld>
            <a:endParaRPr lang="tr-T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baseline="0" dirty="0" err="1"/>
              <a:t>limulus</a:t>
            </a:r>
            <a:r>
              <a:rPr lang="tr-TR" baseline="0" dirty="0"/>
              <a:t> </a:t>
            </a:r>
            <a:r>
              <a:rPr lang="tr-TR" baseline="0" dirty="0" err="1"/>
              <a:t>amebosit</a:t>
            </a:r>
            <a:r>
              <a:rPr lang="tr-TR" baseline="0" dirty="0"/>
              <a:t> </a:t>
            </a:r>
            <a:r>
              <a:rPr lang="tr-TR" baseline="0" dirty="0" err="1"/>
              <a:t>lizatının</a:t>
            </a:r>
            <a:r>
              <a:rPr lang="tr-TR" baseline="0" dirty="0"/>
              <a:t> serin proteaz </a:t>
            </a:r>
            <a:r>
              <a:rPr lang="tr-TR" baseline="0" dirty="0" err="1"/>
              <a:t>zimojeni</a:t>
            </a:r>
            <a:r>
              <a:rPr lang="tr-TR" baseline="0" dirty="0"/>
              <a:t> olan faktör G beta glukan tarafından aktive edilir. Böylece bir koagülasyon kaskatı aktive edilmiş olur. Bu reaksiyonlar kolorimetrik veya </a:t>
            </a:r>
            <a:r>
              <a:rPr lang="tr-TR" baseline="0" dirty="0" err="1"/>
              <a:t>turbidometrik</a:t>
            </a:r>
            <a:r>
              <a:rPr lang="tr-TR" baseline="0" dirty="0"/>
              <a:t> yöntemlerle ölçülür.</a:t>
            </a:r>
          </a:p>
          <a:p>
            <a:r>
              <a:rPr lang="tr-TR" sz="1200" dirty="0"/>
              <a:t>p-</a:t>
            </a:r>
            <a:r>
              <a:rPr lang="tr-TR" sz="1200" dirty="0" err="1"/>
              <a:t>nitroanilid</a:t>
            </a:r>
            <a:r>
              <a:rPr lang="tr-TR" sz="1200" dirty="0"/>
              <a:t> (sarı  renk )</a:t>
            </a:r>
          </a:p>
          <a:p>
            <a:r>
              <a:rPr lang="tr-TR" sz="1200" dirty="0"/>
              <a:t> p-</a:t>
            </a:r>
            <a:r>
              <a:rPr lang="tr-TR" sz="1200" dirty="0" err="1"/>
              <a:t>nitroanilidin</a:t>
            </a:r>
            <a:r>
              <a:rPr lang="tr-TR" sz="1200" dirty="0"/>
              <a:t> </a:t>
            </a:r>
            <a:r>
              <a:rPr lang="tr-TR" sz="1200" dirty="0" err="1"/>
              <a:t>diazo</a:t>
            </a:r>
            <a:r>
              <a:rPr lang="tr-TR" sz="1200" dirty="0"/>
              <a:t> türevi (mor)</a:t>
            </a:r>
            <a:endParaRPr lang="tr-TR" baseline="0" dirty="0"/>
          </a:p>
          <a:p>
            <a:r>
              <a:rPr lang="tr-TR" baseline="0" dirty="0" err="1"/>
              <a:t>Amebosit</a:t>
            </a:r>
            <a:r>
              <a:rPr lang="tr-TR" baseline="0" dirty="0"/>
              <a:t>: omurgasızlardaki hareketli hücrelerdir, (amip benzeri). Omurgalılardaki beyaz kan hücrelerine benzerler. </a:t>
            </a:r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AEBFBD-5401-420B-BFAA-729E2E4652A1}" type="slidenum">
              <a:rPr lang="tr-TR" smtClean="0"/>
              <a:t>15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60155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r-TR" dirty="0" err="1"/>
              <a:t>Fungitell</a:t>
            </a:r>
            <a:r>
              <a:rPr lang="tr-TR" dirty="0"/>
              <a:t> 20 yıldır </a:t>
            </a:r>
            <a:r>
              <a:rPr lang="tr-TR" dirty="0" err="1"/>
              <a:t>kulllanılyor</a:t>
            </a:r>
            <a:r>
              <a:rPr lang="tr-TR" dirty="0"/>
              <a:t>. FDA onaylı.  </a:t>
            </a:r>
            <a:r>
              <a:rPr lang="tr-TR" dirty="0" err="1"/>
              <a:t>Bakteriyemi</a:t>
            </a:r>
            <a:r>
              <a:rPr lang="tr-TR" dirty="0"/>
              <a:t>, hemodiyalizli ve </a:t>
            </a:r>
            <a:r>
              <a:rPr lang="tr-TR" dirty="0" err="1"/>
              <a:t>Ig</a:t>
            </a:r>
            <a:r>
              <a:rPr lang="tr-TR" dirty="0"/>
              <a:t> kullananlarda % 75 yalancı pozitiflik.</a:t>
            </a:r>
            <a:r>
              <a:rPr lang="tr-TR" baseline="0" dirty="0"/>
              <a:t> </a:t>
            </a:r>
            <a:r>
              <a:rPr lang="tr-TR" dirty="0" err="1"/>
              <a:t>Wako</a:t>
            </a:r>
            <a:r>
              <a:rPr lang="tr-TR" dirty="0"/>
              <a:t> BDG (2018) duyarlılığı düşük</a:t>
            </a:r>
            <a:r>
              <a:rPr lang="tr-TR" baseline="0" dirty="0"/>
              <a:t>, özgüllüğü yüksek. </a:t>
            </a:r>
            <a:r>
              <a:rPr lang="tr-TR" baseline="0" dirty="0" err="1"/>
              <a:t>Cut</a:t>
            </a:r>
            <a:r>
              <a:rPr lang="tr-TR" baseline="0" dirty="0"/>
              <a:t> </a:t>
            </a:r>
            <a:r>
              <a:rPr lang="tr-TR" baseline="0" dirty="0" err="1"/>
              <a:t>off</a:t>
            </a:r>
            <a:r>
              <a:rPr lang="tr-TR" baseline="0" dirty="0"/>
              <a:t> düşürülürse artar. Çalışılması daha kolay</a:t>
            </a:r>
          </a:p>
          <a:p>
            <a:r>
              <a:rPr lang="tr-TR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</a:t>
            </a:r>
            <a:r>
              <a:rPr lang="tr-TR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limulus</a:t>
            </a:r>
            <a:r>
              <a:rPr lang="tr-TR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reaktif kolorimetresi de </a:t>
            </a:r>
            <a:r>
              <a:rPr lang="tr-TR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kullanılmaktadı</a:t>
            </a:r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0D1341-E1F9-49CB-8689-CE79B6958E67}" type="slidenum">
              <a:rPr lang="tr-TR" smtClean="0"/>
              <a:pPr/>
              <a:t>16</a:t>
            </a:fld>
            <a:endParaRPr lang="tr-T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4E9B3C-6BC0-452F-A0EE-736DF9C02E37}" type="slidenum">
              <a:rPr lang="tr-TR" smtClean="0"/>
              <a:pPr/>
              <a:t>17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749913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r-TR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Goldstream</a:t>
            </a:r>
            <a:r>
              <a:rPr lang="tr-TR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r>
              <a:rPr lang="tr-TR" sz="1200" b="0" i="0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®</a:t>
            </a:r>
            <a:r>
              <a:rPr lang="tr-TR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Fungus (1–3)-</a:t>
            </a:r>
            <a:r>
              <a:rPr lang="el-GR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β- </a:t>
            </a:r>
            <a:r>
              <a:rPr lang="tr-TR" sz="1200" b="0" i="0" kern="1200" cap="small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</a:t>
            </a:r>
            <a:r>
              <a:rPr lang="tr-TR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-</a:t>
            </a:r>
            <a:r>
              <a:rPr lang="tr-TR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Glucan</a:t>
            </a:r>
            <a:r>
              <a:rPr lang="tr-TR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tr-TR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Detection</a:t>
            </a:r>
            <a:r>
              <a:rPr lang="tr-TR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Kit (ERA </a:t>
            </a:r>
            <a:r>
              <a:rPr lang="tr-TR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Biology</a:t>
            </a:r>
            <a:r>
              <a:rPr lang="tr-TR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tr-TR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Tianjin</a:t>
            </a:r>
            <a:r>
              <a:rPr lang="tr-TR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Çin), BDG tespiti için klinik uygulamalarda yaygın olarak kullanılmaktadır ve</a:t>
            </a:r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0D1341-E1F9-49CB-8689-CE79B6958E67}" type="slidenum">
              <a:rPr lang="tr-TR" smtClean="0"/>
              <a:pPr/>
              <a:t>18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916249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89B7C1F-726F-FD51-D6CF-B94D3FD204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xmlns="" id="{6DEC857F-2FAF-FCEF-5E9E-5A0E5F587F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xmlns="" id="{673FDA0F-001A-D0BC-F59B-52AB529B0C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200" dirty="0" err="1"/>
              <a:t>Mennink</a:t>
            </a:r>
            <a:r>
              <a:rPr lang="tr-TR" sz="1200" dirty="0"/>
              <a:t>-</a:t>
            </a:r>
            <a:r>
              <a:rPr lang="tr-TR" sz="1200" dirty="0" err="1"/>
              <a:t>Kersten</a:t>
            </a:r>
            <a:r>
              <a:rPr lang="tr-TR" sz="1200" dirty="0"/>
              <a:t> ve ark. [ </a:t>
            </a:r>
            <a:r>
              <a:rPr lang="tr-TR" sz="1200" u="sng" dirty="0">
                <a:hlinkClick r:id="rId3"/>
              </a:rPr>
              <a:t>108 ] </a:t>
            </a:r>
            <a:r>
              <a:rPr lang="tr-TR" sz="1200" i="1" dirty="0" err="1"/>
              <a:t>Alcaligenes</a:t>
            </a:r>
            <a:r>
              <a:rPr lang="tr-TR" sz="1200" i="1" dirty="0"/>
              <a:t> </a:t>
            </a:r>
            <a:r>
              <a:rPr lang="tr-TR" sz="1200" i="1" dirty="0" err="1"/>
              <a:t>faecalis</a:t>
            </a:r>
            <a:r>
              <a:rPr lang="tr-TR" sz="1200" dirty="0"/>
              <a:t> , </a:t>
            </a:r>
            <a:r>
              <a:rPr lang="tr-TR" sz="1200" i="1" dirty="0" err="1"/>
              <a:t>Streptococcus</a:t>
            </a:r>
            <a:r>
              <a:rPr lang="tr-TR" sz="1200" i="1" dirty="0"/>
              <a:t> </a:t>
            </a:r>
            <a:r>
              <a:rPr lang="tr-TR" sz="1200" i="1" dirty="0" err="1"/>
              <a:t>pneumoniae</a:t>
            </a:r>
            <a:r>
              <a:rPr lang="tr-TR" sz="1200" dirty="0"/>
              <a:t> ve </a:t>
            </a:r>
            <a:r>
              <a:rPr lang="tr-TR" sz="1200" i="1" dirty="0" err="1"/>
              <a:t>Pseudomonas</a:t>
            </a:r>
            <a:r>
              <a:rPr lang="tr-TR" sz="1200" i="1" dirty="0"/>
              <a:t> </a:t>
            </a:r>
            <a:r>
              <a:rPr lang="tr-TR" sz="1200" i="1" dirty="0" err="1"/>
              <a:t>aeruginosa</a:t>
            </a:r>
            <a:r>
              <a:rPr lang="tr-TR" sz="1200" dirty="0"/>
              <a:t> gibi bakterilerin   yanlış pozitif sonuçlar sağlayabileceğini bildirmiştir.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dirty="0"/>
              <a:t> </a:t>
            </a:r>
            <a:r>
              <a:rPr lang="tr-TR" sz="1200" dirty="0" err="1"/>
              <a:t>Racil</a:t>
            </a:r>
            <a:r>
              <a:rPr lang="tr-TR" sz="1200" dirty="0"/>
              <a:t> ve ark. [ </a:t>
            </a:r>
            <a:r>
              <a:rPr lang="tr-TR" sz="1200" u="sng" dirty="0">
                <a:hlinkClick r:id="rId3"/>
              </a:rPr>
              <a:t>107</a:t>
            </a:r>
            <a:r>
              <a:rPr lang="tr-TR" sz="1200" dirty="0"/>
              <a:t> ], 1143 numuneyi analiz ederken %75 oranında yanlış pozitiflik değeri bildirmiştir ve yanlış pozitif sonuçların çoğu, eş zamanlı </a:t>
            </a:r>
            <a:r>
              <a:rPr lang="tr-TR" sz="1200" dirty="0" err="1"/>
              <a:t>bakteriyemiye</a:t>
            </a:r>
            <a:r>
              <a:rPr lang="tr-TR" sz="1200" dirty="0"/>
              <a:t>, hemodiyaliz kullanımına veya insan </a:t>
            </a:r>
            <a:r>
              <a:rPr lang="tr-TR" sz="1200" dirty="0" err="1"/>
              <a:t>immünoglobulin</a:t>
            </a:r>
            <a:r>
              <a:rPr lang="tr-TR" sz="1200" dirty="0"/>
              <a:t> kullanımını içeren tedaviye  bağlı olduğu düşünülmüştür 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dirty="0" err="1"/>
              <a:t>Mennink</a:t>
            </a:r>
            <a:r>
              <a:rPr lang="tr-TR" sz="1200" dirty="0"/>
              <a:t>-</a:t>
            </a:r>
            <a:r>
              <a:rPr lang="tr-TR" sz="1200" dirty="0" err="1"/>
              <a:t>Kersten</a:t>
            </a:r>
            <a:r>
              <a:rPr lang="tr-TR" sz="1200" dirty="0"/>
              <a:t> ve ark. [ </a:t>
            </a:r>
            <a:r>
              <a:rPr lang="tr-TR" sz="1200" u="sng" dirty="0">
                <a:hlinkClick r:id="rId3"/>
              </a:rPr>
              <a:t>108 ] </a:t>
            </a:r>
            <a:r>
              <a:rPr lang="tr-TR" sz="1200" i="1" dirty="0" err="1"/>
              <a:t>Alcaligenes</a:t>
            </a:r>
            <a:r>
              <a:rPr lang="tr-TR" sz="1200" i="1" dirty="0"/>
              <a:t> </a:t>
            </a:r>
            <a:r>
              <a:rPr lang="tr-TR" sz="1200" i="1" dirty="0" err="1"/>
              <a:t>faecalis</a:t>
            </a:r>
            <a:r>
              <a:rPr lang="tr-TR" sz="1200" dirty="0"/>
              <a:t> , </a:t>
            </a:r>
            <a:r>
              <a:rPr lang="tr-TR" sz="1200" i="1" dirty="0" err="1"/>
              <a:t>Streptococcus</a:t>
            </a:r>
            <a:r>
              <a:rPr lang="tr-TR" sz="1200" i="1" dirty="0"/>
              <a:t> </a:t>
            </a:r>
            <a:r>
              <a:rPr lang="tr-TR" sz="1200" i="1" dirty="0" err="1"/>
              <a:t>pneumoniae</a:t>
            </a:r>
            <a:r>
              <a:rPr lang="tr-TR" sz="1200" dirty="0"/>
              <a:t> ve </a:t>
            </a:r>
            <a:r>
              <a:rPr lang="tr-TR" sz="1200" i="1" dirty="0" err="1"/>
              <a:t>Pseudomonas</a:t>
            </a:r>
            <a:r>
              <a:rPr lang="tr-TR" sz="1200" i="1" dirty="0"/>
              <a:t> </a:t>
            </a:r>
            <a:r>
              <a:rPr lang="tr-TR" sz="1200" i="1" dirty="0" err="1"/>
              <a:t>aeruginosa</a:t>
            </a:r>
            <a:r>
              <a:rPr lang="tr-TR" sz="1200" dirty="0"/>
              <a:t> gibi bakterilerin   yanlış pozitif sonuçlar sağlayabileceğini bildirmiştir.</a:t>
            </a:r>
          </a:p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xmlns="" id="{7AF598BA-CC7E-E0C2-C585-6C86B63759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E72A4C-1738-4A03-B540-18041F80147B}" type="slidenum">
              <a:rPr lang="tr-TR" smtClean="0"/>
              <a:pPr/>
              <a:t>19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88653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r-TR" dirty="0"/>
              <a:t>Testin duyarlılığı </a:t>
            </a:r>
            <a:r>
              <a:rPr lang="tr-TR" dirty="0" err="1"/>
              <a:t>Nötropenik</a:t>
            </a:r>
            <a:r>
              <a:rPr lang="tr-TR" baseline="0" dirty="0"/>
              <a:t> hastalarda, </a:t>
            </a:r>
            <a:r>
              <a:rPr lang="tr-TR" baseline="0" dirty="0" err="1"/>
              <a:t>nötropenik</a:t>
            </a:r>
            <a:r>
              <a:rPr lang="tr-TR" baseline="0" dirty="0"/>
              <a:t> olmayanlara göre daha </a:t>
            </a:r>
            <a:r>
              <a:rPr lang="tr-TR" baseline="0" dirty="0" err="1"/>
              <a:t>yüksekdir</a:t>
            </a:r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0D1341-E1F9-49CB-8689-CE79B6958E67}" type="slidenum">
              <a:rPr lang="tr-TR" smtClean="0"/>
              <a:pPr/>
              <a:t>21</a:t>
            </a:fld>
            <a:endParaRPr lang="tr-T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0D1341-E1F9-49CB-8689-CE79B6958E67}" type="slidenum">
              <a:rPr lang="tr-TR" smtClean="0"/>
              <a:pPr/>
              <a:t>22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420704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err="1"/>
              <a:t>Antifungal</a:t>
            </a:r>
            <a:r>
              <a:rPr lang="tr-TR" dirty="0"/>
              <a:t> </a:t>
            </a:r>
            <a:r>
              <a:rPr lang="tr-TR" dirty="0" err="1"/>
              <a:t>prolaksi</a:t>
            </a:r>
            <a:r>
              <a:rPr lang="tr-TR" dirty="0"/>
              <a:t> ve tedavi alanlarda eşik değer?  </a:t>
            </a:r>
            <a:r>
              <a:rPr lang="tr-TR" dirty="0" err="1"/>
              <a:t>Antifungal</a:t>
            </a:r>
            <a:r>
              <a:rPr lang="tr-TR" dirty="0"/>
              <a:t> tedavinin ilk 2 haftasında serum </a:t>
            </a:r>
            <a:r>
              <a:rPr lang="tr-TR" dirty="0" err="1"/>
              <a:t>galaktomannan</a:t>
            </a:r>
            <a:r>
              <a:rPr lang="tr-TR" dirty="0"/>
              <a:t> değerinin azalması beklenir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Avrupa Kanser Araştırma ve Tedavi Örgütü (EORTC) ve </a:t>
            </a:r>
            <a:r>
              <a:rPr lang="tr-TR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Mycoses</a:t>
            </a:r>
            <a:r>
              <a:rPr lang="tr-T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Study</a:t>
            </a:r>
            <a:r>
              <a:rPr lang="tr-T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Group</a:t>
            </a:r>
            <a:r>
              <a:rPr lang="tr-T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(MSG)’</a:t>
            </a:r>
            <a:r>
              <a:rPr lang="tr-TR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nin</a:t>
            </a:r>
            <a:r>
              <a:rPr lang="tr-T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invazif</a:t>
            </a:r>
            <a:r>
              <a:rPr lang="tr-T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tr-TR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aspergilloz</a:t>
            </a:r>
            <a:r>
              <a:rPr lang="tr-TR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tanı kriterleri arasında yer almıştır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BD7C95-19B9-47FF-8896-4EC60AC14634}" type="slidenum">
              <a:rPr lang="tr-TR" smtClean="0"/>
              <a:pPr/>
              <a:t>23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28062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200" dirty="0">
                <a:solidFill>
                  <a:schemeClr val="tx1"/>
                </a:solidFill>
                <a:latin typeface="+mj-lt"/>
              </a:rPr>
              <a:t>yani </a:t>
            </a:r>
            <a:r>
              <a:rPr lang="tr-TR" sz="1200" dirty="0" err="1">
                <a:solidFill>
                  <a:schemeClr val="tx1"/>
                </a:solidFill>
                <a:latin typeface="+mj-lt"/>
              </a:rPr>
              <a:t>polienler</a:t>
            </a:r>
            <a:r>
              <a:rPr lang="tr-TR" sz="1200" dirty="0">
                <a:solidFill>
                  <a:schemeClr val="tx1"/>
                </a:solidFill>
                <a:latin typeface="+mj-lt"/>
              </a:rPr>
              <a:t>, azoller, </a:t>
            </a:r>
            <a:r>
              <a:rPr lang="tr-TR" sz="1200" dirty="0" err="1">
                <a:solidFill>
                  <a:schemeClr val="tx1"/>
                </a:solidFill>
                <a:latin typeface="+mj-lt"/>
              </a:rPr>
              <a:t>ekinokandinler</a:t>
            </a:r>
            <a:r>
              <a:rPr lang="tr-TR" sz="1200" dirty="0">
                <a:solidFill>
                  <a:schemeClr val="tx1"/>
                </a:solidFill>
                <a:latin typeface="+mj-lt"/>
              </a:rPr>
              <a:t> ve </a:t>
            </a:r>
            <a:r>
              <a:rPr lang="tr-TR" sz="1200" dirty="0" err="1">
                <a:solidFill>
                  <a:schemeClr val="tx1"/>
                </a:solidFill>
                <a:latin typeface="+mj-lt"/>
              </a:rPr>
              <a:t>pirimidin</a:t>
            </a:r>
            <a:r>
              <a:rPr lang="tr-TR" sz="1200" dirty="0">
                <a:solidFill>
                  <a:schemeClr val="tx1"/>
                </a:solidFill>
                <a:latin typeface="+mj-lt"/>
              </a:rPr>
              <a:t> analoğu 5-flusitozine </a:t>
            </a:r>
            <a:endParaRPr lang="tr-TR" sz="1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0D1341-E1F9-49CB-8689-CE79B6958E67}" type="slidenum">
              <a:rPr lang="tr-TR" smtClean="0"/>
              <a:pPr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594783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r-TR" dirty="0"/>
              <a:t>LFD</a:t>
            </a:r>
            <a:r>
              <a:rPr lang="tr-TR" baseline="0" dirty="0"/>
              <a:t> duyarlılığı ön işlem yapılmadan düşük. Farklı klinik tablolarda duyarlılık değişken. Ön işlem yapılınca duyarlılığı artmış</a:t>
            </a:r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0D1341-E1F9-49CB-8689-CE79B6958E67}" type="slidenum">
              <a:rPr lang="tr-TR" smtClean="0"/>
              <a:pPr/>
              <a:t>24</a:t>
            </a:fld>
            <a:endParaRPr lang="tr-T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AEBFBD-5401-420B-BFAA-729E2E4652A1}" type="slidenum">
              <a:rPr lang="tr-TR" smtClean="0"/>
              <a:t>26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125468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err="1"/>
              <a:t>Kandidemili</a:t>
            </a:r>
            <a:r>
              <a:rPr lang="tr-TR" dirty="0"/>
              <a:t> hastalarda </a:t>
            </a:r>
            <a:r>
              <a:rPr lang="tr-TR" dirty="0" err="1"/>
              <a:t>Platelia</a:t>
            </a:r>
            <a:r>
              <a:rPr lang="tr-TR" dirty="0"/>
              <a:t>™ </a:t>
            </a:r>
            <a:r>
              <a:rPr lang="tr-TR" dirty="0" err="1"/>
              <a:t>mannan</a:t>
            </a:r>
            <a:r>
              <a:rPr lang="tr-TR" dirty="0"/>
              <a:t> </a:t>
            </a:r>
            <a:r>
              <a:rPr lang="tr-TR" dirty="0" err="1"/>
              <a:t>duyarlılğı</a:t>
            </a:r>
            <a:r>
              <a:rPr lang="tr-TR" dirty="0"/>
              <a:t> %58 özgüllük %93</a:t>
            </a:r>
          </a:p>
          <a:p>
            <a:r>
              <a:rPr lang="tr-TR" dirty="0"/>
              <a:t>Eş zamanlı anti </a:t>
            </a:r>
            <a:r>
              <a:rPr lang="tr-TR" dirty="0" err="1"/>
              <a:t>mannan</a:t>
            </a:r>
            <a:r>
              <a:rPr lang="tr-TR" dirty="0"/>
              <a:t> antikorlarının da saptanması ile duyarlılık (%83) ve özgüllük (%86) artar </a:t>
            </a:r>
          </a:p>
          <a:p>
            <a:r>
              <a:rPr lang="tr-TR" dirty="0" err="1"/>
              <a:t>Mannan</a:t>
            </a:r>
            <a:r>
              <a:rPr lang="tr-TR" dirty="0"/>
              <a:t> antijeninin tek başına kullanımı duyarlılık (%58-84) ve özgüllüğün ( %65-92) düşük olması nedeniyle sınırlıdır. </a:t>
            </a:r>
            <a:r>
              <a:rPr lang="tr-TR" dirty="0" err="1"/>
              <a:t>Kandidemili</a:t>
            </a:r>
            <a:r>
              <a:rPr lang="tr-TR" dirty="0"/>
              <a:t> hastalarda moleküler temelli testlerle birlikte kullanımı tanı verimini (yüksek NPD) artırır.</a:t>
            </a:r>
          </a:p>
          <a:p>
            <a:r>
              <a:rPr lang="tr-TR" dirty="0"/>
              <a:t>Sistemik kandidozu olan ve olmayan hastalarda </a:t>
            </a:r>
            <a:r>
              <a:rPr lang="tr-TR" dirty="0" err="1"/>
              <a:t>Candida</a:t>
            </a:r>
            <a:r>
              <a:rPr lang="tr-TR" dirty="0"/>
              <a:t> </a:t>
            </a:r>
            <a:r>
              <a:rPr lang="tr-TR" dirty="0" err="1"/>
              <a:t>spp</a:t>
            </a:r>
            <a:r>
              <a:rPr lang="tr-TR" dirty="0"/>
              <a:t> antikoru bulunmaktadır. </a:t>
            </a:r>
          </a:p>
          <a:p>
            <a:pPr lvl="1"/>
            <a:r>
              <a:rPr lang="tr-TR" dirty="0"/>
              <a:t>C. </a:t>
            </a:r>
            <a:r>
              <a:rPr lang="tr-TR" dirty="0" err="1"/>
              <a:t>albicans</a:t>
            </a:r>
            <a:r>
              <a:rPr lang="tr-TR" dirty="0"/>
              <a:t> </a:t>
            </a:r>
            <a:r>
              <a:rPr lang="tr-TR" dirty="0" err="1"/>
              <a:t>germ</a:t>
            </a:r>
            <a:r>
              <a:rPr lang="tr-TR" dirty="0"/>
              <a:t> tüp antikor testi (C. </a:t>
            </a:r>
            <a:r>
              <a:rPr lang="tr-TR" dirty="0" err="1"/>
              <a:t>albican’ın</a:t>
            </a:r>
            <a:r>
              <a:rPr lang="tr-TR" dirty="0"/>
              <a:t> miçel formunun yüzeyine karşı antikor) yeni, </a:t>
            </a:r>
            <a:r>
              <a:rPr lang="tr-TR" dirty="0" err="1"/>
              <a:t>indirekt</a:t>
            </a:r>
            <a:r>
              <a:rPr lang="tr-TR" dirty="0"/>
              <a:t> </a:t>
            </a:r>
            <a:r>
              <a:rPr lang="tr-TR" dirty="0" err="1"/>
              <a:t>kemilüminesans</a:t>
            </a:r>
            <a:r>
              <a:rPr lang="tr-TR" dirty="0"/>
              <a:t> </a:t>
            </a:r>
            <a:r>
              <a:rPr lang="tr-TR" dirty="0" err="1"/>
              <a:t>immün</a:t>
            </a:r>
            <a:r>
              <a:rPr lang="tr-TR" dirty="0"/>
              <a:t> </a:t>
            </a:r>
            <a:r>
              <a:rPr lang="tr-TR" dirty="0" err="1"/>
              <a:t>assay</a:t>
            </a:r>
            <a:r>
              <a:rPr lang="tr-TR" dirty="0"/>
              <a:t> yöntemidir. Serum ve plazmada çalışılabilir. Doğrulayıcı klinik çalışmalara ihtiyaç vardır.</a:t>
            </a:r>
          </a:p>
          <a:p>
            <a:pPr lvl="1"/>
            <a:r>
              <a:rPr lang="tr-TR" i="1" dirty="0" err="1"/>
              <a:t>Candida</a:t>
            </a:r>
            <a:r>
              <a:rPr lang="tr-TR" dirty="0"/>
              <a:t> </a:t>
            </a:r>
            <a:r>
              <a:rPr lang="tr-TR" dirty="0" err="1"/>
              <a:t>mannan</a:t>
            </a:r>
            <a:r>
              <a:rPr lang="tr-TR" dirty="0"/>
              <a:t> AG + CAGTA  birlikte kullanımı (</a:t>
            </a:r>
            <a:r>
              <a:rPr lang="tr-TR" dirty="0" err="1"/>
              <a:t>kandidemi</a:t>
            </a:r>
            <a:r>
              <a:rPr lang="tr-TR" dirty="0"/>
              <a:t> </a:t>
            </a:r>
            <a:r>
              <a:rPr lang="tr-TR" dirty="0" err="1"/>
              <a:t>prevalansı</a:t>
            </a:r>
            <a:r>
              <a:rPr lang="tr-TR" dirty="0"/>
              <a:t> %5-10) yüksek NPD (%99.8-99.6)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BD7C95-19B9-47FF-8896-4EC60AC14634}" type="slidenum">
              <a:rPr lang="tr-TR" smtClean="0"/>
              <a:pPr/>
              <a:t>28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48976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1"/>
            <a:r>
              <a:rPr lang="tr-TR" dirty="0"/>
              <a:t>C. </a:t>
            </a:r>
            <a:r>
              <a:rPr lang="tr-TR" dirty="0" err="1"/>
              <a:t>albicans</a:t>
            </a:r>
            <a:r>
              <a:rPr lang="tr-TR" dirty="0"/>
              <a:t> </a:t>
            </a:r>
            <a:r>
              <a:rPr lang="tr-TR" dirty="0" err="1"/>
              <a:t>germ</a:t>
            </a:r>
            <a:r>
              <a:rPr lang="tr-TR" dirty="0"/>
              <a:t> tüp antikor testi (C. </a:t>
            </a:r>
            <a:r>
              <a:rPr lang="tr-TR" dirty="0" err="1"/>
              <a:t>albican’ın</a:t>
            </a:r>
            <a:r>
              <a:rPr lang="tr-TR" dirty="0"/>
              <a:t> miçel formunun yüzeyine karşı antikor) yeni, </a:t>
            </a:r>
            <a:r>
              <a:rPr lang="tr-TR" dirty="0" err="1"/>
              <a:t>indirekt</a:t>
            </a:r>
            <a:r>
              <a:rPr lang="tr-TR" dirty="0"/>
              <a:t>  </a:t>
            </a:r>
            <a:r>
              <a:rPr lang="tr-TR" dirty="0" err="1"/>
              <a:t>immün</a:t>
            </a:r>
            <a:r>
              <a:rPr lang="tr-TR" dirty="0"/>
              <a:t> </a:t>
            </a:r>
            <a:r>
              <a:rPr lang="tr-TR" dirty="0" err="1"/>
              <a:t>floresan</a:t>
            </a:r>
            <a:r>
              <a:rPr lang="tr-TR" baseline="0" dirty="0"/>
              <a:t> </a:t>
            </a:r>
            <a:r>
              <a:rPr lang="tr-TR" dirty="0"/>
              <a:t> yöntemidir. Serum ve plazmada çalışılabilir. Doğrulayıcı klinik çalışmalara ihtiyaç vardır.</a:t>
            </a:r>
          </a:p>
          <a:p>
            <a:pPr lvl="1"/>
            <a:r>
              <a:rPr lang="tr-TR" i="1" dirty="0" err="1"/>
              <a:t>Candida</a:t>
            </a:r>
            <a:r>
              <a:rPr lang="tr-TR" dirty="0"/>
              <a:t> </a:t>
            </a:r>
            <a:r>
              <a:rPr lang="tr-TR" dirty="0" err="1"/>
              <a:t>mannan</a:t>
            </a:r>
            <a:r>
              <a:rPr lang="tr-TR" dirty="0"/>
              <a:t> AG + CAGTA  birlikte kullanımı (</a:t>
            </a:r>
            <a:r>
              <a:rPr lang="tr-TR" dirty="0" err="1"/>
              <a:t>kandidemi</a:t>
            </a:r>
            <a:r>
              <a:rPr lang="tr-TR" dirty="0"/>
              <a:t> </a:t>
            </a:r>
            <a:r>
              <a:rPr lang="tr-TR" dirty="0" err="1"/>
              <a:t>prevalansı</a:t>
            </a:r>
            <a:r>
              <a:rPr lang="tr-TR" dirty="0"/>
              <a:t> %5-10) yüksek NPD (%99.8-99.6)</a:t>
            </a:r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0D1341-E1F9-49CB-8689-CE79B6958E67}" type="slidenum">
              <a:rPr lang="tr-TR" smtClean="0"/>
              <a:pPr/>
              <a:t>29</a:t>
            </a:fld>
            <a:endParaRPr lang="tr-T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1"/>
            <a:r>
              <a:rPr lang="tr-TR" dirty="0"/>
              <a:t>C. </a:t>
            </a:r>
            <a:r>
              <a:rPr lang="tr-TR" dirty="0" err="1"/>
              <a:t>albicans</a:t>
            </a:r>
            <a:r>
              <a:rPr lang="tr-TR" dirty="0"/>
              <a:t> </a:t>
            </a:r>
            <a:r>
              <a:rPr lang="tr-TR" dirty="0" err="1"/>
              <a:t>germ</a:t>
            </a:r>
            <a:r>
              <a:rPr lang="tr-TR" dirty="0"/>
              <a:t> tüp antikor testi (C. </a:t>
            </a:r>
            <a:r>
              <a:rPr lang="tr-TR" dirty="0" err="1"/>
              <a:t>albican’ın</a:t>
            </a:r>
            <a:r>
              <a:rPr lang="tr-TR" dirty="0"/>
              <a:t> miçel formunun yüzeyine karşı antikor) yeni, </a:t>
            </a:r>
            <a:r>
              <a:rPr lang="tr-TR" dirty="0" err="1"/>
              <a:t>indirekts</a:t>
            </a:r>
            <a:r>
              <a:rPr lang="tr-TR" dirty="0"/>
              <a:t> </a:t>
            </a:r>
            <a:r>
              <a:rPr lang="tr-TR" dirty="0" err="1"/>
              <a:t>immün</a:t>
            </a:r>
            <a:r>
              <a:rPr lang="tr-TR" dirty="0"/>
              <a:t> </a:t>
            </a:r>
            <a:r>
              <a:rPr lang="tr-TR" dirty="0" err="1"/>
              <a:t>floresan</a:t>
            </a:r>
            <a:r>
              <a:rPr lang="tr-TR" baseline="0" dirty="0"/>
              <a:t> </a:t>
            </a:r>
            <a:r>
              <a:rPr lang="tr-TR" dirty="0"/>
              <a:t> yöntemidir</a:t>
            </a:r>
            <a:r>
              <a:rPr lang="tr-TR" baseline="0" dirty="0"/>
              <a:t> (</a:t>
            </a:r>
            <a:r>
              <a:rPr lang="tr-TR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Vircell</a:t>
            </a:r>
            <a:r>
              <a:rPr lang="tr-TR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tr-TR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Microbiologist</a:t>
            </a:r>
            <a:r>
              <a:rPr lang="tr-TR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SL, Granada, İspanya),</a:t>
            </a:r>
            <a:r>
              <a:rPr lang="tr-TR" dirty="0"/>
              <a:t>Serum ve plazmada çalışılabilir. Doğrulayıcı klinik çalışmalara ihtiyaç vardır.</a:t>
            </a:r>
          </a:p>
          <a:p>
            <a:pPr lvl="1"/>
            <a:r>
              <a:rPr lang="tr-TR" i="1" dirty="0" err="1"/>
              <a:t>Candida</a:t>
            </a:r>
            <a:r>
              <a:rPr lang="tr-TR" dirty="0"/>
              <a:t> </a:t>
            </a:r>
            <a:r>
              <a:rPr lang="tr-TR" dirty="0" err="1"/>
              <a:t>mannan</a:t>
            </a:r>
            <a:r>
              <a:rPr lang="tr-TR" dirty="0"/>
              <a:t> AG + CAGTA  birlikte kullanımı (</a:t>
            </a:r>
            <a:r>
              <a:rPr lang="tr-TR" dirty="0" err="1"/>
              <a:t>kandidemi</a:t>
            </a:r>
            <a:r>
              <a:rPr lang="tr-TR" dirty="0"/>
              <a:t> </a:t>
            </a:r>
            <a:r>
              <a:rPr lang="tr-TR" dirty="0" err="1"/>
              <a:t>prevalansı</a:t>
            </a:r>
            <a:r>
              <a:rPr lang="tr-TR" dirty="0"/>
              <a:t> %5-10) yüksek NPD (%99.8-99.6)</a:t>
            </a:r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0D1341-E1F9-49CB-8689-CE79B6958E67}" type="slidenum">
              <a:rPr lang="tr-TR" smtClean="0"/>
              <a:pPr/>
              <a:t>30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981955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AEBFBD-5401-420B-BFAA-729E2E4652A1}" type="slidenum">
              <a:rPr lang="tr-TR" smtClean="0"/>
              <a:t>31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960714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r-TR" dirty="0"/>
              <a:t>Kapsül antijen </a:t>
            </a:r>
            <a:r>
              <a:rPr lang="tr-TR" dirty="0" err="1"/>
              <a:t>titresindeki</a:t>
            </a:r>
            <a:r>
              <a:rPr lang="tr-TR" dirty="0"/>
              <a:t> azalma tedaviye iyi yanıtı göstermekle birlikte bir haftadan fazla gecikebileceği unutulmamalıdır.</a:t>
            </a:r>
            <a:r>
              <a:rPr lang="tr-TR" baseline="0" dirty="0"/>
              <a:t> Bağışıklığın düzelmediği durumlarda ömür boyu </a:t>
            </a:r>
            <a:r>
              <a:rPr lang="tr-TR" baseline="0" dirty="0" err="1"/>
              <a:t>Ag</a:t>
            </a:r>
            <a:r>
              <a:rPr lang="tr-TR" baseline="0" dirty="0"/>
              <a:t> pozitifliği ve tedavi gereksinimi olabilmektedir. HIV pozitif hastalarda klinik hastalık gelişmeden haftalar önce </a:t>
            </a:r>
            <a:r>
              <a:rPr lang="tr-TR" baseline="0" dirty="0" err="1"/>
              <a:t>Ag</a:t>
            </a:r>
            <a:r>
              <a:rPr lang="tr-TR" baseline="0" dirty="0"/>
              <a:t> </a:t>
            </a:r>
            <a:r>
              <a:rPr lang="tr-TR" baseline="0"/>
              <a:t>pozitifliği </a:t>
            </a:r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0D1341-E1F9-49CB-8689-CE79B6958E67}" type="slidenum">
              <a:rPr lang="tr-TR" smtClean="0"/>
              <a:pPr/>
              <a:t>34</a:t>
            </a:fld>
            <a:endParaRPr lang="tr-T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AEBFBD-5401-420B-BFAA-729E2E4652A1}" type="slidenum">
              <a:rPr lang="tr-TR" smtClean="0"/>
              <a:t>36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218209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AEBFBD-5401-420B-BFAA-729E2E4652A1}" type="slidenum">
              <a:rPr lang="tr-TR" smtClean="0"/>
              <a:t>37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5085610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AEBFBD-5401-420B-BFAA-729E2E4652A1}" type="slidenum">
              <a:rPr lang="tr-TR" smtClean="0"/>
              <a:t>38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943157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Kan kültürü altın standart 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0D1341-E1F9-49CB-8689-CE79B6958E67}" type="slidenum">
              <a:rPr lang="tr-TR" smtClean="0"/>
              <a:pPr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5311867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>
                <a:solidFill>
                  <a:schemeClr val="tx1"/>
                </a:solidFill>
              </a:rPr>
              <a:t>Bazı engeller 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967EBB-8B85-4043-B625-D339F25DDD35}" type="slidenum">
              <a:rPr lang="tr-TR" smtClean="0"/>
              <a:pPr/>
              <a:t>39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405225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>
                <a:solidFill>
                  <a:schemeClr val="tx1"/>
                </a:solidFill>
              </a:rPr>
              <a:t>Bazı engeller 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967EBB-8B85-4043-B625-D339F25DDD35}" type="slidenum">
              <a:rPr lang="tr-TR" smtClean="0"/>
              <a:pPr/>
              <a:t>40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3831751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>
                <a:solidFill>
                  <a:schemeClr val="tx1"/>
                </a:solidFill>
              </a:rPr>
              <a:t>Bazı engeller 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967EBB-8B85-4043-B625-D339F25DDD35}" type="slidenum">
              <a:rPr lang="tr-TR" smtClean="0"/>
              <a:pPr/>
              <a:t>41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8151312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Mantarların tespiti için ticari olarak temin edilebilen gerçek zamanlı PCR bazlı testlerin listesi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967EBB-8B85-4043-B625-D339F25DDD35}" type="slidenum">
              <a:rPr lang="tr-TR" smtClean="0"/>
              <a:pPr/>
              <a:t>42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6992684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/>
              <a:t>Mantarların tespiti için ticari olarak temin edilebilen gerçek zamanlı PCR bazlı testlerin listesi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967EBB-8B85-4043-B625-D339F25DDD35}" type="slidenum">
              <a:rPr lang="tr-TR" smtClean="0"/>
              <a:pPr/>
              <a:t>43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320933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AEBFBD-5401-420B-BFAA-729E2E4652A1}" type="slidenum">
              <a:rPr lang="tr-TR" smtClean="0"/>
              <a:t>44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7539522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2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Sinyal üretim sisteminin veya dönüştürücünün tipine bağlı olarak, biyosensörler 4e ayrılır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AEBFBD-5401-420B-BFAA-729E2E4652A1}" type="slidenum">
              <a:rPr lang="tr-TR" smtClean="0"/>
              <a:t>52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0187561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AEBFBD-5401-420B-BFAA-729E2E4652A1}" type="slidenum">
              <a:rPr lang="tr-TR" smtClean="0"/>
              <a:t>55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5536750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AEBFBD-5401-420B-BFAA-729E2E4652A1}" type="slidenum">
              <a:rPr lang="tr-TR" smtClean="0"/>
              <a:t>56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850814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Kan kültürü altın standart 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0D1341-E1F9-49CB-8689-CE79B6958E67}" type="slidenum">
              <a:rPr lang="tr-TR" smtClean="0"/>
              <a:pPr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638397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0D1341-E1F9-49CB-8689-CE79B6958E67}" type="slidenum">
              <a:rPr lang="tr-TR" smtClean="0"/>
              <a:pPr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076096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Sık gözlenen </a:t>
            </a:r>
            <a:r>
              <a:rPr lang="tr-TR" dirty="0" err="1"/>
              <a:t>Candida</a:t>
            </a:r>
            <a:r>
              <a:rPr lang="tr-TR" dirty="0"/>
              <a:t> veya </a:t>
            </a:r>
            <a:r>
              <a:rPr lang="tr-TR" dirty="0" err="1"/>
              <a:t>Aspergillus</a:t>
            </a:r>
            <a:r>
              <a:rPr lang="tr-TR" dirty="0"/>
              <a:t> gibi etkenlerin tespit edilmesine yönelik testler kullanıma girmiştir. Etken olabilecek tüm mantarların kapsamaya çalışan “</a:t>
            </a:r>
            <a:r>
              <a:rPr lang="tr-TR" dirty="0" err="1"/>
              <a:t>panfungal</a:t>
            </a:r>
            <a:r>
              <a:rPr lang="tr-TR" dirty="0"/>
              <a:t>” testler de bulunmakta ve geliştirilmeye çalışılmaktadır. Böylece, nadir görülen etkenlerin de tanıda atlanmaması hedeflenmektedir. Bu bölümde sözü geçen </a:t>
            </a:r>
            <a:r>
              <a:rPr lang="tr-TR" dirty="0" err="1"/>
              <a:t>non</a:t>
            </a:r>
            <a:r>
              <a:rPr lang="tr-TR" dirty="0"/>
              <a:t>-konvansiyonel testlerin, tek başlarına değil geleneksel yöntemler ile birlikte kullanımı önerilmektedir. 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AEBFBD-5401-420B-BFAA-729E2E4652A1}" type="slidenum">
              <a:rPr lang="tr-TR" smtClean="0"/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040308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0D1341-E1F9-49CB-8689-CE79B6958E67}" type="slidenum">
              <a:rPr lang="tr-TR" smtClean="0"/>
              <a:pPr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798573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Mantar enfeksiyonlarının</a:t>
            </a:r>
            <a:r>
              <a:rPr lang="tr-TR" baseline="0" dirty="0"/>
              <a:t> tanısında </a:t>
            </a:r>
            <a:r>
              <a:rPr lang="tr-TR" baseline="0" dirty="0" err="1"/>
              <a:t>serolojik</a:t>
            </a:r>
            <a:r>
              <a:rPr lang="tr-TR" baseline="0" dirty="0"/>
              <a:t> testlerin kullanımı son yıllarda giderek artmakta .</a:t>
            </a:r>
          </a:p>
          <a:p>
            <a:r>
              <a:rPr lang="tr-TR" baseline="0" dirty="0" err="1"/>
              <a:t>Serolojik</a:t>
            </a:r>
            <a:r>
              <a:rPr lang="tr-TR" baseline="0" dirty="0"/>
              <a:t> testlerin çeşitli avantajları yanında </a:t>
            </a:r>
            <a:r>
              <a:rPr lang="tr-TR" baseline="0" dirty="0" err="1"/>
              <a:t>dezavantajlarıda</a:t>
            </a:r>
            <a:r>
              <a:rPr lang="tr-TR" baseline="0" dirty="0"/>
              <a:t> bulunmakta.</a:t>
            </a:r>
          </a:p>
          <a:p>
            <a:r>
              <a:rPr lang="tr-TR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Bu, genel teşhis sürecinin daha hızlı olduğu anlamına gelir; bu da tedavi planının yeterli ve zamanında tanımlanmasına olanak tanır ve </a:t>
            </a:r>
            <a:r>
              <a:rPr lang="tr-TR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 tooltip="ScienceDirect'in yapay zeka tarafından oluşturulan Konu Sayfalarından hayatta kalma oranı hakkında daha fazla bilgi edinin"/>
              </a:rPr>
              <a:t>hayatta kalma oranını</a:t>
            </a:r>
            <a:r>
              <a:rPr lang="tr-TR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artırır . Bu aynı zamanda, Amerika Birleşik Devletleri'nde geliştirilen bir araştırmaya göre, yoğun bakım ünitelerine kabul edilen kişi sayısının azalmasına da yol açıyor ve bu da hastaneye hasta başına yaklaşık 30.000 dolar kazandırabiliyor</a:t>
            </a:r>
            <a:endParaRPr lang="tr-TR" baseline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B71BF-45C3-4362-9932-0C5EFDD22315}" type="slidenum">
              <a:rPr lang="tr-TR" smtClean="0"/>
              <a:pPr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568758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sz="12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tr-TR" sz="12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tr-T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Bağışıklığı baskılanmış hastalarda yeterli yanıt yok </a:t>
            </a:r>
          </a:p>
          <a:p>
            <a:r>
              <a:rPr lang="tr-T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</a:t>
            </a:r>
            <a:r>
              <a:rPr lang="tr-TR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olonizasyon</a:t>
            </a:r>
            <a:r>
              <a:rPr lang="tr-T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varlığında pozitif sonuçlar alınmakta </a:t>
            </a:r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B71BF-45C3-4362-9932-0C5EFDD22315}" type="slidenum">
              <a:rPr lang="tr-TR" smtClean="0"/>
              <a:pPr/>
              <a:t>11</a:t>
            </a:fld>
            <a:endParaRPr lang="tr-T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1794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047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543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491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 Bilgis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9574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762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469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699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136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C485584D-7D79-4248-9986-4CA35242F944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493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842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C485584D-7D79-4248-9986-4CA35242F944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5937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img.ksl.com/slc/2502/250297/25029732.jpg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ciencedirect.com/science/article/pii/S1198743X18304191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s://www.sciencedirect.com/science/article/pii/S1198743X18304191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D554F2F5-1466-88BC-F90B-3222EA6C1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B4DE515D-731A-8938-CA02-D744DEFC84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Picture 3" descr="Pastel çiçek çiçeklerinin soyut tasarımı">
            <a:extLst>
              <a:ext uri="{FF2B5EF4-FFF2-40B4-BE49-F238E27FC236}">
                <a16:creationId xmlns:a16="http://schemas.microsoft.com/office/drawing/2014/main" xmlns="" id="{CF5B4506-C87E-D617-F682-FD52C0CBFF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122"/>
          <a:stretch/>
        </p:blipFill>
        <p:spPr>
          <a:xfrm>
            <a:off x="-30470" y="15546"/>
            <a:ext cx="12191980" cy="6857989"/>
          </a:xfrm>
          <a:prstGeom prst="rect">
            <a:avLst/>
          </a:prstGeom>
        </p:spPr>
      </p:pic>
      <p:sp>
        <p:nvSpPr>
          <p:cNvPr id="5" name="Başlık 1">
            <a:extLst>
              <a:ext uri="{FF2B5EF4-FFF2-40B4-BE49-F238E27FC236}">
                <a16:creationId xmlns:a16="http://schemas.microsoft.com/office/drawing/2014/main" xmlns="" id="{773FFB8B-8B86-7647-F39D-FA76E756FAD9}"/>
              </a:ext>
            </a:extLst>
          </p:cNvPr>
          <p:cNvSpPr txBox="1">
            <a:spLocks/>
          </p:cNvSpPr>
          <p:nvPr/>
        </p:nvSpPr>
        <p:spPr>
          <a:xfrm>
            <a:off x="30490" y="2952806"/>
            <a:ext cx="12191979" cy="16435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200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4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QEYRİ-ƏNƏNƏVİ DİAQNOSTİK METODLAR</a:t>
            </a:r>
          </a:p>
          <a:p>
            <a:pPr algn="ctr"/>
            <a:r>
              <a:rPr lang="tr-T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-Mantar Enfeksiyonlarının Tanısında Diğer Yöntemler-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xmlns="" id="{154805D5-11EE-E64F-1FB7-BA019E51F9A9}"/>
              </a:ext>
            </a:extLst>
          </p:cNvPr>
          <p:cNvSpPr txBox="1"/>
          <p:nvPr/>
        </p:nvSpPr>
        <p:spPr>
          <a:xfrm>
            <a:off x="2575121" y="4718163"/>
            <a:ext cx="7041758" cy="13849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r-T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Prof. Dr. Asuman BİRİNCİ</a:t>
            </a:r>
          </a:p>
          <a:p>
            <a:pPr algn="ctr"/>
            <a:r>
              <a:rPr lang="tr-TR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Ondokuz</a:t>
            </a:r>
            <a:r>
              <a:rPr lang="tr-TR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Mayıs Üniversitesi Tıp Fakültesi</a:t>
            </a:r>
          </a:p>
          <a:p>
            <a:pPr algn="ctr"/>
            <a:r>
              <a:rPr lang="tr-TR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Tıbbi Mikrobiyoloji Anabilim Dalı, Samsun </a:t>
            </a:r>
          </a:p>
        </p:txBody>
      </p:sp>
      <p:sp>
        <p:nvSpPr>
          <p:cNvPr id="6" name="19 Oval">
            <a:extLst>
              <a:ext uri="{FF2B5EF4-FFF2-40B4-BE49-F238E27FC236}">
                <a16:creationId xmlns:a16="http://schemas.microsoft.com/office/drawing/2014/main" xmlns="" id="{F68CC4E2-DF48-D37A-B015-F838875E9284}"/>
              </a:ext>
            </a:extLst>
          </p:cNvPr>
          <p:cNvSpPr/>
          <p:nvPr/>
        </p:nvSpPr>
        <p:spPr>
          <a:xfrm>
            <a:off x="6110514" y="892453"/>
            <a:ext cx="2682999" cy="2446477"/>
          </a:xfrm>
          <a:prstGeom prst="ellipse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20 Oval">
            <a:extLst>
              <a:ext uri="{FF2B5EF4-FFF2-40B4-BE49-F238E27FC236}">
                <a16:creationId xmlns:a16="http://schemas.microsoft.com/office/drawing/2014/main" xmlns="" id="{78786CC7-56BC-104C-228C-2E24593EEB0A}"/>
              </a:ext>
            </a:extLst>
          </p:cNvPr>
          <p:cNvSpPr/>
          <p:nvPr/>
        </p:nvSpPr>
        <p:spPr>
          <a:xfrm>
            <a:off x="3096302" y="68905"/>
            <a:ext cx="2590137" cy="2446477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22 Oval">
            <a:extLst>
              <a:ext uri="{FF2B5EF4-FFF2-40B4-BE49-F238E27FC236}">
                <a16:creationId xmlns:a16="http://schemas.microsoft.com/office/drawing/2014/main" xmlns="" id="{DF793B5D-DD7F-2368-8690-F531A598FF92}"/>
              </a:ext>
            </a:extLst>
          </p:cNvPr>
          <p:cNvSpPr/>
          <p:nvPr/>
        </p:nvSpPr>
        <p:spPr>
          <a:xfrm>
            <a:off x="385255" y="851525"/>
            <a:ext cx="2548737" cy="2446477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24 Oval">
            <a:extLst>
              <a:ext uri="{FF2B5EF4-FFF2-40B4-BE49-F238E27FC236}">
                <a16:creationId xmlns:a16="http://schemas.microsoft.com/office/drawing/2014/main" xmlns="" id="{C5AF8D39-79CD-D9FB-1962-E03AA1E6C6E1}"/>
              </a:ext>
            </a:extLst>
          </p:cNvPr>
          <p:cNvSpPr/>
          <p:nvPr/>
        </p:nvSpPr>
        <p:spPr>
          <a:xfrm>
            <a:off x="9198620" y="199421"/>
            <a:ext cx="2489734" cy="2466274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xmlns="" id="{018A0BB5-163E-73C8-CBE9-229E5774E0A3}"/>
              </a:ext>
            </a:extLst>
          </p:cNvPr>
          <p:cNvSpPr/>
          <p:nvPr/>
        </p:nvSpPr>
        <p:spPr>
          <a:xfrm>
            <a:off x="4847772" y="6121286"/>
            <a:ext cx="2148094" cy="71216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tx1"/>
                </a:solidFill>
              </a:rPr>
              <a:t>BAKÜ, 2024</a:t>
            </a:r>
          </a:p>
        </p:txBody>
      </p:sp>
    </p:spTree>
    <p:extLst>
      <p:ext uri="{BB962C8B-B14F-4D97-AF65-F5344CB8AC3E}">
        <p14:creationId xmlns:p14="http://schemas.microsoft.com/office/powerpoint/2010/main" val="35446851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Yuvarlatılmış Dikdörtgen"/>
          <p:cNvSpPr/>
          <p:nvPr/>
        </p:nvSpPr>
        <p:spPr>
          <a:xfrm>
            <a:off x="1309115" y="233352"/>
            <a:ext cx="9505056" cy="79208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4000" b="1" dirty="0">
                <a:solidFill>
                  <a:schemeClr val="tx1"/>
                </a:solidFill>
                <a:latin typeface="+mj-lt"/>
              </a:rPr>
              <a:t>Serolojik Tanı Testleri </a:t>
            </a:r>
          </a:p>
        </p:txBody>
      </p:sp>
      <p:graphicFrame>
        <p:nvGraphicFramePr>
          <p:cNvPr id="2" name="5 Diyagram">
            <a:extLst>
              <a:ext uri="{FF2B5EF4-FFF2-40B4-BE49-F238E27FC236}">
                <a16:creationId xmlns:a16="http://schemas.microsoft.com/office/drawing/2014/main" xmlns="" id="{619CF72F-A79D-291E-AB0B-0CF22B562A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54133898"/>
              </p:ext>
            </p:extLst>
          </p:nvPr>
        </p:nvGraphicFramePr>
        <p:xfrm>
          <a:off x="494513" y="1025440"/>
          <a:ext cx="11145943" cy="51780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AutoShape 8" descr="gif &amp; vídeos mix ❤ panosundaki Pin">
            <a:extLst>
              <a:ext uri="{FF2B5EF4-FFF2-40B4-BE49-F238E27FC236}">
                <a16:creationId xmlns:a16="http://schemas.microsoft.com/office/drawing/2014/main" xmlns="" id="{7F351B14-07FA-5055-F9A3-D990F0BFE93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552444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1622840" y="2647459"/>
            <a:ext cx="9113355" cy="3442321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buClr>
                <a:srgbClr val="7030A0"/>
              </a:buClr>
              <a:buFont typeface="Wingdings" pitchFamily="2" charset="2"/>
              <a:buChar char="Ø"/>
            </a:pPr>
            <a:r>
              <a:rPr lang="tr-TR" sz="28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Antikor testleri hayal kırıklığı</a:t>
            </a:r>
          </a:p>
          <a:p>
            <a:pPr algn="ctr">
              <a:buClr>
                <a:srgbClr val="7030A0"/>
              </a:buClr>
              <a:buFont typeface="Wingdings" pitchFamily="2" charset="2"/>
              <a:buChar char="Ø"/>
            </a:pPr>
            <a:r>
              <a:rPr lang="tr-TR" sz="2800" dirty="0" err="1">
                <a:solidFill>
                  <a:schemeClr val="tx1"/>
                </a:solidFill>
                <a:latin typeface="+mj-lt"/>
              </a:rPr>
              <a:t>İmmun</a:t>
            </a:r>
            <a:r>
              <a:rPr lang="tr-TR" sz="2800" dirty="0">
                <a:solidFill>
                  <a:schemeClr val="tx1"/>
                </a:solidFill>
                <a:latin typeface="+mj-lt"/>
              </a:rPr>
              <a:t> sistemi baskılanmış konakta antikor  oluşmaması</a:t>
            </a:r>
          </a:p>
          <a:p>
            <a:pPr algn="ctr">
              <a:buClr>
                <a:srgbClr val="7030A0"/>
              </a:buClr>
              <a:buFont typeface="Wingdings" pitchFamily="2" charset="2"/>
              <a:buChar char="Ø"/>
            </a:pPr>
            <a:r>
              <a:rPr lang="tr-TR" sz="2800" dirty="0">
                <a:solidFill>
                  <a:schemeClr val="tx1"/>
                </a:solidFill>
                <a:latin typeface="+mj-lt"/>
              </a:rPr>
              <a:t>Antikor varlığının </a:t>
            </a:r>
            <a:r>
              <a:rPr lang="tr-TR" sz="2800" dirty="0" err="1">
                <a:solidFill>
                  <a:schemeClr val="tx1"/>
                </a:solidFill>
                <a:latin typeface="+mj-lt"/>
              </a:rPr>
              <a:t>kolonizasyon</a:t>
            </a:r>
            <a:r>
              <a:rPr lang="tr-TR" sz="2800" dirty="0">
                <a:solidFill>
                  <a:schemeClr val="tx1"/>
                </a:solidFill>
                <a:latin typeface="+mj-lt"/>
              </a:rPr>
              <a:t> ve enfeksiyonu ayıramaması</a:t>
            </a:r>
          </a:p>
          <a:p>
            <a:pPr algn="ctr">
              <a:buClr>
                <a:srgbClr val="7030A0"/>
              </a:buClr>
              <a:buFont typeface="Wingdings" pitchFamily="2" charset="2"/>
              <a:buChar char="Ø"/>
            </a:pPr>
            <a:endParaRPr lang="tr-TR" sz="28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7" name="6 Dalga"/>
          <p:cNvSpPr/>
          <p:nvPr/>
        </p:nvSpPr>
        <p:spPr>
          <a:xfrm>
            <a:off x="1182129" y="768220"/>
            <a:ext cx="3287486" cy="1440160"/>
          </a:xfrm>
          <a:prstGeom prst="wave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4000" b="1" dirty="0">
                <a:solidFill>
                  <a:schemeClr val="tx1"/>
                </a:solidFill>
                <a:latin typeface="+mj-lt"/>
              </a:rPr>
              <a:t>Antijen</a:t>
            </a:r>
          </a:p>
        </p:txBody>
      </p:sp>
      <p:sp>
        <p:nvSpPr>
          <p:cNvPr id="8" name="7 Dalga"/>
          <p:cNvSpPr/>
          <p:nvPr/>
        </p:nvSpPr>
        <p:spPr>
          <a:xfrm>
            <a:off x="7889421" y="768220"/>
            <a:ext cx="3287486" cy="1440160"/>
          </a:xfrm>
          <a:prstGeom prst="wave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4000" b="1" dirty="0">
                <a:solidFill>
                  <a:schemeClr val="tx1"/>
                </a:solidFill>
                <a:latin typeface="+mj-lt"/>
              </a:rPr>
              <a:t>Antikor</a:t>
            </a:r>
          </a:p>
        </p:txBody>
      </p:sp>
      <p:sp>
        <p:nvSpPr>
          <p:cNvPr id="9" name="8 Komut Düğmesi: Yardım">
            <a:hlinkClick r:id="" action="ppaction://noaction" highlightClick="1"/>
          </p:cNvPr>
          <p:cNvSpPr/>
          <p:nvPr/>
        </p:nvSpPr>
        <p:spPr>
          <a:xfrm>
            <a:off x="5260534" y="1066799"/>
            <a:ext cx="1837968" cy="1008112"/>
          </a:xfrm>
          <a:prstGeom prst="actionButtonHelp">
            <a:avLst/>
          </a:prstGeom>
          <a:solidFill>
            <a:srgbClr val="FF99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xmlns="" id="{B48A1CE8-3CF2-8839-3DB1-F6C0C9CAA2A0}"/>
              </a:ext>
            </a:extLst>
          </p:cNvPr>
          <p:cNvSpPr txBox="1"/>
          <p:nvPr/>
        </p:nvSpPr>
        <p:spPr>
          <a:xfrm>
            <a:off x="3212130" y="4704785"/>
            <a:ext cx="5767739" cy="138499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buClr>
                <a:srgbClr val="7030A0"/>
              </a:buClr>
              <a:buFont typeface="Wingdings" pitchFamily="2" charset="2"/>
              <a:buChar char="Ø"/>
            </a:pPr>
            <a:endParaRPr lang="tr-TR" sz="2800" b="1" dirty="0">
              <a:latin typeface="+mj-lt"/>
            </a:endParaRPr>
          </a:p>
          <a:p>
            <a:pPr algn="ctr">
              <a:buClr>
                <a:srgbClr val="7030A0"/>
              </a:buClr>
              <a:buFont typeface="Wingdings" pitchFamily="2" charset="2"/>
              <a:buChar char="Ø"/>
            </a:pPr>
            <a:r>
              <a:rPr lang="tr-TR" sz="2800" b="1" dirty="0">
                <a:latin typeface="+mj-lt"/>
              </a:rPr>
              <a:t>Antijen testleri umut vaat edici</a:t>
            </a:r>
          </a:p>
          <a:p>
            <a:pPr algn="ctr">
              <a:buClr>
                <a:srgbClr val="7030A0"/>
              </a:buClr>
              <a:buFont typeface="Wingdings" pitchFamily="2" charset="2"/>
              <a:buChar char="Ø"/>
            </a:pPr>
            <a:endParaRPr lang="tr-TR" sz="2800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196960" y="1872018"/>
            <a:ext cx="7772870" cy="4353636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buClr>
                <a:srgbClr val="7030A0"/>
              </a:buClr>
              <a:buFont typeface="Wingdings" pitchFamily="2" charset="2"/>
              <a:buChar char="§"/>
            </a:pPr>
            <a:r>
              <a:rPr lang="tr-TR" sz="2400" b="1" dirty="0">
                <a:solidFill>
                  <a:schemeClr val="tx1"/>
                </a:solidFill>
                <a:latin typeface="+mj-lt"/>
              </a:rPr>
              <a:t>Hücre duvar antijenleri</a:t>
            </a:r>
          </a:p>
          <a:p>
            <a:pPr lvl="1">
              <a:buClr>
                <a:srgbClr val="7030A0"/>
              </a:buClr>
            </a:pPr>
            <a:r>
              <a:rPr lang="tr-TR" sz="2200" dirty="0">
                <a:solidFill>
                  <a:schemeClr val="tx1"/>
                </a:solidFill>
                <a:latin typeface="+mj-lt"/>
              </a:rPr>
              <a:t>Galaktomannan</a:t>
            </a:r>
          </a:p>
          <a:p>
            <a:pPr lvl="1">
              <a:buClr>
                <a:srgbClr val="7030A0"/>
              </a:buClr>
            </a:pPr>
            <a:r>
              <a:rPr lang="tr-TR" sz="2200" dirty="0">
                <a:solidFill>
                  <a:schemeClr val="tx1"/>
                </a:solidFill>
                <a:latin typeface="+mj-lt"/>
              </a:rPr>
              <a:t>1,3- </a:t>
            </a:r>
            <a:r>
              <a:rPr lang="el-GR" sz="2200" dirty="0">
                <a:solidFill>
                  <a:schemeClr val="tx1"/>
                </a:solidFill>
                <a:latin typeface="+mj-lt"/>
              </a:rPr>
              <a:t>β</a:t>
            </a:r>
            <a:r>
              <a:rPr lang="tr-TR" sz="2200" dirty="0">
                <a:solidFill>
                  <a:schemeClr val="tx1"/>
                </a:solidFill>
                <a:latin typeface="+mj-lt"/>
              </a:rPr>
              <a:t> -D </a:t>
            </a:r>
            <a:r>
              <a:rPr lang="tr-TR" sz="2200" dirty="0" err="1">
                <a:solidFill>
                  <a:schemeClr val="tx1"/>
                </a:solidFill>
                <a:latin typeface="+mj-lt"/>
              </a:rPr>
              <a:t>glukan</a:t>
            </a:r>
            <a:endParaRPr lang="tr-TR" sz="2200" dirty="0">
              <a:solidFill>
                <a:schemeClr val="tx1"/>
              </a:solidFill>
              <a:latin typeface="+mj-lt"/>
            </a:endParaRPr>
          </a:p>
          <a:p>
            <a:pPr lvl="1">
              <a:buClr>
                <a:srgbClr val="7030A0"/>
              </a:buClr>
            </a:pPr>
            <a:r>
              <a:rPr lang="tr-TR" sz="2200" dirty="0" err="1">
                <a:solidFill>
                  <a:schemeClr val="tx1"/>
                </a:solidFill>
                <a:latin typeface="+mj-lt"/>
              </a:rPr>
              <a:t>Mannan</a:t>
            </a:r>
            <a:endParaRPr lang="tr-TR" sz="2400" dirty="0">
              <a:solidFill>
                <a:schemeClr val="tx1"/>
              </a:solidFill>
              <a:latin typeface="+mj-lt"/>
            </a:endParaRPr>
          </a:p>
          <a:p>
            <a:pPr>
              <a:buClr>
                <a:srgbClr val="7030A0"/>
              </a:buClr>
              <a:buFont typeface="Wingdings" pitchFamily="2" charset="2"/>
              <a:buChar char="§"/>
            </a:pPr>
            <a:r>
              <a:rPr lang="tr-TR" sz="2400" b="1" dirty="0">
                <a:solidFill>
                  <a:schemeClr val="tx1"/>
                </a:solidFill>
                <a:latin typeface="+mj-lt"/>
              </a:rPr>
              <a:t>Kapsül antijeni aranması (LA, EIA)</a:t>
            </a:r>
          </a:p>
          <a:p>
            <a:pPr lvl="1">
              <a:buClr>
                <a:srgbClr val="7030A0"/>
              </a:buClr>
            </a:pPr>
            <a:r>
              <a:rPr lang="tr-TR" sz="2200" i="1" dirty="0" err="1">
                <a:solidFill>
                  <a:schemeClr val="tx1"/>
                </a:solidFill>
                <a:latin typeface="+mj-lt"/>
              </a:rPr>
              <a:t>Cryptococcus</a:t>
            </a:r>
            <a:r>
              <a:rPr lang="tr-TR" sz="2200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tr-TR" sz="2200" dirty="0">
                <a:solidFill>
                  <a:schemeClr val="tx1"/>
                </a:solidFill>
                <a:latin typeface="+mj-lt"/>
              </a:rPr>
              <a:t>türleri</a:t>
            </a:r>
            <a:endParaRPr lang="tr-TR" sz="2400" b="1" dirty="0">
              <a:solidFill>
                <a:schemeClr val="tx1"/>
              </a:solidFill>
              <a:latin typeface="+mj-lt"/>
            </a:endParaRPr>
          </a:p>
          <a:p>
            <a:pPr marL="0" indent="0">
              <a:buClr>
                <a:srgbClr val="7030A0"/>
              </a:buClr>
              <a:buFont typeface="Wingdings" pitchFamily="2" charset="2"/>
              <a:buChar char="§"/>
            </a:pPr>
            <a:r>
              <a:rPr lang="tr-TR" sz="2400" b="1" dirty="0">
                <a:solidFill>
                  <a:schemeClr val="tx1"/>
                </a:solidFill>
                <a:latin typeface="+mj-lt"/>
              </a:rPr>
              <a:t>  Diğer Yapılar</a:t>
            </a:r>
          </a:p>
          <a:p>
            <a:pPr lvl="1">
              <a:buClr>
                <a:srgbClr val="7030A0"/>
              </a:buClr>
            </a:pPr>
            <a:r>
              <a:rPr lang="tr-TR" sz="2200" dirty="0" err="1">
                <a:solidFill>
                  <a:schemeClr val="tx1"/>
                </a:solidFill>
                <a:latin typeface="+mj-lt"/>
              </a:rPr>
              <a:t>Enolaz</a:t>
            </a:r>
            <a:endParaRPr lang="tr-TR" sz="2200" dirty="0">
              <a:solidFill>
                <a:schemeClr val="tx1"/>
              </a:solidFill>
              <a:latin typeface="+mj-lt"/>
            </a:endParaRPr>
          </a:p>
          <a:p>
            <a:pPr lvl="1">
              <a:buClr>
                <a:srgbClr val="7030A0"/>
              </a:buClr>
            </a:pPr>
            <a:r>
              <a:rPr lang="tr-TR" sz="2200" dirty="0" err="1">
                <a:solidFill>
                  <a:schemeClr val="tx1"/>
                </a:solidFill>
                <a:latin typeface="+mj-lt"/>
              </a:rPr>
              <a:t>Proteinaz</a:t>
            </a:r>
            <a:endParaRPr lang="tr-TR" sz="2200" dirty="0">
              <a:solidFill>
                <a:schemeClr val="tx1"/>
              </a:solidFill>
              <a:latin typeface="+mj-lt"/>
            </a:endParaRPr>
          </a:p>
          <a:p>
            <a:pPr lvl="1">
              <a:buClr>
                <a:srgbClr val="7030A0"/>
              </a:buClr>
            </a:pPr>
            <a:r>
              <a:rPr lang="tr-TR" sz="2200" dirty="0">
                <a:solidFill>
                  <a:schemeClr val="tx1"/>
                </a:solidFill>
                <a:latin typeface="+mj-lt"/>
              </a:rPr>
              <a:t>Isıya duyarlı antijen</a:t>
            </a:r>
          </a:p>
        </p:txBody>
      </p:sp>
      <p:sp>
        <p:nvSpPr>
          <p:cNvPr id="4" name="3 Yuvarlatılmış Dikdörtgen"/>
          <p:cNvSpPr/>
          <p:nvPr/>
        </p:nvSpPr>
        <p:spPr>
          <a:xfrm>
            <a:off x="1284514" y="548680"/>
            <a:ext cx="9927772" cy="79208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4000" b="1" dirty="0">
                <a:solidFill>
                  <a:schemeClr val="tx1"/>
                </a:solidFill>
                <a:latin typeface="+mj-lt"/>
              </a:rPr>
              <a:t>Antijen Testleri</a:t>
            </a: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xmlns="" id="{3C31C175-A061-A67C-ED08-F8B1A92D0C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6342" y="1936084"/>
            <a:ext cx="5548099" cy="255348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5" name="Resim 34">
            <a:extLst>
              <a:ext uri="{FF2B5EF4-FFF2-40B4-BE49-F238E27FC236}">
                <a16:creationId xmlns:a16="http://schemas.microsoft.com/office/drawing/2014/main" xmlns="" id="{CA79DA53-A40D-429A-29DE-04E0330908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3844" y="4548596"/>
            <a:ext cx="3153094" cy="161802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634571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31A8B289-66C1-66FA-DDEB-24C663078A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5673634" cy="4391293"/>
          </a:xfrm>
        </p:spPr>
        <p:txBody>
          <a:bodyPr>
            <a:normAutofit/>
          </a:bodyPr>
          <a:lstStyle/>
          <a:p>
            <a:pPr lvl="1"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tr-TR" sz="220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tr-TR" sz="2200" dirty="0">
              <a:solidFill>
                <a:schemeClr val="tx1"/>
              </a:solidFill>
              <a:latin typeface="+mj-lt"/>
            </a:endParaRPr>
          </a:p>
          <a:p>
            <a:pPr lvl="1"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tr-TR" sz="2400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lvl="1"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tr-TR" sz="2400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4" name="4 Yuvarlatılmış Dikdörtgen">
            <a:extLst>
              <a:ext uri="{FF2B5EF4-FFF2-40B4-BE49-F238E27FC236}">
                <a16:creationId xmlns:a16="http://schemas.microsoft.com/office/drawing/2014/main" xmlns="" id="{A8CF8D35-9564-635B-25FF-03F26B5AFF0B}"/>
              </a:ext>
            </a:extLst>
          </p:cNvPr>
          <p:cNvSpPr/>
          <p:nvPr/>
        </p:nvSpPr>
        <p:spPr>
          <a:xfrm>
            <a:off x="1550300" y="741249"/>
            <a:ext cx="9505056" cy="79208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4000" b="1">
                <a:solidFill>
                  <a:schemeClr val="tx1"/>
                </a:solidFill>
                <a:latin typeface="+mj-lt"/>
              </a:rPr>
              <a:t>1,3-</a:t>
            </a:r>
            <a:r>
              <a:rPr lang="el-GR" sz="4000" b="1" dirty="0">
                <a:solidFill>
                  <a:schemeClr val="tx1"/>
                </a:solidFill>
                <a:latin typeface="+mj-lt"/>
              </a:rPr>
              <a:t>β</a:t>
            </a:r>
            <a:r>
              <a:rPr lang="tr-TR" sz="4000" b="1" dirty="0">
                <a:solidFill>
                  <a:schemeClr val="tx1"/>
                </a:solidFill>
                <a:latin typeface="+mj-lt"/>
              </a:rPr>
              <a:t>-D-</a:t>
            </a:r>
            <a:r>
              <a:rPr lang="tr-TR" sz="4000" b="1" dirty="0" err="1">
                <a:solidFill>
                  <a:schemeClr val="tx1"/>
                </a:solidFill>
                <a:latin typeface="+mj-lt"/>
              </a:rPr>
              <a:t>glukan</a:t>
            </a:r>
            <a:endParaRPr lang="tr-TR" sz="4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xmlns="" id="{59D9FFC2-CB61-BFA4-A79F-07F6F7004B08}"/>
              </a:ext>
            </a:extLst>
          </p:cNvPr>
          <p:cNvSpPr/>
          <p:nvPr/>
        </p:nvSpPr>
        <p:spPr>
          <a:xfrm>
            <a:off x="6487886" y="1839234"/>
            <a:ext cx="4998720" cy="2447625"/>
          </a:xfrm>
          <a:prstGeom prst="roundRect">
            <a:avLst/>
          </a:prstGeom>
          <a:solidFill>
            <a:srgbClr val="FF99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tr-TR" sz="2000" b="1" i="1" dirty="0">
                <a:solidFill>
                  <a:schemeClr val="tx1"/>
                </a:solidFill>
                <a:latin typeface="+mj-lt"/>
              </a:rPr>
              <a:t>Bazılarında bulunmaz </a:t>
            </a:r>
          </a:p>
          <a:p>
            <a:pPr lvl="1"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tr-TR" sz="2000" i="1" dirty="0" err="1">
                <a:solidFill>
                  <a:schemeClr val="tx1"/>
                </a:solidFill>
                <a:latin typeface="+mj-lt"/>
              </a:rPr>
              <a:t>Mucorales</a:t>
            </a:r>
            <a:endParaRPr lang="tr-TR" sz="2000" i="1" dirty="0">
              <a:solidFill>
                <a:schemeClr val="tx1"/>
              </a:solidFill>
              <a:latin typeface="+mj-lt"/>
            </a:endParaRPr>
          </a:p>
          <a:p>
            <a:pPr lvl="1"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tr-TR" sz="2000" i="1" dirty="0" err="1">
                <a:solidFill>
                  <a:schemeClr val="tx1"/>
                </a:solidFill>
                <a:latin typeface="+mj-lt"/>
              </a:rPr>
              <a:t>Blastomyces</a:t>
            </a:r>
            <a:r>
              <a:rPr lang="tr-TR" sz="2000" dirty="0">
                <a:solidFill>
                  <a:schemeClr val="tx1"/>
                </a:solidFill>
                <a:latin typeface="+mj-lt"/>
              </a:rPr>
              <a:t> (maya fazı)</a:t>
            </a:r>
          </a:p>
          <a:p>
            <a:pPr lvl="1"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tr-TR" sz="2000" i="1" dirty="0" err="1">
                <a:solidFill>
                  <a:schemeClr val="tx1"/>
                </a:solidFill>
                <a:latin typeface="+mj-lt"/>
              </a:rPr>
              <a:t>Cryptococcus</a:t>
            </a:r>
            <a:r>
              <a:rPr lang="tr-TR" sz="2000" i="1" dirty="0">
                <a:solidFill>
                  <a:schemeClr val="tx1"/>
                </a:solidFill>
                <a:latin typeface="+mj-lt"/>
              </a:rPr>
              <a:t> (az miktarda)</a:t>
            </a:r>
            <a:endParaRPr lang="tr-TR" sz="2000" dirty="0"/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xmlns="" id="{3A0F0508-0D74-9D25-17B3-29CE0B4A2924}"/>
              </a:ext>
            </a:extLst>
          </p:cNvPr>
          <p:cNvSpPr/>
          <p:nvPr/>
        </p:nvSpPr>
        <p:spPr>
          <a:xfrm>
            <a:off x="4212771" y="4572079"/>
            <a:ext cx="4180114" cy="1417833"/>
          </a:xfrm>
          <a:prstGeom prst="roundRect">
            <a:avLst/>
          </a:prstGeom>
          <a:solidFill>
            <a:srgbClr val="F6BAF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tr-TR" sz="2000" b="1" dirty="0">
                <a:solidFill>
                  <a:schemeClr val="tx1"/>
                </a:solidFill>
                <a:latin typeface="+mj-lt"/>
              </a:rPr>
              <a:t>Bazı bakterilerde bulunur</a:t>
            </a:r>
          </a:p>
          <a:p>
            <a:pPr lvl="1" algn="just">
              <a:buFont typeface="Wingdings" panose="05000000000000000000" pitchFamily="2" charset="2"/>
              <a:buChar char="Ø"/>
            </a:pPr>
            <a:r>
              <a:rPr lang="tr-TR" sz="2000" i="1" dirty="0" err="1">
                <a:solidFill>
                  <a:schemeClr val="tx1"/>
                </a:solidFill>
                <a:latin typeface="+mj-lt"/>
              </a:rPr>
              <a:t>Alcaligenes</a:t>
            </a:r>
            <a:r>
              <a:rPr lang="tr-TR" sz="2000" dirty="0">
                <a:solidFill>
                  <a:schemeClr val="tx1"/>
                </a:solidFill>
                <a:latin typeface="+mj-lt"/>
              </a:rPr>
              <a:t> </a:t>
            </a:r>
          </a:p>
          <a:p>
            <a:pPr lvl="1" algn="just">
              <a:buFont typeface="Wingdings" panose="05000000000000000000" pitchFamily="2" charset="2"/>
              <a:buChar char="Ø"/>
            </a:pPr>
            <a:r>
              <a:rPr lang="tr-TR" sz="2000" i="1" dirty="0" err="1">
                <a:solidFill>
                  <a:schemeClr val="tx1"/>
                </a:solidFill>
                <a:latin typeface="+mj-lt"/>
              </a:rPr>
              <a:t>Streptococcus</a:t>
            </a:r>
            <a:endParaRPr lang="tr-TR" sz="2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xmlns="" id="{BC00DBD5-E53B-CDC0-2DF3-7C7444D94AEA}"/>
              </a:ext>
            </a:extLst>
          </p:cNvPr>
          <p:cNvSpPr/>
          <p:nvPr/>
        </p:nvSpPr>
        <p:spPr>
          <a:xfrm>
            <a:off x="1097280" y="1839233"/>
            <a:ext cx="5072744" cy="2447625"/>
          </a:xfrm>
          <a:prstGeom prst="roundRect">
            <a:avLst/>
          </a:prstGeom>
          <a:solidFill>
            <a:srgbClr val="FF99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tr-TR" sz="20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Mantarların çoğunun duvar yapısının önemli bir bileşeni</a:t>
            </a:r>
          </a:p>
          <a:p>
            <a:pPr lvl="1"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tr-TR" sz="2000" i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Candida</a:t>
            </a:r>
            <a:r>
              <a:rPr lang="tr-TR" sz="2000" i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tr-TR" sz="2000" i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spp</a:t>
            </a:r>
            <a:r>
              <a:rPr lang="tr-TR" sz="2000" i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.</a:t>
            </a:r>
          </a:p>
          <a:p>
            <a:pPr lvl="1"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tr-TR" sz="2000" i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Aspergillus</a:t>
            </a:r>
            <a:r>
              <a:rPr lang="tr-TR" sz="2000" i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tr-TR" sz="2000" i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spp</a:t>
            </a:r>
            <a:r>
              <a:rPr lang="tr-TR" sz="2000" i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.</a:t>
            </a:r>
          </a:p>
          <a:p>
            <a:pPr lvl="1"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tr-TR" sz="2000" i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Acremonium</a:t>
            </a:r>
            <a:r>
              <a:rPr lang="tr-TR" sz="2000" i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tr-TR" sz="2000" i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spp</a:t>
            </a:r>
            <a:r>
              <a:rPr lang="tr-TR" sz="2000" i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. </a:t>
            </a:r>
          </a:p>
          <a:p>
            <a:pPr lvl="1"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tr-TR" sz="2000" i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Fusarium</a:t>
            </a:r>
            <a:r>
              <a:rPr lang="tr-TR" sz="2000" i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tr-TR" sz="2000" i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spp</a:t>
            </a:r>
            <a:r>
              <a:rPr lang="tr-TR" sz="2000" i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.</a:t>
            </a:r>
          </a:p>
          <a:p>
            <a:pPr lvl="1"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tr-TR" sz="2000" i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Pneumocystis</a:t>
            </a:r>
            <a:r>
              <a:rPr lang="tr-TR" sz="2000" i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tr-TR" sz="2000" i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jivoveci</a:t>
            </a:r>
            <a:endParaRPr lang="tr-TR" sz="2000" i="1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050" name="Picture 2" descr="Duvar Resimleri 3d küçük insanlar - bir soru işareti">
            <a:extLst>
              <a:ext uri="{FF2B5EF4-FFF2-40B4-BE49-F238E27FC236}">
                <a16:creationId xmlns:a16="http://schemas.microsoft.com/office/drawing/2014/main" xmlns="" id="{6BA56252-BF42-53F4-1E62-D80BF07FE2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8"/>
          <a:stretch/>
        </p:blipFill>
        <p:spPr bwMode="auto">
          <a:xfrm>
            <a:off x="8886281" y="4386412"/>
            <a:ext cx="1596662" cy="1730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2810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31A8B289-66C1-66FA-DDEB-24C663078A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30235" y="1845734"/>
            <a:ext cx="4312921" cy="1450757"/>
          </a:xfrm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 lnSpcReduction="10000"/>
          </a:bodyPr>
          <a:lstStyle/>
          <a:p>
            <a:pPr lvl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tr-TR" sz="22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tr-TR" sz="2200" dirty="0" err="1">
                <a:solidFill>
                  <a:schemeClr val="tx1"/>
                </a:solidFill>
                <a:cs typeface="Arial" panose="020B0604020202020204" pitchFamily="34" charset="0"/>
              </a:rPr>
              <a:t>Panfungal</a:t>
            </a:r>
            <a:r>
              <a:rPr lang="tr-TR" sz="2200" dirty="0">
                <a:solidFill>
                  <a:schemeClr val="tx1"/>
                </a:solidFill>
                <a:cs typeface="Arial" panose="020B0604020202020204" pitchFamily="34" charset="0"/>
              </a:rPr>
              <a:t> bir test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tr-TR" sz="2200" dirty="0">
                <a:solidFill>
                  <a:schemeClr val="tx1"/>
                </a:solidFill>
                <a:cs typeface="Arial" panose="020B0604020202020204" pitchFamily="34" charset="0"/>
              </a:rPr>
              <a:t>İnvazif mantar enfeksiyonları tarama ve tanısında  kullanılır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tr-TR" dirty="0">
              <a:solidFill>
                <a:schemeClr val="tx1"/>
              </a:solidFill>
            </a:endParaRP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tr-TR" sz="26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tr-TR" sz="2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xmlns="" id="{A53E6A57-9ACF-F34B-7AF7-728D0734E1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1536" y="1845734"/>
            <a:ext cx="4550229" cy="2973401"/>
          </a:xfrm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 lnSpcReduction="10000"/>
          </a:bodyPr>
          <a:lstStyle/>
          <a:p>
            <a:pPr lvl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tr-TR" sz="2200" dirty="0">
                <a:solidFill>
                  <a:schemeClr val="tx1"/>
                </a:solidFill>
              </a:rPr>
              <a:t>Tedavi yanıtının izlenmesinde kullanılmaz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tr-TR" sz="2200" dirty="0" err="1">
                <a:solidFill>
                  <a:schemeClr val="tx1"/>
                </a:solidFill>
              </a:rPr>
              <a:t>İmmunkompetan</a:t>
            </a:r>
            <a:r>
              <a:rPr lang="tr-TR" sz="2200" dirty="0">
                <a:solidFill>
                  <a:schemeClr val="tx1"/>
                </a:solidFill>
              </a:rPr>
              <a:t> çocuklarda kullanılması önerilmez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tr-TR" sz="2200" dirty="0">
                <a:solidFill>
                  <a:schemeClr val="tx1"/>
                </a:solidFill>
              </a:rPr>
              <a:t>Çocuklarda invazif </a:t>
            </a:r>
            <a:r>
              <a:rPr lang="tr-TR" sz="2200" dirty="0" err="1">
                <a:solidFill>
                  <a:schemeClr val="tx1"/>
                </a:solidFill>
              </a:rPr>
              <a:t>aspergilloz</a:t>
            </a:r>
            <a:r>
              <a:rPr lang="tr-TR" sz="2200" dirty="0">
                <a:solidFill>
                  <a:schemeClr val="tx1"/>
                </a:solidFill>
              </a:rPr>
              <a:t> tarama ve tanısında da önerilmez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tr-TR" sz="2200" dirty="0">
                <a:solidFill>
                  <a:schemeClr val="tx1"/>
                </a:solidFill>
              </a:rPr>
              <a:t>Endemik mikozlarda çalışmalar sınırlı</a:t>
            </a:r>
          </a:p>
          <a:p>
            <a:endParaRPr lang="tr-TR" dirty="0"/>
          </a:p>
        </p:txBody>
      </p:sp>
      <p:sp>
        <p:nvSpPr>
          <p:cNvPr id="6" name="4 Yuvarlatılmış Dikdörtgen">
            <a:extLst>
              <a:ext uri="{FF2B5EF4-FFF2-40B4-BE49-F238E27FC236}">
                <a16:creationId xmlns:a16="http://schemas.microsoft.com/office/drawing/2014/main" xmlns="" id="{DCC1BD90-7556-202E-50B5-C68D883C3A48}"/>
              </a:ext>
            </a:extLst>
          </p:cNvPr>
          <p:cNvSpPr/>
          <p:nvPr/>
        </p:nvSpPr>
        <p:spPr>
          <a:xfrm>
            <a:off x="1238211" y="742930"/>
            <a:ext cx="9505056" cy="79208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4000" b="1" dirty="0">
                <a:solidFill>
                  <a:schemeClr val="tx1"/>
                </a:solidFill>
                <a:latin typeface="+mj-lt"/>
              </a:rPr>
              <a:t>(1,3)-</a:t>
            </a:r>
            <a:r>
              <a:rPr lang="el-GR" sz="4000" b="1" dirty="0">
                <a:solidFill>
                  <a:schemeClr val="tx1"/>
                </a:solidFill>
                <a:latin typeface="+mj-lt"/>
              </a:rPr>
              <a:t>β</a:t>
            </a:r>
            <a:r>
              <a:rPr lang="tr-TR" sz="4000" b="1" dirty="0">
                <a:solidFill>
                  <a:schemeClr val="tx1"/>
                </a:solidFill>
                <a:latin typeface="+mj-lt"/>
              </a:rPr>
              <a:t>-D-</a:t>
            </a:r>
            <a:r>
              <a:rPr lang="tr-TR" sz="4000" b="1" dirty="0" err="1">
                <a:solidFill>
                  <a:schemeClr val="tx1"/>
                </a:solidFill>
                <a:latin typeface="+mj-lt"/>
              </a:rPr>
              <a:t>Glukan</a:t>
            </a:r>
            <a:endParaRPr lang="tr-TR" sz="4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9" name="18 Oval">
            <a:extLst>
              <a:ext uri="{FF2B5EF4-FFF2-40B4-BE49-F238E27FC236}">
                <a16:creationId xmlns:a16="http://schemas.microsoft.com/office/drawing/2014/main" xmlns="" id="{29B21FDD-62A4-C265-445B-219E927D57F2}"/>
              </a:ext>
            </a:extLst>
          </p:cNvPr>
          <p:cNvSpPr/>
          <p:nvPr/>
        </p:nvSpPr>
        <p:spPr>
          <a:xfrm>
            <a:off x="5372087" y="4602902"/>
            <a:ext cx="1650655" cy="1512168"/>
          </a:xfrm>
          <a:prstGeom prst="ellipse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19 Oval">
            <a:extLst>
              <a:ext uri="{FF2B5EF4-FFF2-40B4-BE49-F238E27FC236}">
                <a16:creationId xmlns:a16="http://schemas.microsoft.com/office/drawing/2014/main" xmlns="" id="{6EAB6F77-68A5-5540-FACA-3803338FE5F4}"/>
              </a:ext>
            </a:extLst>
          </p:cNvPr>
          <p:cNvSpPr/>
          <p:nvPr/>
        </p:nvSpPr>
        <p:spPr>
          <a:xfrm>
            <a:off x="9953501" y="4227110"/>
            <a:ext cx="1650655" cy="1512168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" name="20 Oval">
            <a:extLst>
              <a:ext uri="{FF2B5EF4-FFF2-40B4-BE49-F238E27FC236}">
                <a16:creationId xmlns:a16="http://schemas.microsoft.com/office/drawing/2014/main" xmlns="" id="{1B2DD70F-7F2B-534A-2EF3-1E12B61DE0AC}"/>
              </a:ext>
            </a:extLst>
          </p:cNvPr>
          <p:cNvSpPr/>
          <p:nvPr/>
        </p:nvSpPr>
        <p:spPr>
          <a:xfrm>
            <a:off x="835645" y="4486974"/>
            <a:ext cx="1650655" cy="1512168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2" name="21 Oval">
            <a:extLst>
              <a:ext uri="{FF2B5EF4-FFF2-40B4-BE49-F238E27FC236}">
                <a16:creationId xmlns:a16="http://schemas.microsoft.com/office/drawing/2014/main" xmlns="" id="{5A0B5985-460B-12CA-F106-951F0DE27953}"/>
              </a:ext>
            </a:extLst>
          </p:cNvPr>
          <p:cNvSpPr/>
          <p:nvPr/>
        </p:nvSpPr>
        <p:spPr>
          <a:xfrm>
            <a:off x="3081380" y="3730890"/>
            <a:ext cx="1650656" cy="1512168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4" name="24 Oval">
            <a:extLst>
              <a:ext uri="{FF2B5EF4-FFF2-40B4-BE49-F238E27FC236}">
                <a16:creationId xmlns:a16="http://schemas.microsoft.com/office/drawing/2014/main" xmlns="" id="{00607C7D-22CE-1451-F54A-7DACD65E0560}"/>
              </a:ext>
            </a:extLst>
          </p:cNvPr>
          <p:cNvSpPr/>
          <p:nvPr/>
        </p:nvSpPr>
        <p:spPr>
          <a:xfrm>
            <a:off x="7840207" y="4764494"/>
            <a:ext cx="1643034" cy="1524934"/>
          </a:xfrm>
          <a:prstGeom prst="ellipse">
            <a:avLst/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317073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1097280" y="1900325"/>
            <a:ext cx="6539196" cy="4023360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tr-TR" dirty="0">
                <a:solidFill>
                  <a:schemeClr val="tx1"/>
                </a:solidFill>
              </a:rPr>
              <a:t>Pek çok ticari test mevcut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tr-TR" dirty="0">
                <a:solidFill>
                  <a:schemeClr val="tx1"/>
                </a:solidFill>
              </a:rPr>
              <a:t>Ticari testler hasta serumu ile </a:t>
            </a:r>
            <a:r>
              <a:rPr lang="tr-TR" b="1" dirty="0" err="1">
                <a:solidFill>
                  <a:schemeClr val="tx1"/>
                </a:solidFill>
              </a:rPr>
              <a:t>Limulus</a:t>
            </a:r>
            <a:r>
              <a:rPr lang="tr-TR" b="1" dirty="0">
                <a:solidFill>
                  <a:schemeClr val="tx1"/>
                </a:solidFill>
              </a:rPr>
              <a:t>  </a:t>
            </a:r>
            <a:r>
              <a:rPr lang="tr-TR" b="1" dirty="0" err="1">
                <a:solidFill>
                  <a:schemeClr val="tx1"/>
                </a:solidFill>
              </a:rPr>
              <a:t>amebosit</a:t>
            </a:r>
            <a:r>
              <a:rPr lang="tr-TR" b="1" dirty="0">
                <a:solidFill>
                  <a:schemeClr val="tx1"/>
                </a:solidFill>
              </a:rPr>
              <a:t> </a:t>
            </a:r>
            <a:r>
              <a:rPr lang="tr-TR" b="1" dirty="0" err="1">
                <a:solidFill>
                  <a:schemeClr val="tx1"/>
                </a:solidFill>
              </a:rPr>
              <a:t>lizatı</a:t>
            </a:r>
            <a:r>
              <a:rPr lang="tr-TR" b="1" dirty="0">
                <a:solidFill>
                  <a:schemeClr val="tx1"/>
                </a:solidFill>
              </a:rPr>
              <a:t>  (LAL)</a:t>
            </a:r>
            <a:r>
              <a:rPr lang="tr-TR" dirty="0">
                <a:solidFill>
                  <a:schemeClr val="tx1"/>
                </a:solidFill>
              </a:rPr>
              <a:t> arasındaki reaksiyonun  kolorimetrik veya </a:t>
            </a:r>
            <a:r>
              <a:rPr lang="tr-TR" dirty="0" err="1">
                <a:solidFill>
                  <a:schemeClr val="tx1"/>
                </a:solidFill>
              </a:rPr>
              <a:t>türbidometrik</a:t>
            </a:r>
            <a:r>
              <a:rPr lang="tr-TR" dirty="0">
                <a:solidFill>
                  <a:schemeClr val="tx1"/>
                </a:solidFill>
              </a:rPr>
              <a:t> olarak ölçülmesi esasına dayanır</a:t>
            </a:r>
          </a:p>
          <a:p>
            <a:pPr lvl="1" algn="just">
              <a:buFont typeface="Wingdings" panose="05000000000000000000" pitchFamily="2" charset="2"/>
              <a:buChar char="Ø"/>
            </a:pPr>
            <a:r>
              <a:rPr lang="tr-TR" dirty="0" err="1">
                <a:solidFill>
                  <a:schemeClr val="tx1"/>
                </a:solidFill>
              </a:rPr>
              <a:t>Limulus</a:t>
            </a:r>
            <a:r>
              <a:rPr lang="tr-TR" dirty="0">
                <a:solidFill>
                  <a:schemeClr val="tx1"/>
                </a:solidFill>
              </a:rPr>
              <a:t> okyanus da yaşayan bir tür yengeçten (</a:t>
            </a:r>
            <a:r>
              <a:rPr lang="tr-TR" dirty="0" err="1">
                <a:solidFill>
                  <a:schemeClr val="tx1"/>
                </a:solidFill>
              </a:rPr>
              <a:t>horseshoe</a:t>
            </a:r>
            <a:r>
              <a:rPr lang="tr-TR" dirty="0">
                <a:solidFill>
                  <a:schemeClr val="tx1"/>
                </a:solidFill>
              </a:rPr>
              <a:t>) elde edilir</a:t>
            </a:r>
          </a:p>
          <a:p>
            <a:pPr lvl="1" algn="just">
              <a:buFont typeface="Wingdings" panose="05000000000000000000" pitchFamily="2" charset="2"/>
              <a:buChar char="Ø"/>
            </a:pPr>
            <a:r>
              <a:rPr lang="el-GR" dirty="0">
                <a:solidFill>
                  <a:schemeClr val="tx1"/>
                </a:solidFill>
              </a:rPr>
              <a:t> (1,3)-</a:t>
            </a:r>
            <a:r>
              <a:rPr lang="el-GR" i="1" dirty="0">
                <a:solidFill>
                  <a:schemeClr val="tx1"/>
                </a:solidFill>
              </a:rPr>
              <a:t> β</a:t>
            </a:r>
            <a:r>
              <a:rPr lang="tr-TR" i="1" dirty="0">
                <a:solidFill>
                  <a:schemeClr val="tx1"/>
                </a:solidFill>
              </a:rPr>
              <a:t>-</a:t>
            </a:r>
            <a:r>
              <a:rPr lang="tr-TR" dirty="0">
                <a:solidFill>
                  <a:schemeClr val="tx1"/>
                </a:solidFill>
              </a:rPr>
              <a:t>D-</a:t>
            </a:r>
            <a:r>
              <a:rPr lang="tr-TR" dirty="0" err="1">
                <a:solidFill>
                  <a:schemeClr val="tx1"/>
                </a:solidFill>
              </a:rPr>
              <a:t>Glukan</a:t>
            </a:r>
            <a:r>
              <a:rPr lang="tr-TR" dirty="0">
                <a:solidFill>
                  <a:schemeClr val="tx1"/>
                </a:solidFill>
              </a:rPr>
              <a:t>,  pıhtılaşma kademesini aktive eder</a:t>
            </a:r>
          </a:p>
          <a:p>
            <a:endParaRPr lang="tr-TR" sz="1200" dirty="0"/>
          </a:p>
          <a:p>
            <a:pPr algn="just">
              <a:buFont typeface="Wingdings" panose="05000000000000000000" pitchFamily="2" charset="2"/>
              <a:buChar char="Ø"/>
            </a:pPr>
            <a:endParaRPr lang="tr-TR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endParaRPr lang="tr-TR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4" descr="http://img.ksl.com/slc/2502/250297/25029732.jpg?filter=ksl/img332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b="8577"/>
          <a:stretch/>
        </p:blipFill>
        <p:spPr bwMode="auto">
          <a:xfrm>
            <a:off x="8279027" y="4162071"/>
            <a:ext cx="3321562" cy="1951770"/>
          </a:xfrm>
          <a:prstGeom prst="rect">
            <a:avLst/>
          </a:prstGeom>
          <a:noFill/>
        </p:spPr>
      </p:pic>
      <p:pic>
        <p:nvPicPr>
          <p:cNvPr id="4" name="3 Resim" descr="horseshoe-crab_118707_1.jpg"/>
          <p:cNvPicPr>
            <a:picLocks noChangeAspect="1"/>
          </p:cNvPicPr>
          <p:nvPr/>
        </p:nvPicPr>
        <p:blipFill rotWithShape="1">
          <a:blip r:embed="rId5" cstate="print"/>
          <a:srcRect r="5880"/>
          <a:stretch/>
        </p:blipFill>
        <p:spPr>
          <a:xfrm>
            <a:off x="8279027" y="1874299"/>
            <a:ext cx="3321562" cy="1948491"/>
          </a:xfrm>
          <a:prstGeom prst="rect">
            <a:avLst/>
          </a:prstGeom>
        </p:spPr>
      </p:pic>
      <p:sp>
        <p:nvSpPr>
          <p:cNvPr id="2" name="4 Yuvarlatılmış Dikdörtgen">
            <a:extLst>
              <a:ext uri="{FF2B5EF4-FFF2-40B4-BE49-F238E27FC236}">
                <a16:creationId xmlns:a16="http://schemas.microsoft.com/office/drawing/2014/main" xmlns="" id="{1164376E-34ED-848D-BFED-6D5AC62C34ED}"/>
              </a:ext>
            </a:extLst>
          </p:cNvPr>
          <p:cNvSpPr/>
          <p:nvPr/>
        </p:nvSpPr>
        <p:spPr>
          <a:xfrm>
            <a:off x="1238211" y="742930"/>
            <a:ext cx="9505056" cy="79208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4000" b="1" dirty="0">
                <a:solidFill>
                  <a:schemeClr val="tx1"/>
                </a:solidFill>
                <a:latin typeface="+mj-lt"/>
              </a:rPr>
              <a:t>(1,3)-</a:t>
            </a:r>
            <a:r>
              <a:rPr lang="el-GR" sz="4000" b="1" dirty="0">
                <a:solidFill>
                  <a:schemeClr val="tx1"/>
                </a:solidFill>
                <a:latin typeface="+mj-lt"/>
              </a:rPr>
              <a:t>β</a:t>
            </a:r>
            <a:r>
              <a:rPr lang="tr-TR" sz="4000" b="1" dirty="0">
                <a:solidFill>
                  <a:schemeClr val="tx1"/>
                </a:solidFill>
                <a:latin typeface="+mj-lt"/>
              </a:rPr>
              <a:t>-D-</a:t>
            </a:r>
            <a:r>
              <a:rPr lang="tr-TR" sz="4000" b="1" dirty="0" err="1">
                <a:solidFill>
                  <a:schemeClr val="tx1"/>
                </a:solidFill>
                <a:latin typeface="+mj-lt"/>
              </a:rPr>
              <a:t>Glukan</a:t>
            </a:r>
            <a:endParaRPr lang="tr-TR" sz="40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6" name="Picture 2" descr="F:\mantar enfeksiyonalrı seerolojik tanı\fig 10.bmp">
            <a:extLst>
              <a:ext uri="{FF2B5EF4-FFF2-40B4-BE49-F238E27FC236}">
                <a16:creationId xmlns:a16="http://schemas.microsoft.com/office/drawing/2014/main" xmlns="" id="{2B7E2940-9D20-F67E-5EF7-F2AE7CFD4F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t="3980" r="1993" b="17155"/>
          <a:stretch/>
        </p:blipFill>
        <p:spPr bwMode="auto">
          <a:xfrm>
            <a:off x="2714171" y="4275437"/>
            <a:ext cx="4334477" cy="2013555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xmlns="" id="{9F7D8C85-E648-2C82-735F-324D3672509F}"/>
              </a:ext>
            </a:extLst>
          </p:cNvPr>
          <p:cNvSpPr/>
          <p:nvPr/>
        </p:nvSpPr>
        <p:spPr>
          <a:xfrm>
            <a:off x="7719122" y="3519341"/>
            <a:ext cx="4441371" cy="946180"/>
          </a:xfrm>
          <a:prstGeom prst="roundRect">
            <a:avLst/>
          </a:prstGeom>
          <a:solidFill>
            <a:srgbClr val="F6BAF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tr-TR" sz="1800" dirty="0" err="1">
                <a:solidFill>
                  <a:schemeClr val="tx1"/>
                </a:solidFill>
                <a:latin typeface="+mj-lt"/>
              </a:rPr>
              <a:t>BOS’da</a:t>
            </a:r>
            <a:r>
              <a:rPr lang="tr-TR" sz="1800" dirty="0">
                <a:solidFill>
                  <a:schemeClr val="tx1"/>
                </a:solidFill>
                <a:latin typeface="+mj-lt"/>
              </a:rPr>
              <a:t> kullanımı valide değil</a:t>
            </a:r>
          </a:p>
          <a:p>
            <a:pPr lvl="1" algn="just">
              <a:buFont typeface="Wingdings" panose="05000000000000000000" pitchFamily="2" charset="2"/>
              <a:buChar char="Ø"/>
            </a:pPr>
            <a:r>
              <a:rPr lang="tr-TR" dirty="0">
                <a:solidFill>
                  <a:schemeClr val="tx1"/>
                </a:solidFill>
                <a:latin typeface="+mj-lt"/>
              </a:rPr>
              <a:t>Çalışmalar var – </a:t>
            </a:r>
            <a:r>
              <a:rPr lang="tr-TR" dirty="0" err="1">
                <a:solidFill>
                  <a:schemeClr val="tx1"/>
                </a:solidFill>
                <a:latin typeface="+mj-lt"/>
              </a:rPr>
              <a:t>Kriptokok</a:t>
            </a:r>
            <a:r>
              <a:rPr lang="tr-TR" dirty="0">
                <a:solidFill>
                  <a:schemeClr val="tx1"/>
                </a:solidFill>
                <a:latin typeface="+mj-lt"/>
              </a:rPr>
              <a:t> tanısı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xmlns="" id="{74D1B89B-E051-6DE1-3DEF-4CF5F7C67DAB}"/>
              </a:ext>
            </a:extLst>
          </p:cNvPr>
          <p:cNvSpPr txBox="1"/>
          <p:nvPr/>
        </p:nvSpPr>
        <p:spPr>
          <a:xfrm>
            <a:off x="632221" y="6395024"/>
            <a:ext cx="109549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+mj-lt"/>
              </a:rPr>
              <a:t>White PL. Developments in fungal serology. Current Fungal Infection Reports. 2023</a:t>
            </a:r>
            <a:r>
              <a:rPr lang="tr-TR" dirty="0">
                <a:latin typeface="+mj-lt"/>
              </a:rPr>
              <a:t> </a:t>
            </a:r>
            <a:r>
              <a:rPr lang="en-US" dirty="0">
                <a:latin typeface="+mj-lt"/>
              </a:rPr>
              <a:t>Jun;17(2):132-43</a:t>
            </a:r>
            <a:endParaRPr lang="tr-TR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BE704591-0324-54C5-2C25-0EEFC9E5C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4400" dirty="0">
                <a:latin typeface="+mn-lt"/>
              </a:rPr>
              <a:t/>
            </a:r>
            <a:br>
              <a:rPr lang="tr-TR" sz="4400" dirty="0">
                <a:latin typeface="+mn-lt"/>
              </a:rPr>
            </a:br>
            <a:endParaRPr lang="tr-TR" dirty="0">
              <a:latin typeface="+mn-lt"/>
            </a:endParaRPr>
          </a:p>
        </p:txBody>
      </p:sp>
      <p:graphicFrame>
        <p:nvGraphicFramePr>
          <p:cNvPr id="4" name="İçerik Yer Tutucusu 3">
            <a:extLst>
              <a:ext uri="{FF2B5EF4-FFF2-40B4-BE49-F238E27FC236}">
                <a16:creationId xmlns:a16="http://schemas.microsoft.com/office/drawing/2014/main" xmlns="" id="{8E99B5F9-ADED-47C4-5A22-EF89B4E3E8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85565830"/>
              </p:ext>
            </p:extLst>
          </p:nvPr>
        </p:nvGraphicFramePr>
        <p:xfrm>
          <a:off x="469950" y="1011981"/>
          <a:ext cx="8122506" cy="5231711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1843944">
                  <a:extLst>
                    <a:ext uri="{9D8B030D-6E8A-4147-A177-3AD203B41FA5}">
                      <a16:colId xmlns:a16="http://schemas.microsoft.com/office/drawing/2014/main" xmlns="" val="2753154535"/>
                    </a:ext>
                  </a:extLst>
                </a:gridCol>
                <a:gridCol w="2548693">
                  <a:extLst>
                    <a:ext uri="{9D8B030D-6E8A-4147-A177-3AD203B41FA5}">
                      <a16:colId xmlns:a16="http://schemas.microsoft.com/office/drawing/2014/main" xmlns="" val="213806374"/>
                    </a:ext>
                  </a:extLst>
                </a:gridCol>
                <a:gridCol w="3729869">
                  <a:extLst>
                    <a:ext uri="{9D8B030D-6E8A-4147-A177-3AD203B41FA5}">
                      <a16:colId xmlns:a16="http://schemas.microsoft.com/office/drawing/2014/main" xmlns="" val="3489406330"/>
                    </a:ext>
                  </a:extLst>
                </a:gridCol>
              </a:tblGrid>
              <a:tr h="37580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tr-TR" sz="1600" dirty="0">
                          <a:solidFill>
                            <a:schemeClr val="tx1"/>
                          </a:solidFill>
                        </a:rPr>
                        <a:t>Ticari kitler</a:t>
                      </a:r>
                      <a:endParaRPr lang="tr-TR" sz="16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tr-TR" sz="1600" dirty="0" err="1">
                          <a:solidFill>
                            <a:schemeClr val="tx1"/>
                          </a:solidFill>
                        </a:rPr>
                        <a:t>Cut-off</a:t>
                      </a:r>
                      <a:endParaRPr lang="tr-TR" sz="16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tr-TR" sz="1600" dirty="0">
                          <a:solidFill>
                            <a:schemeClr val="tx1"/>
                          </a:solidFill>
                        </a:rPr>
                        <a:t>Duyarlılık/Özgüllük</a:t>
                      </a:r>
                      <a:endParaRPr lang="tr-TR" sz="16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06079519"/>
                  </a:ext>
                </a:extLst>
              </a:tr>
              <a:tr h="29080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solidFill>
                            <a:schemeClr val="tx1"/>
                          </a:solidFill>
                          <a:effectLst/>
                        </a:rPr>
                        <a:t>Fungitell</a:t>
                      </a:r>
                      <a:r>
                        <a:rPr lang="tr-TR" sz="1600" b="1" kern="1200" dirty="0">
                          <a:solidFill>
                            <a:schemeClr val="tx1"/>
                          </a:solidFill>
                          <a:effectLst/>
                        </a:rPr>
                        <a:t>™ U</a:t>
                      </a: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</a:rPr>
                        <a:t>SA</a:t>
                      </a:r>
                      <a:endParaRPr lang="tr-TR" sz="1600" b="1" kern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tr-TR" sz="1600" b="1" kern="1200" dirty="0">
                          <a:solidFill>
                            <a:schemeClr val="tx1"/>
                          </a:solidFill>
                          <a:effectLst/>
                        </a:rPr>
                        <a:t>(kolorimetrik)</a:t>
                      </a:r>
                      <a:r>
                        <a:rPr lang="tr-TR" sz="1600" b="1" kern="1200" baseline="0" dirty="0">
                          <a:solidFill>
                            <a:schemeClr val="tx1"/>
                          </a:solidFill>
                          <a:effectLst/>
                        </a:rPr>
                        <a:t>  </a:t>
                      </a:r>
                      <a:r>
                        <a:rPr lang="tr-TR" sz="1600" b="1" dirty="0">
                          <a:solidFill>
                            <a:srgbClr val="FF0000"/>
                          </a:solidFill>
                          <a:effectLst/>
                        </a:rPr>
                        <a:t>FDA</a:t>
                      </a:r>
                      <a:endParaRPr lang="tr-TR" sz="1600" b="1" i="0" dirty="0">
                        <a:solidFill>
                          <a:srgbClr val="FF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tr-TR" sz="1600" b="1" dirty="0" err="1">
                          <a:solidFill>
                            <a:schemeClr val="tx1"/>
                          </a:solidFill>
                          <a:effectLst/>
                        </a:rPr>
                        <a:t>Cut-off</a:t>
                      </a:r>
                      <a:r>
                        <a:rPr lang="tr-TR" sz="1600" b="1" dirty="0">
                          <a:solidFill>
                            <a:schemeClr val="tx1"/>
                          </a:solidFill>
                          <a:effectLst/>
                        </a:rPr>
                        <a:t>: </a:t>
                      </a:r>
                      <a:r>
                        <a:rPr lang="tr-TR" sz="1600" dirty="0">
                          <a:solidFill>
                            <a:schemeClr val="tx1"/>
                          </a:solidFill>
                          <a:effectLst/>
                        </a:rPr>
                        <a:t>80 </a:t>
                      </a:r>
                      <a:r>
                        <a:rPr lang="tr-TR" sz="1600" dirty="0" err="1">
                          <a:solidFill>
                            <a:schemeClr val="tx1"/>
                          </a:solidFill>
                          <a:effectLst/>
                        </a:rPr>
                        <a:t>pg</a:t>
                      </a:r>
                      <a:r>
                        <a:rPr lang="tr-TR" sz="1600" dirty="0">
                          <a:solidFill>
                            <a:schemeClr val="tx1"/>
                          </a:solidFill>
                          <a:effectLst/>
                        </a:rPr>
                        <a:t>/ml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tr-TR" sz="1600" dirty="0">
                          <a:solidFill>
                            <a:schemeClr val="tx1"/>
                          </a:solidFill>
                          <a:effectLst/>
                        </a:rPr>
                        <a:t>&lt;60 </a:t>
                      </a:r>
                      <a:r>
                        <a:rPr lang="tr-TR" sz="1600" dirty="0" err="1">
                          <a:solidFill>
                            <a:schemeClr val="tx1"/>
                          </a:solidFill>
                          <a:effectLst/>
                        </a:rPr>
                        <a:t>pg</a:t>
                      </a:r>
                      <a:r>
                        <a:rPr lang="tr-TR" sz="1600" dirty="0">
                          <a:solidFill>
                            <a:schemeClr val="tx1"/>
                          </a:solidFill>
                          <a:effectLst/>
                        </a:rPr>
                        <a:t>/ml: negatif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tr-TR" sz="1600" dirty="0">
                          <a:solidFill>
                            <a:schemeClr val="tx1"/>
                          </a:solidFill>
                          <a:effectLst/>
                        </a:rPr>
                        <a:t>21 hastalık çalışma</a:t>
                      </a:r>
                      <a:endParaRPr lang="tr-T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936" marR="389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tx1"/>
                          </a:solidFill>
                          <a:effectLst/>
                        </a:rPr>
                        <a:t>Bağışık baskılı veya riskli hastalarda </a:t>
                      </a:r>
                    </a:p>
                    <a:p>
                      <a:pPr marL="285750" indent="-28575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tr-TR" sz="1600" dirty="0">
                          <a:solidFill>
                            <a:schemeClr val="tx1"/>
                          </a:solidFill>
                          <a:effectLst/>
                        </a:rPr>
                        <a:t>Duyarlılık %78-80</a:t>
                      </a:r>
                    </a:p>
                    <a:p>
                      <a:pPr marL="285750" indent="-28575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tr-TR" sz="1600" dirty="0">
                          <a:solidFill>
                            <a:schemeClr val="tx1"/>
                          </a:solidFill>
                          <a:effectLst/>
                        </a:rPr>
                        <a:t>Özgüllük %63-81</a:t>
                      </a:r>
                    </a:p>
                    <a:p>
                      <a:pPr marL="0" lvl="1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600" b="1" kern="1200" dirty="0" err="1">
                          <a:solidFill>
                            <a:schemeClr val="tx1"/>
                          </a:solidFill>
                          <a:effectLst/>
                        </a:rPr>
                        <a:t>Kandidoz,Pnömosistoz</a:t>
                      </a:r>
                      <a:r>
                        <a:rPr lang="tr-TR" sz="1600" b="1" kern="1200" baseline="0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tr-TR" sz="1600" b="1" kern="1200" baseline="0" dirty="0" err="1">
                          <a:solidFill>
                            <a:schemeClr val="tx1"/>
                          </a:solidFill>
                          <a:effectLst/>
                        </a:rPr>
                        <a:t>Aspergilloz</a:t>
                      </a:r>
                      <a:r>
                        <a:rPr lang="tr-TR" sz="1600" b="1" kern="1200" baseline="0" dirty="0">
                          <a:solidFill>
                            <a:schemeClr val="tx1"/>
                          </a:solidFill>
                          <a:effectLst/>
                        </a:rPr>
                        <a:t>  </a:t>
                      </a:r>
                    </a:p>
                    <a:p>
                      <a:pPr marL="285750" lvl="1" indent="-28575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tr-TR" sz="1600" kern="1200" baseline="0" dirty="0">
                          <a:solidFill>
                            <a:schemeClr val="tx1"/>
                          </a:solidFill>
                          <a:effectLst/>
                        </a:rPr>
                        <a:t>Duyarlılık %65, %90, %93 </a:t>
                      </a:r>
                    </a:p>
                    <a:p>
                      <a:pPr marL="285750" lvl="1" indent="-28575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tr-TR" sz="1600" kern="1200" baseline="0" dirty="0">
                          <a:solidFill>
                            <a:schemeClr val="tx1"/>
                          </a:solidFill>
                          <a:effectLst/>
                        </a:rPr>
                        <a:t>Özgüllük%80, %79, %99.5 NPD%93</a:t>
                      </a:r>
                      <a:endParaRPr lang="tr-T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936" marR="38936" marT="0" marB="0"/>
                </a:tc>
                <a:extLst>
                  <a:ext uri="{0D108BD9-81ED-4DB2-BD59-A6C34878D82A}">
                    <a16:rowId xmlns:a16="http://schemas.microsoft.com/office/drawing/2014/main" xmlns="" val="3132395757"/>
                  </a:ext>
                </a:extLst>
              </a:tr>
              <a:tr h="55822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tr-TR" sz="1600" b="1" dirty="0" err="1">
                          <a:solidFill>
                            <a:schemeClr val="tx1"/>
                          </a:solidFill>
                          <a:effectLst/>
                        </a:rPr>
                        <a:t>Glucatell</a:t>
                      </a:r>
                      <a:r>
                        <a:rPr lang="tr-TR" sz="1600" b="1" dirty="0">
                          <a:solidFill>
                            <a:schemeClr val="tx1"/>
                          </a:solidFill>
                          <a:effectLst/>
                        </a:rPr>
                        <a:t> Test™  USA</a:t>
                      </a:r>
                      <a:r>
                        <a:rPr lang="tr-TR" sz="1600" b="1" baseline="0" dirty="0">
                          <a:solidFill>
                            <a:schemeClr val="tx1"/>
                          </a:solidFill>
                          <a:effectLst/>
                        </a:rPr>
                        <a:t> (k</a:t>
                      </a:r>
                      <a:r>
                        <a:rPr lang="tr-TR" sz="1600" b="1" dirty="0">
                          <a:solidFill>
                            <a:schemeClr val="tx1"/>
                          </a:solidFill>
                          <a:effectLst/>
                        </a:rPr>
                        <a:t>olorimetrik)</a:t>
                      </a:r>
                      <a:endParaRPr lang="tr-TR" sz="1600" b="1" i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936" marR="389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tr-TR" sz="1600" b="1" dirty="0" err="1">
                          <a:solidFill>
                            <a:schemeClr val="tx1"/>
                          </a:solidFill>
                          <a:effectLst/>
                        </a:rPr>
                        <a:t>Cut-off</a:t>
                      </a:r>
                      <a:r>
                        <a:rPr lang="tr-TR" sz="1600" b="1" dirty="0">
                          <a:solidFill>
                            <a:schemeClr val="tx1"/>
                          </a:solidFill>
                          <a:effectLst/>
                        </a:rPr>
                        <a:t>: </a:t>
                      </a:r>
                      <a:r>
                        <a:rPr lang="tr-TR" sz="1600" dirty="0">
                          <a:solidFill>
                            <a:schemeClr val="tx1"/>
                          </a:solidFill>
                          <a:effectLst/>
                        </a:rPr>
                        <a:t>60pg/ml</a:t>
                      </a:r>
                      <a:endParaRPr lang="tr-T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936" marR="389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tx1"/>
                          </a:solidFill>
                          <a:effectLst/>
                        </a:rPr>
                        <a:t>Karışık hastalarda </a:t>
                      </a:r>
                    </a:p>
                    <a:p>
                      <a:pPr marL="285750" indent="-28575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tr-TR" sz="1600" kern="1200" baseline="0" dirty="0">
                          <a:solidFill>
                            <a:schemeClr val="tx1"/>
                          </a:solidFill>
                          <a:effectLst/>
                        </a:rPr>
                        <a:t>Duyarlılık </a:t>
                      </a:r>
                      <a:r>
                        <a:rPr lang="tr-TR" sz="1600" dirty="0">
                          <a:solidFill>
                            <a:schemeClr val="tx1"/>
                          </a:solidFill>
                          <a:effectLst/>
                        </a:rPr>
                        <a:t>%50-92 </a:t>
                      </a:r>
                    </a:p>
                    <a:p>
                      <a:pPr marL="285750" indent="-28575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tr-TR" sz="1600" dirty="0">
                          <a:solidFill>
                            <a:schemeClr val="tx1"/>
                          </a:solidFill>
                          <a:effectLst/>
                        </a:rPr>
                        <a:t>Özgüllük %41-94%</a:t>
                      </a:r>
                      <a:endParaRPr lang="tr-T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936" marR="38936" marT="0" marB="0"/>
                </a:tc>
                <a:extLst>
                  <a:ext uri="{0D108BD9-81ED-4DB2-BD59-A6C34878D82A}">
                    <a16:rowId xmlns:a16="http://schemas.microsoft.com/office/drawing/2014/main" xmlns="" val="4100534009"/>
                  </a:ext>
                </a:extLst>
              </a:tr>
              <a:tr h="55822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tr-TR" sz="1600" b="1" dirty="0" err="1">
                          <a:solidFill>
                            <a:schemeClr val="tx1"/>
                          </a:solidFill>
                          <a:effectLst/>
                        </a:rPr>
                        <a:t>Wako</a:t>
                      </a:r>
                      <a:r>
                        <a:rPr lang="tr-TR" sz="1600" b="1" dirty="0">
                          <a:solidFill>
                            <a:schemeClr val="tx1"/>
                          </a:solidFill>
                          <a:effectLst/>
                        </a:rPr>
                        <a:t>-BDG™  Japonya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tr-TR" sz="1600" b="1" dirty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tr-TR" sz="1600" b="1" dirty="0" err="1">
                          <a:solidFill>
                            <a:schemeClr val="tx1"/>
                          </a:solidFill>
                          <a:effectLst/>
                        </a:rPr>
                        <a:t>turbidimetrik</a:t>
                      </a:r>
                      <a:r>
                        <a:rPr lang="tr-TR" sz="1600" b="1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tr-TR" sz="1600" b="1" i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936" marR="389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tr-TR" sz="1600" b="1" dirty="0" err="1">
                          <a:solidFill>
                            <a:schemeClr val="tx1"/>
                          </a:solidFill>
                          <a:effectLst/>
                        </a:rPr>
                        <a:t>Cut</a:t>
                      </a:r>
                      <a:r>
                        <a:rPr lang="tr-TR" sz="1600" b="1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r>
                        <a:rPr lang="tr-TR" sz="1600" b="1" dirty="0" err="1">
                          <a:solidFill>
                            <a:schemeClr val="tx1"/>
                          </a:solidFill>
                          <a:effectLst/>
                        </a:rPr>
                        <a:t>off</a:t>
                      </a:r>
                      <a:r>
                        <a:rPr lang="tr-TR" sz="1600" b="1" dirty="0">
                          <a:solidFill>
                            <a:schemeClr val="tx1"/>
                          </a:solidFill>
                          <a:effectLst/>
                        </a:rPr>
                        <a:t> :</a:t>
                      </a:r>
                      <a:r>
                        <a:rPr lang="tr-TR" sz="1600" dirty="0">
                          <a:solidFill>
                            <a:schemeClr val="tx1"/>
                          </a:solidFill>
                          <a:effectLst/>
                        </a:rPr>
                        <a:t>11 </a:t>
                      </a:r>
                      <a:r>
                        <a:rPr lang="tr-TR" sz="1600" dirty="0" err="1">
                          <a:solidFill>
                            <a:schemeClr val="tx1"/>
                          </a:solidFill>
                          <a:effectLst/>
                        </a:rPr>
                        <a:t>pg</a:t>
                      </a:r>
                      <a:r>
                        <a:rPr lang="tr-TR" sz="1600" dirty="0">
                          <a:solidFill>
                            <a:schemeClr val="tx1"/>
                          </a:solidFill>
                          <a:effectLst/>
                        </a:rPr>
                        <a:t>/mL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tr-TR" sz="1600" b="1" dirty="0" err="1">
                          <a:solidFill>
                            <a:schemeClr val="tx1"/>
                          </a:solidFill>
                          <a:effectLst/>
                        </a:rPr>
                        <a:t>Cut-off</a:t>
                      </a:r>
                      <a:r>
                        <a:rPr lang="tr-TR" sz="1600" b="1" baseline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tr-TR" sz="1600" baseline="0" dirty="0">
                          <a:solidFill>
                            <a:schemeClr val="tx1"/>
                          </a:solidFill>
                          <a:effectLst/>
                        </a:rPr>
                        <a:t>7 </a:t>
                      </a:r>
                      <a:r>
                        <a:rPr lang="tr-TR" sz="1600" baseline="0" dirty="0" err="1">
                          <a:solidFill>
                            <a:schemeClr val="tx1"/>
                          </a:solidFill>
                          <a:effectLst/>
                        </a:rPr>
                        <a:t>pg</a:t>
                      </a:r>
                      <a:r>
                        <a:rPr lang="tr-TR" sz="1600" baseline="0" dirty="0">
                          <a:solidFill>
                            <a:schemeClr val="tx1"/>
                          </a:solidFill>
                          <a:effectLst/>
                        </a:rPr>
                        <a:t>/ml olursa duyarlılık artar</a:t>
                      </a:r>
                      <a:endParaRPr lang="tr-T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936" marR="389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tx1"/>
                          </a:solidFill>
                          <a:effectLst/>
                        </a:rPr>
                        <a:t>Karışık hastalarda</a:t>
                      </a:r>
                    </a:p>
                    <a:p>
                      <a:pPr marL="285750" indent="-28575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tr-TR" sz="1600" dirty="0">
                          <a:solidFill>
                            <a:schemeClr val="tx1"/>
                          </a:solidFill>
                          <a:effectLst/>
                        </a:rPr>
                        <a:t>Duyarlılık %50-86</a:t>
                      </a:r>
                    </a:p>
                    <a:p>
                      <a:pPr marL="285750" indent="-28575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tr-TR" sz="1600" dirty="0">
                          <a:solidFill>
                            <a:schemeClr val="tx1"/>
                          </a:solidFill>
                          <a:effectLst/>
                        </a:rPr>
                        <a:t>Özgüllük %89-100%</a:t>
                      </a:r>
                      <a:endParaRPr lang="tr-T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936" marR="38936" marT="0" marB="0"/>
                </a:tc>
                <a:extLst>
                  <a:ext uri="{0D108BD9-81ED-4DB2-BD59-A6C34878D82A}">
                    <a16:rowId xmlns:a16="http://schemas.microsoft.com/office/drawing/2014/main" xmlns="" val="4018788175"/>
                  </a:ext>
                </a:extLst>
              </a:tr>
              <a:tr h="55822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tr-TR" sz="1600" b="1" dirty="0" err="1">
                          <a:solidFill>
                            <a:schemeClr val="tx1"/>
                          </a:solidFill>
                          <a:effectLst/>
                        </a:rPr>
                        <a:t>Fungitec</a:t>
                      </a:r>
                      <a:r>
                        <a:rPr lang="tr-TR" sz="1600" b="1" dirty="0">
                          <a:solidFill>
                            <a:schemeClr val="tx1"/>
                          </a:solidFill>
                          <a:effectLst/>
                        </a:rPr>
                        <a:t>-G™  Japonya</a:t>
                      </a:r>
                      <a:r>
                        <a:rPr lang="tr-TR" sz="1600" b="1" baseline="0" dirty="0">
                          <a:solidFill>
                            <a:schemeClr val="tx1"/>
                          </a:solidFill>
                          <a:effectLst/>
                        </a:rPr>
                        <a:t> (</a:t>
                      </a:r>
                      <a:r>
                        <a:rPr lang="tr-TR" sz="1600" b="1" dirty="0">
                          <a:solidFill>
                            <a:schemeClr val="tx1"/>
                          </a:solidFill>
                          <a:effectLst/>
                        </a:rPr>
                        <a:t>kolorimetrik)</a:t>
                      </a:r>
                      <a:endParaRPr lang="tr-TR" sz="1600" b="1" i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936" marR="389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tr-TR" sz="1600" b="1" dirty="0" err="1">
                          <a:solidFill>
                            <a:schemeClr val="tx1"/>
                          </a:solidFill>
                          <a:effectLst/>
                        </a:rPr>
                        <a:t>Cut</a:t>
                      </a:r>
                      <a:r>
                        <a:rPr lang="tr-TR" sz="1600" b="1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r>
                        <a:rPr lang="tr-TR" sz="1600" b="1" dirty="0" err="1">
                          <a:solidFill>
                            <a:schemeClr val="tx1"/>
                          </a:solidFill>
                          <a:effectLst/>
                        </a:rPr>
                        <a:t>off</a:t>
                      </a:r>
                      <a:r>
                        <a:rPr lang="tr-TR" sz="1600" b="1" dirty="0">
                          <a:solidFill>
                            <a:schemeClr val="tx1"/>
                          </a:solidFill>
                          <a:effectLst/>
                        </a:rPr>
                        <a:t>: </a:t>
                      </a:r>
                      <a:r>
                        <a:rPr lang="tr-TR" sz="1600" dirty="0">
                          <a:solidFill>
                            <a:schemeClr val="tx1"/>
                          </a:solidFill>
                          <a:effectLst/>
                        </a:rPr>
                        <a:t>20 </a:t>
                      </a:r>
                      <a:r>
                        <a:rPr lang="tr-TR" sz="1600" dirty="0" err="1">
                          <a:solidFill>
                            <a:schemeClr val="tx1"/>
                          </a:solidFill>
                          <a:effectLst/>
                        </a:rPr>
                        <a:t>pg</a:t>
                      </a:r>
                      <a:r>
                        <a:rPr lang="tr-TR" sz="1600" dirty="0">
                          <a:solidFill>
                            <a:schemeClr val="tx1"/>
                          </a:solidFill>
                          <a:effectLst/>
                        </a:rPr>
                        <a:t>/mL</a:t>
                      </a:r>
                      <a:endParaRPr lang="tr-T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936" marR="389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tx1"/>
                          </a:solidFill>
                          <a:effectLst/>
                        </a:rPr>
                        <a:t>Karışık hastalarda </a:t>
                      </a:r>
                    </a:p>
                    <a:p>
                      <a:pPr marL="285750" indent="-28575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tr-TR" sz="1600" kern="1200" dirty="0">
                          <a:solidFill>
                            <a:schemeClr val="tx1"/>
                          </a:solidFill>
                          <a:effectLst/>
                        </a:rPr>
                        <a:t>Duyarlılık </a:t>
                      </a:r>
                      <a:r>
                        <a:rPr lang="tr-TR" sz="1600" dirty="0">
                          <a:solidFill>
                            <a:schemeClr val="tx1"/>
                          </a:solidFill>
                          <a:effectLst/>
                        </a:rPr>
                        <a:t>%67-88 </a:t>
                      </a:r>
                    </a:p>
                    <a:p>
                      <a:pPr marL="285750" indent="-28575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tr-TR" sz="1600" dirty="0">
                          <a:solidFill>
                            <a:schemeClr val="tx1"/>
                          </a:solidFill>
                          <a:effectLst/>
                        </a:rPr>
                        <a:t>Özgüllük %60-85</a:t>
                      </a:r>
                      <a:endParaRPr lang="tr-T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936" marR="38936" marT="0" marB="0"/>
                </a:tc>
                <a:extLst>
                  <a:ext uri="{0D108BD9-81ED-4DB2-BD59-A6C34878D82A}">
                    <a16:rowId xmlns:a16="http://schemas.microsoft.com/office/drawing/2014/main" xmlns="" val="2588969531"/>
                  </a:ext>
                </a:extLst>
              </a:tr>
              <a:tr h="55822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tr-TR" sz="1600" b="1" dirty="0">
                          <a:solidFill>
                            <a:schemeClr val="tx1"/>
                          </a:solidFill>
                          <a:effectLst/>
                        </a:rPr>
                        <a:t>B-G Star - Japonya (kolorimetrik)</a:t>
                      </a:r>
                      <a:endParaRPr lang="tr-TR" sz="1600" b="1" i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936" marR="389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tr-TR" sz="1600" b="1" dirty="0" err="1">
                          <a:solidFill>
                            <a:schemeClr val="tx1"/>
                          </a:solidFill>
                          <a:effectLst/>
                        </a:rPr>
                        <a:t>Cut-off</a:t>
                      </a:r>
                      <a:r>
                        <a:rPr lang="tr-TR" sz="1600" b="1" dirty="0">
                          <a:solidFill>
                            <a:schemeClr val="tx1"/>
                          </a:solidFill>
                          <a:effectLst/>
                        </a:rPr>
                        <a:t>: </a:t>
                      </a:r>
                      <a:r>
                        <a:rPr lang="tr-TR" sz="1600" dirty="0">
                          <a:solidFill>
                            <a:schemeClr val="tx1"/>
                          </a:solidFill>
                          <a:effectLst/>
                        </a:rPr>
                        <a:t>11 </a:t>
                      </a:r>
                      <a:r>
                        <a:rPr lang="tr-TR" sz="1600" dirty="0" err="1">
                          <a:solidFill>
                            <a:schemeClr val="tx1"/>
                          </a:solidFill>
                          <a:effectLst/>
                        </a:rPr>
                        <a:t>pg</a:t>
                      </a:r>
                      <a:r>
                        <a:rPr lang="tr-TR" sz="1600" dirty="0">
                          <a:solidFill>
                            <a:schemeClr val="tx1"/>
                          </a:solidFill>
                          <a:effectLst/>
                        </a:rPr>
                        <a:t>/</a:t>
                      </a:r>
                      <a:r>
                        <a:rPr lang="tr-TR" sz="1600" dirty="0" err="1">
                          <a:solidFill>
                            <a:schemeClr val="tx1"/>
                          </a:solidFill>
                          <a:effectLst/>
                        </a:rPr>
                        <a:t>mL</a:t>
                      </a:r>
                      <a:endParaRPr lang="tr-T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936" marR="389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6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tr-T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936" marR="38936" marT="0" marB="0"/>
                </a:tc>
                <a:extLst>
                  <a:ext uri="{0D108BD9-81ED-4DB2-BD59-A6C34878D82A}">
                    <a16:rowId xmlns:a16="http://schemas.microsoft.com/office/drawing/2014/main" xmlns="" val="2833533032"/>
                  </a:ext>
                </a:extLst>
              </a:tr>
              <a:tr h="55822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tr-TR" sz="1600" b="1" dirty="0">
                          <a:solidFill>
                            <a:schemeClr val="tx1"/>
                          </a:solidFill>
                          <a:effectLst/>
                        </a:rPr>
                        <a:t>Fungitell STAT™ (kolorimetrik)</a:t>
                      </a:r>
                      <a:endParaRPr lang="tr-TR" sz="1600" b="1" i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936" marR="389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tr-TR" sz="1600" dirty="0">
                          <a:solidFill>
                            <a:schemeClr val="tx1"/>
                          </a:solidFill>
                          <a:effectLst/>
                        </a:rPr>
                        <a:t>Yeni hızlı test (&lt;1 saat)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tr-TR" sz="1600" dirty="0">
                          <a:solidFill>
                            <a:schemeClr val="tx1"/>
                          </a:solidFill>
                          <a:effectLst/>
                        </a:rPr>
                        <a:t>Tek örnek çalışılabilir</a:t>
                      </a:r>
                      <a:endParaRPr lang="tr-TR" sz="16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936" marR="38936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dirty="0">
                          <a:solidFill>
                            <a:schemeClr val="tx1"/>
                          </a:solidFill>
                          <a:effectLst/>
                        </a:rPr>
                        <a:t>Klinik doğrulama için çalışmalar gerekli</a:t>
                      </a:r>
                      <a:endParaRPr lang="tr-TR" sz="1600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38936" marR="38936" marT="0" marB="0"/>
                </a:tc>
                <a:extLst>
                  <a:ext uri="{0D108BD9-81ED-4DB2-BD59-A6C34878D82A}">
                    <a16:rowId xmlns:a16="http://schemas.microsoft.com/office/drawing/2014/main" xmlns="" val="1592819854"/>
                  </a:ext>
                </a:extLst>
              </a:tr>
            </a:tbl>
          </a:graphicData>
        </a:graphic>
      </p:graphicFrame>
      <p:sp>
        <p:nvSpPr>
          <p:cNvPr id="7" name="6 Dikdörtgen"/>
          <p:cNvSpPr/>
          <p:nvPr/>
        </p:nvSpPr>
        <p:spPr>
          <a:xfrm>
            <a:off x="260624" y="6390187"/>
            <a:ext cx="1169613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/>
            <a:r>
              <a:rPr lang="tr-TR" sz="1400" dirty="0" err="1">
                <a:latin typeface="+mj-lt"/>
              </a:rPr>
              <a:t>Lass</a:t>
            </a:r>
            <a:r>
              <a:rPr lang="tr-TR" sz="1400" dirty="0">
                <a:latin typeface="+mj-lt"/>
              </a:rPr>
              <a:t>-</a:t>
            </a:r>
            <a:r>
              <a:rPr lang="tr-TR" sz="1400" dirty="0" err="1">
                <a:latin typeface="+mj-lt"/>
              </a:rPr>
              <a:t>Flörl</a:t>
            </a:r>
            <a:r>
              <a:rPr lang="tr-TR" sz="1400" dirty="0">
                <a:latin typeface="+mj-lt"/>
              </a:rPr>
              <a:t> C. et </a:t>
            </a:r>
            <a:r>
              <a:rPr lang="tr-TR" sz="1400" dirty="0" err="1">
                <a:latin typeface="+mj-lt"/>
              </a:rPr>
              <a:t>all</a:t>
            </a:r>
            <a:r>
              <a:rPr lang="tr-TR" sz="1400" dirty="0">
                <a:latin typeface="+mj-lt"/>
              </a:rPr>
              <a:t>. </a:t>
            </a:r>
            <a:r>
              <a:rPr lang="en-US" sz="1400" dirty="0">
                <a:latin typeface="+mj-lt"/>
              </a:rPr>
              <a:t>Serology anno 2021</a:t>
            </a:r>
            <a:r>
              <a:rPr lang="tr-TR" sz="1400" dirty="0">
                <a:latin typeface="+mj-lt"/>
              </a:rPr>
              <a:t> </a:t>
            </a:r>
            <a:r>
              <a:rPr lang="en-US" sz="1400" dirty="0">
                <a:latin typeface="+mj-lt"/>
              </a:rPr>
              <a:t>fungal infections: from invasive to chronic</a:t>
            </a:r>
            <a:r>
              <a:rPr lang="tr-TR" sz="1400" dirty="0">
                <a:latin typeface="+mj-lt"/>
              </a:rPr>
              <a:t>. CMI. 2021; 27: 1230-1241</a:t>
            </a:r>
          </a:p>
          <a:p>
            <a:pPr marL="285750" indent="-285750"/>
            <a:r>
              <a:rPr lang="en-US" sz="1400" dirty="0">
                <a:solidFill>
                  <a:srgbClr val="222222"/>
                </a:solidFill>
                <a:latin typeface="+mj-lt"/>
              </a:rPr>
              <a:t>White PL. Developments in fungal serology. Current Fungal Infection Reports. 2023 Jun;17(2):132-43</a:t>
            </a:r>
            <a:endParaRPr lang="tr-TR" sz="1400" dirty="0">
              <a:latin typeface="+mj-lt"/>
            </a:endParaRPr>
          </a:p>
          <a:p>
            <a:pPr marL="285750" indent="-285750"/>
            <a:endParaRPr lang="tr-TR" sz="1400" dirty="0">
              <a:latin typeface="Comic Sans MS" panose="030F0702030302020204" pitchFamily="66" charset="0"/>
            </a:endParaRPr>
          </a:p>
        </p:txBody>
      </p:sp>
      <p:sp>
        <p:nvSpPr>
          <p:cNvPr id="3" name="4 Yuvarlatılmış Dikdörtgen">
            <a:extLst>
              <a:ext uri="{FF2B5EF4-FFF2-40B4-BE49-F238E27FC236}">
                <a16:creationId xmlns:a16="http://schemas.microsoft.com/office/drawing/2014/main" xmlns="" id="{23BEB62C-4929-3F10-BF68-562EC7BC7D63}"/>
              </a:ext>
            </a:extLst>
          </p:cNvPr>
          <p:cNvSpPr/>
          <p:nvPr/>
        </p:nvSpPr>
        <p:spPr>
          <a:xfrm>
            <a:off x="1343472" y="98481"/>
            <a:ext cx="9505056" cy="79208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4000" b="1" dirty="0">
                <a:solidFill>
                  <a:schemeClr val="tx1"/>
                </a:solidFill>
                <a:latin typeface="+mj-lt"/>
              </a:rPr>
              <a:t>(1,3)-</a:t>
            </a:r>
            <a:r>
              <a:rPr lang="el-GR" sz="4000" b="1" dirty="0">
                <a:solidFill>
                  <a:schemeClr val="tx1"/>
                </a:solidFill>
                <a:latin typeface="+mj-lt"/>
              </a:rPr>
              <a:t>β</a:t>
            </a:r>
            <a:r>
              <a:rPr lang="tr-TR" sz="4000" b="1" dirty="0">
                <a:solidFill>
                  <a:schemeClr val="tx1"/>
                </a:solidFill>
                <a:latin typeface="+mj-lt"/>
              </a:rPr>
              <a:t>-D-Glukan – Ticari Testler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xmlns="" id="{6AA0BD03-C4FF-1B38-B162-0A23B5B2CC93}"/>
              </a:ext>
            </a:extLst>
          </p:cNvPr>
          <p:cNvSpPr txBox="1"/>
          <p:nvPr/>
        </p:nvSpPr>
        <p:spPr>
          <a:xfrm>
            <a:off x="8638477" y="2586445"/>
            <a:ext cx="348095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tr-TR" sz="1800" dirty="0">
                <a:effectLst/>
                <a:latin typeface="+mj-lt"/>
              </a:rPr>
              <a:t>Yüksek riskli hasta: 2-3 kez/hafta serumdan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tr-TR" sz="1800" dirty="0">
                <a:effectLst/>
                <a:latin typeface="+mj-lt"/>
              </a:rPr>
              <a:t>EORTC/MSG kriterlerinde (konak faktörü ve klinik kriter ile birlikte) yer almakta</a:t>
            </a:r>
          </a:p>
        </p:txBody>
      </p:sp>
    </p:spTree>
    <p:extLst>
      <p:ext uri="{BB962C8B-B14F-4D97-AF65-F5344CB8AC3E}">
        <p14:creationId xmlns:p14="http://schemas.microsoft.com/office/powerpoint/2010/main" val="17727226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>
            <a:extLst>
              <a:ext uri="{FF2B5EF4-FFF2-40B4-BE49-F238E27FC236}">
                <a16:creationId xmlns:a16="http://schemas.microsoft.com/office/drawing/2014/main" xmlns="" id="{018AF69E-C176-1282-6FD1-BFA9E1DC35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1785" y="1975150"/>
            <a:ext cx="4015255" cy="252960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AD7A586D-B336-98D9-240B-30488FBE17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4605" y="1874042"/>
            <a:ext cx="6164216" cy="2731827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tr-TR" dirty="0">
                <a:solidFill>
                  <a:schemeClr val="tx1"/>
                </a:solidFill>
                <a:latin typeface="+mj-lt"/>
              </a:rPr>
              <a:t>Çalışma başına 1-7 numune çalışılabilir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tr-TR" dirty="0">
                <a:solidFill>
                  <a:schemeClr val="tx1"/>
                </a:solidFill>
                <a:latin typeface="+mj-lt"/>
              </a:rPr>
              <a:t>Basit, hızlı (&lt;1 saat) bir test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tr-TR" dirty="0">
                <a:solidFill>
                  <a:schemeClr val="tx1"/>
                </a:solidFill>
                <a:latin typeface="+mj-lt"/>
              </a:rPr>
              <a:t>Tek bir kalibratörle; pozitif, belirsiz ve negatif sonuçları temsil eden kalitatif  değerler sağlanmaktadır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tr-TR" dirty="0">
                <a:solidFill>
                  <a:schemeClr val="tx1"/>
                </a:solidFill>
                <a:latin typeface="+mj-lt"/>
              </a:rPr>
              <a:t>Tekrarlanabilirliği yüksek</a:t>
            </a: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xmlns="" id="{2932B94F-C4BE-5505-B461-4FE6A93A96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34" y="5484482"/>
            <a:ext cx="11522532" cy="6857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xmlns="" id="{007A9E1F-748F-6B61-02E5-EA111688BC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8717" y="3618818"/>
            <a:ext cx="3030104" cy="177188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4 Yuvarlatılmış Dikdörtgen">
            <a:extLst>
              <a:ext uri="{FF2B5EF4-FFF2-40B4-BE49-F238E27FC236}">
                <a16:creationId xmlns:a16="http://schemas.microsoft.com/office/drawing/2014/main" xmlns="" id="{90E6C89F-BB1D-DCA8-3F97-B63FB3499965}"/>
              </a:ext>
            </a:extLst>
          </p:cNvPr>
          <p:cNvSpPr/>
          <p:nvPr/>
        </p:nvSpPr>
        <p:spPr>
          <a:xfrm>
            <a:off x="1458790" y="687746"/>
            <a:ext cx="9505056" cy="79208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4000" b="1" dirty="0" err="1">
                <a:solidFill>
                  <a:schemeClr val="tx1"/>
                </a:solidFill>
                <a:latin typeface="+mj-lt"/>
              </a:rPr>
              <a:t>Fungitell</a:t>
            </a:r>
            <a:r>
              <a:rPr lang="tr-TR" sz="4000" b="1" dirty="0">
                <a:solidFill>
                  <a:schemeClr val="tx1"/>
                </a:solidFill>
                <a:latin typeface="+mj-lt"/>
              </a:rPr>
              <a:t> STAT</a:t>
            </a:r>
          </a:p>
        </p:txBody>
      </p:sp>
    </p:spTree>
    <p:extLst>
      <p:ext uri="{BB962C8B-B14F-4D97-AF65-F5344CB8AC3E}">
        <p14:creationId xmlns:p14="http://schemas.microsoft.com/office/powerpoint/2010/main" val="17051148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BE704591-0324-54C5-2C25-0EEFC9E5C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4400" dirty="0">
                <a:latin typeface="+mn-lt"/>
              </a:rPr>
              <a:t/>
            </a:r>
            <a:br>
              <a:rPr lang="tr-TR" sz="4400" dirty="0">
                <a:latin typeface="+mn-lt"/>
              </a:rPr>
            </a:br>
            <a:endParaRPr lang="tr-TR" dirty="0">
              <a:latin typeface="+mn-lt"/>
            </a:endParaRPr>
          </a:p>
        </p:txBody>
      </p:sp>
      <p:graphicFrame>
        <p:nvGraphicFramePr>
          <p:cNvPr id="4" name="İçerik Yer Tutucusu 3">
            <a:extLst>
              <a:ext uri="{FF2B5EF4-FFF2-40B4-BE49-F238E27FC236}">
                <a16:creationId xmlns:a16="http://schemas.microsoft.com/office/drawing/2014/main" xmlns="" id="{8E99B5F9-ADED-47C4-5A22-EF89B4E3E8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6604673"/>
              </p:ext>
            </p:extLst>
          </p:nvPr>
        </p:nvGraphicFramePr>
        <p:xfrm>
          <a:off x="1052648" y="1438531"/>
          <a:ext cx="10147663" cy="3706784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3779852">
                  <a:extLst>
                    <a:ext uri="{9D8B030D-6E8A-4147-A177-3AD203B41FA5}">
                      <a16:colId xmlns:a16="http://schemas.microsoft.com/office/drawing/2014/main" xmlns="" val="2753154535"/>
                    </a:ext>
                  </a:extLst>
                </a:gridCol>
                <a:gridCol w="2988658">
                  <a:extLst>
                    <a:ext uri="{9D8B030D-6E8A-4147-A177-3AD203B41FA5}">
                      <a16:colId xmlns:a16="http://schemas.microsoft.com/office/drawing/2014/main" xmlns="" val="213806374"/>
                    </a:ext>
                  </a:extLst>
                </a:gridCol>
                <a:gridCol w="3379153">
                  <a:extLst>
                    <a:ext uri="{9D8B030D-6E8A-4147-A177-3AD203B41FA5}">
                      <a16:colId xmlns:a16="http://schemas.microsoft.com/office/drawing/2014/main" xmlns="" val="3489406330"/>
                    </a:ext>
                  </a:extLst>
                </a:gridCol>
              </a:tblGrid>
              <a:tr h="4424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tr-TR" sz="1600" b="1" dirty="0">
                          <a:solidFill>
                            <a:schemeClr val="tx1"/>
                          </a:solidFill>
                        </a:rPr>
                        <a:t>Ticari kitler </a:t>
                      </a:r>
                      <a:endParaRPr lang="tr-TR" sz="16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tr-TR" sz="1600" dirty="0" err="1">
                          <a:solidFill>
                            <a:schemeClr val="tx1"/>
                          </a:solidFill>
                        </a:rPr>
                        <a:t>Cut-off</a:t>
                      </a:r>
                      <a:endParaRPr lang="tr-TR" sz="16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tr-TR" sz="1600" dirty="0">
                          <a:solidFill>
                            <a:schemeClr val="tx1"/>
                          </a:solidFill>
                        </a:rPr>
                        <a:t>Duyarlılık/Özgüllük</a:t>
                      </a:r>
                      <a:endParaRPr lang="tr-TR" sz="16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06079519"/>
                  </a:ext>
                </a:extLst>
              </a:tr>
              <a:tr h="8612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tr-TR" sz="1600" b="1" dirty="0" err="1">
                          <a:solidFill>
                            <a:schemeClr val="tx1"/>
                          </a:solidFill>
                          <a:effectLst/>
                        </a:rPr>
                        <a:t>Dynamiker</a:t>
                      </a:r>
                      <a:r>
                        <a:rPr lang="tr-TR" sz="1600" b="1" dirty="0">
                          <a:solidFill>
                            <a:schemeClr val="tx1"/>
                          </a:solidFill>
                          <a:effectLst/>
                        </a:rPr>
                        <a:t> Fungus™ 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tr-TR" sz="1600" b="1" dirty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tr-TR" sz="1600" b="1" dirty="0" err="1">
                          <a:solidFill>
                            <a:schemeClr val="tx1"/>
                          </a:solidFill>
                          <a:effectLst/>
                        </a:rPr>
                        <a:t>turbidimetric</a:t>
                      </a:r>
                      <a:r>
                        <a:rPr lang="tr-TR" sz="1600" b="1" dirty="0">
                          <a:solidFill>
                            <a:schemeClr val="tx1"/>
                          </a:solidFill>
                          <a:effectLst/>
                        </a:rPr>
                        <a:t>) – Çin</a:t>
                      </a:r>
                      <a:endParaRPr lang="tr-TR" sz="16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936" marR="389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tr-TR" sz="1600" b="1" dirty="0" err="1">
                          <a:solidFill>
                            <a:schemeClr val="tx1"/>
                          </a:solidFill>
                          <a:effectLst/>
                        </a:rPr>
                        <a:t>Cut-off</a:t>
                      </a:r>
                      <a:r>
                        <a:rPr lang="tr-TR" sz="1600" b="1" dirty="0">
                          <a:solidFill>
                            <a:schemeClr val="tx1"/>
                          </a:solidFill>
                          <a:effectLst/>
                        </a:rPr>
                        <a:t>: </a:t>
                      </a:r>
                      <a:r>
                        <a:rPr lang="tr-TR" sz="1600" dirty="0">
                          <a:solidFill>
                            <a:schemeClr val="tx1"/>
                          </a:solidFill>
                          <a:effectLst/>
                        </a:rPr>
                        <a:t>70-100 </a:t>
                      </a:r>
                      <a:r>
                        <a:rPr lang="tr-TR" sz="1600" dirty="0" err="1">
                          <a:solidFill>
                            <a:schemeClr val="tx1"/>
                          </a:solidFill>
                          <a:effectLst/>
                        </a:rPr>
                        <a:t>pg</a:t>
                      </a:r>
                      <a:r>
                        <a:rPr lang="tr-TR" sz="1600" dirty="0">
                          <a:solidFill>
                            <a:schemeClr val="tx1"/>
                          </a:solidFill>
                          <a:effectLst/>
                        </a:rPr>
                        <a:t>/ml</a:t>
                      </a:r>
                      <a:endParaRPr lang="tr-TR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936" marR="389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tx1"/>
                          </a:solidFill>
                          <a:effectLst/>
                        </a:rPr>
                        <a:t>Karışık hastalarda </a:t>
                      </a:r>
                    </a:p>
                    <a:p>
                      <a:pPr marL="285750" indent="-28575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tr-TR" sz="1600" dirty="0">
                          <a:solidFill>
                            <a:schemeClr val="tx1"/>
                          </a:solidFill>
                          <a:effectLst/>
                        </a:rPr>
                        <a:t>Duyarlılık %64-81</a:t>
                      </a:r>
                    </a:p>
                    <a:p>
                      <a:pPr marL="285750" indent="-28575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tr-TR" sz="1600" dirty="0">
                          <a:solidFill>
                            <a:schemeClr val="tx1"/>
                          </a:solidFill>
                          <a:effectLst/>
                        </a:rPr>
                        <a:t>Özgüllük %78-80</a:t>
                      </a:r>
                      <a:endParaRPr lang="tr-TR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936" marR="38936" marT="0" marB="0"/>
                </a:tc>
                <a:extLst>
                  <a:ext uri="{0D108BD9-81ED-4DB2-BD59-A6C34878D82A}">
                    <a16:rowId xmlns:a16="http://schemas.microsoft.com/office/drawing/2014/main" xmlns="" val="3132395757"/>
                  </a:ext>
                </a:extLst>
              </a:tr>
              <a:tr h="141742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tr-TR" sz="1600" b="1" dirty="0" err="1"/>
                        <a:t>Goldstream</a:t>
                      </a:r>
                      <a:r>
                        <a:rPr lang="tr-TR" sz="1600" b="1" dirty="0"/>
                        <a:t> </a:t>
                      </a:r>
                      <a:r>
                        <a:rPr lang="tr-TR" sz="1600" b="1" baseline="30000" dirty="0"/>
                        <a:t>®</a:t>
                      </a:r>
                      <a:r>
                        <a:rPr lang="tr-TR" sz="1600" b="1" dirty="0"/>
                        <a:t> Fungus (1–3)-</a:t>
                      </a:r>
                      <a:r>
                        <a:rPr lang="el-GR" sz="1600" b="1" dirty="0"/>
                        <a:t>β- </a:t>
                      </a:r>
                      <a:r>
                        <a:rPr lang="tr-TR" sz="1600" b="1" cap="small" dirty="0"/>
                        <a:t>d</a:t>
                      </a:r>
                      <a:r>
                        <a:rPr lang="tr-TR" sz="1600" b="1" dirty="0"/>
                        <a:t> -</a:t>
                      </a:r>
                      <a:r>
                        <a:rPr lang="tr-TR" sz="1600" b="1" dirty="0" err="1"/>
                        <a:t>Glucan</a:t>
                      </a:r>
                      <a:r>
                        <a:rPr lang="tr-TR" sz="1600" b="1" dirty="0"/>
                        <a:t> </a:t>
                      </a:r>
                      <a:r>
                        <a:rPr lang="tr-TR" sz="1600" b="1" dirty="0" err="1"/>
                        <a:t>Detection</a:t>
                      </a:r>
                      <a:r>
                        <a:rPr lang="tr-TR" sz="1600" b="1" dirty="0"/>
                        <a:t> Kit 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tr-TR" sz="1600" b="1" dirty="0"/>
                        <a:t>(</a:t>
                      </a:r>
                      <a:r>
                        <a:rPr lang="tr-TR" sz="1600" b="1" dirty="0" err="1"/>
                        <a:t>kromojenik</a:t>
                      </a:r>
                      <a:r>
                        <a:rPr lang="tr-TR" sz="1600" b="1" dirty="0"/>
                        <a:t>) - Çin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tr-TR" sz="1600" b="1" i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936" marR="38936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 err="1"/>
                        <a:t>Cut-off</a:t>
                      </a:r>
                      <a:r>
                        <a:rPr lang="tr-TR" sz="1600" b="1" dirty="0"/>
                        <a:t>: </a:t>
                      </a:r>
                      <a:r>
                        <a:rPr lang="tr-TR" sz="1600" dirty="0"/>
                        <a:t>31.25- 60 </a:t>
                      </a:r>
                      <a:r>
                        <a:rPr lang="tr-TR" sz="1600" dirty="0" err="1"/>
                        <a:t>pg</a:t>
                      </a:r>
                      <a:r>
                        <a:rPr lang="tr-TR" sz="1600" dirty="0"/>
                        <a:t>/</a:t>
                      </a:r>
                      <a:r>
                        <a:rPr lang="tr-TR" sz="1600" dirty="0" err="1"/>
                        <a:t>mL</a:t>
                      </a:r>
                      <a:endParaRPr lang="tr-TR" sz="16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dirty="0"/>
                        <a:t>Tam otomatik okuyucu</a:t>
                      </a:r>
                      <a:endParaRPr lang="tr-TR" sz="1600" dirty="0">
                        <a:solidFill>
                          <a:srgbClr val="00B050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600" dirty="0"/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tr-T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936" marR="38936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/>
                        <a:t>Çeşitli çalışmalarda;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r-TR" sz="1600" dirty="0"/>
                        <a:t>Duyarlılığı %68-86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r-TR" sz="1600" dirty="0"/>
                        <a:t>Özgüllüğü % 91-92 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tr-T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936" marR="38936" marT="0" marB="0"/>
                </a:tc>
                <a:extLst>
                  <a:ext uri="{0D108BD9-81ED-4DB2-BD59-A6C34878D82A}">
                    <a16:rowId xmlns:a16="http://schemas.microsoft.com/office/drawing/2014/main" xmlns="" val="4100534009"/>
                  </a:ext>
                </a:extLst>
              </a:tr>
              <a:tr h="985705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tr-TR" sz="1600" b="1" kern="1200" dirty="0" err="1">
                          <a:solidFill>
                            <a:schemeClr val="dk1"/>
                          </a:solidFill>
                        </a:rPr>
                        <a:t>FungiXpert</a:t>
                      </a:r>
                      <a:r>
                        <a:rPr lang="tr-TR" sz="1600" b="1" kern="1200" dirty="0">
                          <a:solidFill>
                            <a:schemeClr val="dk1"/>
                          </a:solidFill>
                        </a:rPr>
                        <a:t> ® Fungus (1–3) -beta- d -</a:t>
                      </a:r>
                      <a:r>
                        <a:rPr lang="tr-TR" sz="1600" b="1" kern="1200" dirty="0" err="1">
                          <a:solidFill>
                            <a:schemeClr val="dk1"/>
                          </a:solidFill>
                        </a:rPr>
                        <a:t>Glucan</a:t>
                      </a:r>
                      <a:r>
                        <a:rPr lang="tr-TR" sz="1600" b="1" kern="1200" dirty="0">
                          <a:solidFill>
                            <a:schemeClr val="dk1"/>
                          </a:solidFill>
                        </a:rPr>
                        <a:t> </a:t>
                      </a:r>
                      <a:r>
                        <a:rPr lang="tr-TR" sz="1600" b="1" kern="1200" dirty="0" err="1">
                          <a:solidFill>
                            <a:schemeClr val="dk1"/>
                          </a:solidFill>
                        </a:rPr>
                        <a:t>Detection</a:t>
                      </a:r>
                      <a:r>
                        <a:rPr lang="tr-TR" sz="1600" b="1" kern="1200" dirty="0">
                          <a:solidFill>
                            <a:schemeClr val="dk1"/>
                          </a:solidFill>
                        </a:rPr>
                        <a:t> Kit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tr-TR" sz="1600" b="1" kern="1200" dirty="0">
                          <a:solidFill>
                            <a:schemeClr val="dk1"/>
                          </a:solidFill>
                        </a:rPr>
                        <a:t>(</a:t>
                      </a:r>
                      <a:r>
                        <a:rPr lang="tr-TR" sz="1600" b="1" kern="1200" dirty="0" err="1">
                          <a:solidFill>
                            <a:schemeClr val="dk1"/>
                          </a:solidFill>
                        </a:rPr>
                        <a:t>chemiluminescence</a:t>
                      </a:r>
                      <a:r>
                        <a:rPr lang="tr-TR" sz="1600" b="1" kern="1200" dirty="0">
                          <a:solidFill>
                            <a:schemeClr val="dk1"/>
                          </a:solidFill>
                        </a:rPr>
                        <a:t> </a:t>
                      </a:r>
                      <a:r>
                        <a:rPr lang="tr-TR" sz="1600" b="1" kern="1200" dirty="0" err="1">
                          <a:solidFill>
                            <a:schemeClr val="dk1"/>
                          </a:solidFill>
                        </a:rPr>
                        <a:t>immun</a:t>
                      </a:r>
                      <a:r>
                        <a:rPr lang="tr-TR" sz="1600" b="1" kern="1200" dirty="0">
                          <a:solidFill>
                            <a:schemeClr val="dk1"/>
                          </a:solidFill>
                        </a:rPr>
                        <a:t> </a:t>
                      </a:r>
                      <a:r>
                        <a:rPr lang="tr-TR" sz="1600" b="1" kern="1200" dirty="0" err="1">
                          <a:solidFill>
                            <a:schemeClr val="dk1"/>
                          </a:solidFill>
                        </a:rPr>
                        <a:t>assay</a:t>
                      </a:r>
                      <a:r>
                        <a:rPr lang="tr-TR" sz="1600" b="1" kern="1200" dirty="0">
                          <a:solidFill>
                            <a:schemeClr val="dk1"/>
                          </a:solidFill>
                        </a:rPr>
                        <a:t>) - Çin</a:t>
                      </a:r>
                      <a:endParaRPr lang="tr-TR" sz="16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936" marR="38936" marT="0" marB="0"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r-TR" sz="1600" kern="1200" dirty="0">
                          <a:solidFill>
                            <a:schemeClr val="dk1"/>
                          </a:solidFill>
                        </a:rPr>
                        <a:t>Tam </a:t>
                      </a:r>
                      <a:r>
                        <a:rPr lang="tr-TR" sz="1600" kern="1200" dirty="0" err="1">
                          <a:solidFill>
                            <a:schemeClr val="dk1"/>
                          </a:solidFill>
                        </a:rPr>
                        <a:t>tomatik</a:t>
                      </a:r>
                      <a:r>
                        <a:rPr lang="tr-TR" sz="1600" kern="1200" dirty="0">
                          <a:solidFill>
                            <a:schemeClr val="dk1"/>
                          </a:solidFill>
                        </a:rPr>
                        <a:t>  okuyucu 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r-TR" sz="1600" kern="1200" dirty="0">
                          <a:solidFill>
                            <a:schemeClr val="dk1"/>
                          </a:solidFill>
                        </a:rPr>
                        <a:t>50 dakika sonuç</a:t>
                      </a:r>
                      <a:endParaRPr lang="tr-TR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936" marR="38936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kern="1200" dirty="0">
                          <a:solidFill>
                            <a:schemeClr val="dk1"/>
                          </a:solidFill>
                        </a:rPr>
                        <a:t>Daha fazla çalışmaya ihtiyaç var</a:t>
                      </a:r>
                      <a:endParaRPr lang="tr-TR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936" marR="38936" marT="0" marB="0"/>
                </a:tc>
                <a:extLst>
                  <a:ext uri="{0D108BD9-81ED-4DB2-BD59-A6C34878D82A}">
                    <a16:rowId xmlns:a16="http://schemas.microsoft.com/office/drawing/2014/main" xmlns="" val="4018788175"/>
                  </a:ext>
                </a:extLst>
              </a:tr>
            </a:tbl>
          </a:graphicData>
        </a:graphic>
      </p:graphicFrame>
      <p:sp>
        <p:nvSpPr>
          <p:cNvPr id="3" name="4 Yuvarlatılmış Dikdörtgen">
            <a:extLst>
              <a:ext uri="{FF2B5EF4-FFF2-40B4-BE49-F238E27FC236}">
                <a16:creationId xmlns:a16="http://schemas.microsoft.com/office/drawing/2014/main" xmlns="" id="{23BEB62C-4929-3F10-BF68-562EC7BC7D63}"/>
              </a:ext>
            </a:extLst>
          </p:cNvPr>
          <p:cNvSpPr/>
          <p:nvPr/>
        </p:nvSpPr>
        <p:spPr>
          <a:xfrm>
            <a:off x="1343472" y="98481"/>
            <a:ext cx="9505056" cy="79208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4000" b="1" dirty="0">
                <a:solidFill>
                  <a:schemeClr val="tx1"/>
                </a:solidFill>
                <a:latin typeface="+mj-lt"/>
              </a:rPr>
              <a:t>(1,3)-</a:t>
            </a:r>
            <a:r>
              <a:rPr lang="el-GR" sz="4000" b="1" dirty="0">
                <a:solidFill>
                  <a:schemeClr val="tx1"/>
                </a:solidFill>
                <a:latin typeface="+mj-lt"/>
              </a:rPr>
              <a:t>β</a:t>
            </a:r>
            <a:r>
              <a:rPr lang="tr-TR" sz="4000" b="1" dirty="0">
                <a:solidFill>
                  <a:schemeClr val="tx1"/>
                </a:solidFill>
                <a:latin typeface="+mj-lt"/>
              </a:rPr>
              <a:t>-D-Glukan – Ticari Testler</a:t>
            </a:r>
          </a:p>
        </p:txBody>
      </p:sp>
    </p:spTree>
    <p:extLst>
      <p:ext uri="{BB962C8B-B14F-4D97-AF65-F5344CB8AC3E}">
        <p14:creationId xmlns:p14="http://schemas.microsoft.com/office/powerpoint/2010/main" val="7212760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79E4FA6-C141-8EF8-51B5-5FDE94966B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26E5B2DD-CE1A-A0A7-F2A4-83D3C43A2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sz="4400" dirty="0">
                <a:latin typeface="+mn-lt"/>
              </a:rPr>
              <a:t/>
            </a:r>
            <a:br>
              <a:rPr lang="tr-TR" sz="4400" dirty="0">
                <a:latin typeface="+mn-lt"/>
              </a:rPr>
            </a:br>
            <a:r>
              <a:rPr lang="tr-TR" sz="4400" dirty="0">
                <a:latin typeface="+mn-lt"/>
              </a:rPr>
              <a:t/>
            </a:r>
            <a:br>
              <a:rPr lang="tr-TR" sz="4400" dirty="0">
                <a:latin typeface="+mn-lt"/>
              </a:rPr>
            </a:br>
            <a:endParaRPr lang="tr-TR" dirty="0"/>
          </a:p>
        </p:txBody>
      </p:sp>
      <p:sp>
        <p:nvSpPr>
          <p:cNvPr id="4" name="Dikdörtgen 3">
            <a:extLst>
              <a:ext uri="{FF2B5EF4-FFF2-40B4-BE49-F238E27FC236}">
                <a16:creationId xmlns:a16="http://schemas.microsoft.com/office/drawing/2014/main" xmlns="" id="{BCC94FF1-94B6-A962-A26E-15047B19210A}"/>
              </a:ext>
            </a:extLst>
          </p:cNvPr>
          <p:cNvSpPr/>
          <p:nvPr/>
        </p:nvSpPr>
        <p:spPr>
          <a:xfrm>
            <a:off x="1945546" y="1815192"/>
            <a:ext cx="3497580" cy="44839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xmlns="" id="{79DE80C6-5A57-8482-FD27-E938C1B5F5AA}"/>
              </a:ext>
            </a:extLst>
          </p:cNvPr>
          <p:cNvSpPr/>
          <p:nvPr/>
        </p:nvSpPr>
        <p:spPr>
          <a:xfrm>
            <a:off x="6363381" y="1815192"/>
            <a:ext cx="3497580" cy="44839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xmlns="" id="{25DBFA67-44AA-01EC-60E0-10F5ACD501CF}"/>
              </a:ext>
            </a:extLst>
          </p:cNvPr>
          <p:cNvSpPr txBox="1"/>
          <p:nvPr/>
        </p:nvSpPr>
        <p:spPr>
          <a:xfrm>
            <a:off x="2042957" y="1881985"/>
            <a:ext cx="3302758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u="sng" dirty="0"/>
              <a:t>Yalancı Pozitiflik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000" dirty="0">
                <a:effectLst/>
              </a:rPr>
              <a:t>Hemodiyaliz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000" dirty="0"/>
              <a:t>C</a:t>
            </a:r>
            <a:r>
              <a:rPr lang="tr-TR" sz="2000" dirty="0">
                <a:effectLst/>
              </a:rPr>
              <a:t>errahi gazlı bez ürünler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000" dirty="0" err="1">
                <a:effectLst/>
              </a:rPr>
              <a:t>Bakteriyemi</a:t>
            </a:r>
            <a:endParaRPr lang="tr-TR" sz="2000" dirty="0">
              <a:effectLst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000" dirty="0" err="1"/>
              <a:t>Albumin</a:t>
            </a:r>
            <a:endParaRPr lang="tr-TR" sz="2000" dirty="0"/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000" dirty="0">
                <a:effectLst/>
              </a:rPr>
              <a:t>Pıhtılaşma faktörleri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000" dirty="0" err="1"/>
              <a:t>Immunglobulin</a:t>
            </a:r>
            <a:endParaRPr lang="tr-TR" sz="2000" dirty="0"/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000" dirty="0">
                <a:effectLst/>
              </a:rPr>
              <a:t>IV AB tedavisi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000" dirty="0"/>
              <a:t>Antitümör ilaçlar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2000" dirty="0"/>
              <a:t>Antitümör polisakkarit</a:t>
            </a:r>
            <a:endParaRPr lang="tr-TR" sz="2000" dirty="0">
              <a:effectLst/>
              <a:latin typeface="+mn-lt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sz="1800" dirty="0">
              <a:effectLst/>
              <a:latin typeface="+mn-lt"/>
              <a:cs typeface="Arial" panose="020B0604020202020204" pitchFamily="34" charset="0"/>
            </a:endParaRPr>
          </a:p>
          <a:p>
            <a:endParaRPr lang="tr-TR" dirty="0"/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xmlns="" id="{BB969F93-A29B-1501-972F-B297BB7B73B2}"/>
              </a:ext>
            </a:extLst>
          </p:cNvPr>
          <p:cNvSpPr txBox="1"/>
          <p:nvPr/>
        </p:nvSpPr>
        <p:spPr>
          <a:xfrm>
            <a:off x="6593251" y="1991345"/>
            <a:ext cx="30378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u="sng" dirty="0"/>
              <a:t>Yalancı Negatiflik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000" dirty="0" err="1">
                <a:effectLst/>
              </a:rPr>
              <a:t>Lipemik</a:t>
            </a:r>
            <a:r>
              <a:rPr lang="tr-TR" sz="2000" dirty="0">
                <a:effectLst/>
              </a:rPr>
              <a:t> ve hemolizli kanlar (kolorimetrik testlerde)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000" dirty="0" err="1">
                <a:effectLst/>
              </a:rPr>
              <a:t>Non</a:t>
            </a:r>
            <a:r>
              <a:rPr lang="tr-TR" sz="2000" dirty="0">
                <a:effectLst/>
              </a:rPr>
              <a:t> invazif </a:t>
            </a:r>
            <a:r>
              <a:rPr lang="tr-TR" sz="2000" dirty="0" err="1">
                <a:effectLst/>
              </a:rPr>
              <a:t>fungal</a:t>
            </a:r>
            <a:r>
              <a:rPr lang="tr-TR" sz="2000" dirty="0">
                <a:effectLst/>
              </a:rPr>
              <a:t> enfeksiyonlar </a:t>
            </a:r>
            <a:endParaRPr lang="tr-TR" sz="2000" dirty="0"/>
          </a:p>
        </p:txBody>
      </p:sp>
      <p:sp>
        <p:nvSpPr>
          <p:cNvPr id="9" name="Metin kutusu 6">
            <a:extLst>
              <a:ext uri="{FF2B5EF4-FFF2-40B4-BE49-F238E27FC236}">
                <a16:creationId xmlns:a16="http://schemas.microsoft.com/office/drawing/2014/main" xmlns="" id="{5E9AE923-D24F-220B-452D-818CE058BDE0}"/>
              </a:ext>
            </a:extLst>
          </p:cNvPr>
          <p:cNvSpPr txBox="1"/>
          <p:nvPr/>
        </p:nvSpPr>
        <p:spPr>
          <a:xfrm>
            <a:off x="762088" y="6475308"/>
            <a:ext cx="1086971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400" dirty="0"/>
              <a:t>Mendonça A. </a:t>
            </a:r>
            <a:r>
              <a:rPr lang="en-US" sz="1400" dirty="0"/>
              <a:t>Fungal infections diagnosis </a:t>
            </a:r>
            <a:r>
              <a:rPr lang="tr-TR" sz="1400" dirty="0"/>
              <a:t>-</a:t>
            </a:r>
            <a:r>
              <a:rPr lang="en-US" sz="1400" dirty="0"/>
              <a:t> Past, present and future</a:t>
            </a:r>
            <a:r>
              <a:rPr lang="tr-TR" sz="1400" dirty="0"/>
              <a:t>. </a:t>
            </a:r>
            <a:r>
              <a:rPr lang="en-US" sz="1400" dirty="0"/>
              <a:t>Research in Microbiology 173 (2022)</a:t>
            </a:r>
            <a:endParaRPr lang="tr-TR" sz="1400" dirty="0"/>
          </a:p>
        </p:txBody>
      </p:sp>
      <p:sp>
        <p:nvSpPr>
          <p:cNvPr id="3" name="4 Yuvarlatılmış Dikdörtgen">
            <a:extLst>
              <a:ext uri="{FF2B5EF4-FFF2-40B4-BE49-F238E27FC236}">
                <a16:creationId xmlns:a16="http://schemas.microsoft.com/office/drawing/2014/main" xmlns="" id="{D6E5B713-6204-89D4-1BAB-EAB3BBCFA180}"/>
              </a:ext>
            </a:extLst>
          </p:cNvPr>
          <p:cNvSpPr/>
          <p:nvPr/>
        </p:nvSpPr>
        <p:spPr>
          <a:xfrm>
            <a:off x="1238210" y="742930"/>
            <a:ext cx="9917469" cy="79208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4000" b="1" dirty="0">
                <a:solidFill>
                  <a:schemeClr val="tx1"/>
                </a:solidFill>
                <a:latin typeface="+mj-lt"/>
              </a:rPr>
              <a:t>(1,3)-</a:t>
            </a:r>
            <a:r>
              <a:rPr lang="el-GR" sz="4000" b="1" dirty="0">
                <a:solidFill>
                  <a:schemeClr val="tx1"/>
                </a:solidFill>
                <a:latin typeface="+mj-lt"/>
              </a:rPr>
              <a:t>β</a:t>
            </a:r>
            <a:r>
              <a:rPr lang="tr-TR" sz="4000" b="1" dirty="0">
                <a:solidFill>
                  <a:schemeClr val="tx1"/>
                </a:solidFill>
                <a:latin typeface="+mj-lt"/>
              </a:rPr>
              <a:t>-D-Glukan – Ticari Testler</a:t>
            </a:r>
          </a:p>
        </p:txBody>
      </p:sp>
    </p:spTree>
    <p:extLst>
      <p:ext uri="{BB962C8B-B14F-4D97-AF65-F5344CB8AC3E}">
        <p14:creationId xmlns:p14="http://schemas.microsoft.com/office/powerpoint/2010/main" val="11843473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xmlns="" id="{C0987F35-E7CA-9D2A-5C5F-B18CA069017D}"/>
              </a:ext>
            </a:extLst>
          </p:cNvPr>
          <p:cNvSpPr/>
          <p:nvPr/>
        </p:nvSpPr>
        <p:spPr>
          <a:xfrm>
            <a:off x="1731214" y="4467701"/>
            <a:ext cx="8729563" cy="111477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Yılda 1,6 milyondan fazla ölüm, mantar enfeksiyonları ile ilişkilendirilmektedir</a:t>
            </a: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xmlns="" id="{1A3C2FD3-C8BA-1D7E-53BB-0E2AACF38A09}"/>
              </a:ext>
            </a:extLst>
          </p:cNvPr>
          <p:cNvSpPr/>
          <p:nvPr/>
        </p:nvSpPr>
        <p:spPr>
          <a:xfrm>
            <a:off x="3292968" y="2266511"/>
            <a:ext cx="5606057" cy="1665166"/>
          </a:xfrm>
          <a:prstGeom prst="roundRect">
            <a:avLst/>
          </a:prstGeom>
          <a:solidFill>
            <a:srgbClr val="F6BAF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tx1"/>
                </a:solidFill>
              </a:rPr>
              <a:t>Tüm invazif mantar enfeksiyonlarının;</a:t>
            </a:r>
          </a:p>
          <a:p>
            <a:pPr algn="ctr"/>
            <a:r>
              <a:rPr lang="tr-TR" sz="2400" dirty="0">
                <a:solidFill>
                  <a:schemeClr val="tx1"/>
                </a:solidFill>
              </a:rPr>
              <a:t>%70'i </a:t>
            </a:r>
            <a:r>
              <a:rPr lang="tr-TR" sz="2400" dirty="0" err="1">
                <a:solidFill>
                  <a:schemeClr val="tx1"/>
                </a:solidFill>
              </a:rPr>
              <a:t>kandidiyaz</a:t>
            </a:r>
            <a:r>
              <a:rPr lang="tr-TR" sz="2400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tr-TR" sz="2400" dirty="0">
                <a:solidFill>
                  <a:schemeClr val="tx1"/>
                </a:solidFill>
              </a:rPr>
              <a:t>%20’si </a:t>
            </a:r>
            <a:r>
              <a:rPr lang="tr-TR" sz="2400" dirty="0" err="1">
                <a:solidFill>
                  <a:schemeClr val="tx1"/>
                </a:solidFill>
              </a:rPr>
              <a:t>kriptokokkoz</a:t>
            </a:r>
            <a:r>
              <a:rPr lang="tr-TR" sz="2400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tr-TR" sz="2400" dirty="0">
                <a:solidFill>
                  <a:schemeClr val="tx1"/>
                </a:solidFill>
              </a:rPr>
              <a:t>%10’u </a:t>
            </a:r>
            <a:r>
              <a:rPr lang="tr-TR" sz="2400" dirty="0" err="1">
                <a:solidFill>
                  <a:schemeClr val="tx1"/>
                </a:solidFill>
              </a:rPr>
              <a:t>aspergilloz</a:t>
            </a:r>
            <a:endParaRPr lang="tr-TR" sz="2400" dirty="0">
              <a:solidFill>
                <a:schemeClr val="tx1"/>
              </a:solidFill>
            </a:endParaRPr>
          </a:p>
        </p:txBody>
      </p:sp>
      <p:sp>
        <p:nvSpPr>
          <p:cNvPr id="2" name="Dikdörtgen 1">
            <a:extLst>
              <a:ext uri="{FF2B5EF4-FFF2-40B4-BE49-F238E27FC236}">
                <a16:creationId xmlns:a16="http://schemas.microsoft.com/office/drawing/2014/main" xmlns="" id="{DE2F928C-268E-0529-395C-7BEFBC173175}"/>
              </a:ext>
            </a:extLst>
          </p:cNvPr>
          <p:cNvSpPr/>
          <p:nvPr/>
        </p:nvSpPr>
        <p:spPr>
          <a:xfrm>
            <a:off x="784058" y="6334780"/>
            <a:ext cx="111920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Fang et al. Diagnosis of invasive fungal infections:</a:t>
            </a:r>
            <a:r>
              <a:rPr lang="tr-TR" sz="1400" dirty="0"/>
              <a:t> </a:t>
            </a:r>
            <a:r>
              <a:rPr lang="en-US" sz="1400" dirty="0"/>
              <a:t>challenges and recent developments</a:t>
            </a:r>
            <a:r>
              <a:rPr lang="tr-TR" sz="1400" dirty="0"/>
              <a:t>. </a:t>
            </a:r>
            <a:r>
              <a:rPr lang="en-US" sz="1400" dirty="0"/>
              <a:t>Journal of Biomedical Science</a:t>
            </a:r>
            <a:r>
              <a:rPr lang="tr-TR" sz="1400" dirty="0"/>
              <a:t>, 2023 </a:t>
            </a:r>
            <a:r>
              <a:rPr lang="en-US" sz="1400" dirty="0"/>
              <a:t>https://doi.org/10.1186/s12929-023-00926-2</a:t>
            </a:r>
            <a:endParaRPr lang="tr-TR" sz="1400" dirty="0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xmlns="" id="{1F37A620-BC59-E964-E32B-D7915736D229}"/>
              </a:ext>
            </a:extLst>
          </p:cNvPr>
          <p:cNvSpPr txBox="1"/>
          <p:nvPr/>
        </p:nvSpPr>
        <p:spPr>
          <a:xfrm>
            <a:off x="478971" y="546437"/>
            <a:ext cx="1149712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Son yıllarda mantar enfeksiyonlarının morbidite ve mortalitesi artmıştır</a:t>
            </a:r>
            <a:br>
              <a:rPr lang="tr-TR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r-TR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Mantar enfeksiyonları, küresel bir halk sağlığı problemi olarak tehdit oluşturmaktadır.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13470974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Metin kutusu"/>
          <p:cNvSpPr txBox="1"/>
          <p:nvPr/>
        </p:nvSpPr>
        <p:spPr>
          <a:xfrm>
            <a:off x="109184" y="6359857"/>
            <a:ext cx="1192814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tr-TR" sz="1400" dirty="0" err="1">
                <a:latin typeface="+mj-lt"/>
              </a:rPr>
              <a:t>Mendonça</a:t>
            </a:r>
            <a:r>
              <a:rPr lang="tr-TR" sz="1400" dirty="0">
                <a:latin typeface="+mj-lt"/>
              </a:rPr>
              <a:t> A. </a:t>
            </a:r>
            <a:r>
              <a:rPr lang="en-US" sz="1400" dirty="0">
                <a:latin typeface="+mj-lt"/>
              </a:rPr>
              <a:t>Fungal infections diagnosis </a:t>
            </a:r>
            <a:r>
              <a:rPr lang="tr-TR" sz="1400" dirty="0">
                <a:latin typeface="+mj-lt"/>
              </a:rPr>
              <a:t>-</a:t>
            </a:r>
            <a:r>
              <a:rPr lang="en-US" sz="1400" dirty="0">
                <a:latin typeface="+mj-lt"/>
              </a:rPr>
              <a:t> Past, present and future</a:t>
            </a:r>
            <a:r>
              <a:rPr lang="tr-TR" sz="1400" dirty="0">
                <a:latin typeface="+mj-lt"/>
              </a:rPr>
              <a:t>. </a:t>
            </a:r>
            <a:r>
              <a:rPr lang="en-US" sz="1400" dirty="0">
                <a:latin typeface="+mj-lt"/>
              </a:rPr>
              <a:t>Research in Microbiology 173 </a:t>
            </a:r>
            <a:r>
              <a:rPr lang="tr-TR" sz="1400" dirty="0">
                <a:latin typeface="+mj-lt"/>
              </a:rPr>
              <a:t>(</a:t>
            </a:r>
            <a:r>
              <a:rPr lang="en-US" sz="1400" dirty="0">
                <a:latin typeface="+mj-lt"/>
              </a:rPr>
              <a:t>2022</a:t>
            </a:r>
            <a:r>
              <a:rPr lang="tr-TR" sz="1400" dirty="0">
                <a:latin typeface="+mj-lt"/>
              </a:rPr>
              <a:t>)</a:t>
            </a:r>
          </a:p>
          <a:p>
            <a:pPr algn="just">
              <a:lnSpc>
                <a:spcPct val="100000"/>
              </a:lnSpc>
            </a:pPr>
            <a:r>
              <a:rPr lang="tr-TR" sz="1400" dirty="0">
                <a:latin typeface="+mj-lt"/>
              </a:rPr>
              <a:t>Dolunay  G. Alp S.. Mantar </a:t>
            </a:r>
            <a:r>
              <a:rPr lang="tr-TR" sz="1400" dirty="0" err="1">
                <a:latin typeface="+mj-lt"/>
              </a:rPr>
              <a:t>infeksyonlarının</a:t>
            </a:r>
            <a:r>
              <a:rPr lang="tr-TR" sz="1400" dirty="0">
                <a:latin typeface="+mj-lt"/>
              </a:rPr>
              <a:t> </a:t>
            </a:r>
            <a:r>
              <a:rPr lang="tr-TR" sz="1400" dirty="0" err="1">
                <a:latin typeface="+mj-lt"/>
              </a:rPr>
              <a:t>Laboratuvar</a:t>
            </a:r>
            <a:r>
              <a:rPr lang="tr-TR" sz="1400" dirty="0">
                <a:latin typeface="+mj-lt"/>
              </a:rPr>
              <a:t> tanısında Klasik </a:t>
            </a:r>
            <a:r>
              <a:rPr lang="tr-TR" sz="1400" dirty="0" err="1">
                <a:latin typeface="+mj-lt"/>
              </a:rPr>
              <a:t>yöntenler</a:t>
            </a:r>
            <a:r>
              <a:rPr lang="tr-TR" sz="1400" dirty="0">
                <a:latin typeface="+mj-lt"/>
              </a:rPr>
              <a:t> ve yeni </a:t>
            </a:r>
            <a:r>
              <a:rPr lang="tr-TR" sz="1400" dirty="0" err="1">
                <a:latin typeface="+mj-lt"/>
              </a:rPr>
              <a:t>gelişmeker</a:t>
            </a:r>
            <a:r>
              <a:rPr lang="tr-TR" sz="1400" dirty="0">
                <a:latin typeface="+mj-lt"/>
              </a:rPr>
              <a:t>. Flora 26 (1)2021</a:t>
            </a:r>
          </a:p>
          <a:p>
            <a:endParaRPr lang="tr-TR" dirty="0"/>
          </a:p>
        </p:txBody>
      </p:sp>
      <p:sp>
        <p:nvSpPr>
          <p:cNvPr id="2" name="4 Yuvarlatılmış Dikdörtgen">
            <a:extLst>
              <a:ext uri="{FF2B5EF4-FFF2-40B4-BE49-F238E27FC236}">
                <a16:creationId xmlns:a16="http://schemas.microsoft.com/office/drawing/2014/main" xmlns="" id="{92F6B1D5-8962-7F61-68B1-E10907ACCA00}"/>
              </a:ext>
            </a:extLst>
          </p:cNvPr>
          <p:cNvSpPr/>
          <p:nvPr/>
        </p:nvSpPr>
        <p:spPr>
          <a:xfrm>
            <a:off x="1238211" y="742930"/>
            <a:ext cx="9505056" cy="79208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4000" b="1" dirty="0">
                <a:solidFill>
                  <a:schemeClr val="tx1"/>
                </a:solidFill>
                <a:latin typeface="+mj-lt"/>
              </a:rPr>
              <a:t>(1,3)-</a:t>
            </a:r>
            <a:r>
              <a:rPr lang="el-GR" sz="4000" b="1" dirty="0">
                <a:solidFill>
                  <a:schemeClr val="tx1"/>
                </a:solidFill>
                <a:latin typeface="+mj-lt"/>
              </a:rPr>
              <a:t>β</a:t>
            </a:r>
            <a:r>
              <a:rPr lang="tr-TR" sz="4000" b="1" dirty="0">
                <a:solidFill>
                  <a:schemeClr val="tx1"/>
                </a:solidFill>
                <a:latin typeface="+mj-lt"/>
              </a:rPr>
              <a:t>-D-</a:t>
            </a:r>
            <a:r>
              <a:rPr lang="tr-TR" sz="4000" b="1" dirty="0" err="1">
                <a:solidFill>
                  <a:schemeClr val="tx1"/>
                </a:solidFill>
                <a:latin typeface="+mj-lt"/>
              </a:rPr>
              <a:t>Glukan</a:t>
            </a:r>
            <a:endParaRPr lang="tr-TR" sz="4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xmlns="" id="{4CF1BC40-294D-1A62-41C4-BB19EFC3AF7B}"/>
              </a:ext>
            </a:extLst>
          </p:cNvPr>
          <p:cNvSpPr/>
          <p:nvPr/>
        </p:nvSpPr>
        <p:spPr>
          <a:xfrm>
            <a:off x="1224052" y="4768184"/>
            <a:ext cx="9698406" cy="134688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tr-TR" sz="2400" b="1" dirty="0">
                <a:solidFill>
                  <a:schemeClr val="tx1"/>
                </a:solidFill>
              </a:rPr>
              <a:t>Yüksek NPD - </a:t>
            </a:r>
            <a:r>
              <a:rPr lang="tr-TR" sz="2400" dirty="0">
                <a:solidFill>
                  <a:schemeClr val="tx1"/>
                </a:solidFill>
              </a:rPr>
              <a:t>İnvazif mikoz tanısından çok, ekarte edilmesinde yararlı</a:t>
            </a:r>
          </a:p>
          <a:p>
            <a:pPr algn="ctr">
              <a:buNone/>
            </a:pPr>
            <a:r>
              <a:rPr lang="tr-TR" sz="2400" b="1" dirty="0">
                <a:solidFill>
                  <a:schemeClr val="tx1"/>
                </a:solidFill>
              </a:rPr>
              <a:t>Düşük PPD - </a:t>
            </a:r>
            <a:r>
              <a:rPr lang="tr-TR" sz="2400" dirty="0">
                <a:solidFill>
                  <a:schemeClr val="tx1"/>
                </a:solidFill>
              </a:rPr>
              <a:t>Erken tanıda tanısal değeri ?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xmlns="" id="{1D59693D-010E-0A0B-0666-A25D6FFBBB4E}"/>
              </a:ext>
            </a:extLst>
          </p:cNvPr>
          <p:cNvSpPr/>
          <p:nvPr/>
        </p:nvSpPr>
        <p:spPr>
          <a:xfrm>
            <a:off x="7144183" y="1915885"/>
            <a:ext cx="3599084" cy="2629283"/>
          </a:xfrm>
          <a:prstGeom prst="roundRect">
            <a:avLst/>
          </a:prstGeom>
          <a:solidFill>
            <a:srgbClr val="F6BAF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tr-TR" sz="2200" dirty="0">
                <a:solidFill>
                  <a:schemeClr val="tx1"/>
                </a:solidFill>
                <a:cs typeface="Arial" panose="020B0604020202020204" pitchFamily="34" charset="0"/>
              </a:rPr>
              <a:t>Birçok çalışmaya göre; </a:t>
            </a:r>
          </a:p>
          <a:p>
            <a:pPr lvl="1"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tr-TR" sz="2200" dirty="0">
                <a:solidFill>
                  <a:schemeClr val="tx1"/>
                </a:solidFill>
                <a:cs typeface="Arial" panose="020B0604020202020204" pitchFamily="34" charset="0"/>
              </a:rPr>
              <a:t>Duyarlılık %50-92</a:t>
            </a:r>
          </a:p>
          <a:p>
            <a:pPr lvl="1"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tr-TR" sz="2200" dirty="0">
                <a:solidFill>
                  <a:schemeClr val="tx1"/>
                </a:solidFill>
                <a:cs typeface="Arial" panose="020B0604020202020204" pitchFamily="34" charset="0"/>
              </a:rPr>
              <a:t>Özgüllük %</a:t>
            </a:r>
            <a:r>
              <a:rPr lang="tr-TR" sz="2200" dirty="0">
                <a:solidFill>
                  <a:schemeClr val="tx1"/>
                </a:solidFill>
              </a:rPr>
              <a:t> %60-100</a:t>
            </a:r>
            <a:endParaRPr lang="tr-TR" sz="22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lvl="1"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tr-TR" sz="2200" b="1" dirty="0">
                <a:solidFill>
                  <a:schemeClr val="tx1"/>
                </a:solidFill>
              </a:rPr>
              <a:t>NPD yüksek  %93</a:t>
            </a:r>
          </a:p>
          <a:p>
            <a:pPr lvl="1"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tr-TR" sz="2200" dirty="0">
                <a:solidFill>
                  <a:schemeClr val="tx1"/>
                </a:solidFill>
              </a:rPr>
              <a:t>PPD düşük %44</a:t>
            </a: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xmlns="" id="{7B39315A-B787-0F76-8CEE-9F8A0F5FD313}"/>
              </a:ext>
            </a:extLst>
          </p:cNvPr>
          <p:cNvSpPr/>
          <p:nvPr/>
        </p:nvSpPr>
        <p:spPr>
          <a:xfrm>
            <a:off x="1077685" y="1894114"/>
            <a:ext cx="5860602" cy="2629283"/>
          </a:xfrm>
          <a:prstGeom prst="roundRect">
            <a:avLst/>
          </a:prstGeom>
          <a:solidFill>
            <a:srgbClr val="FF99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tr-TR" sz="2200" dirty="0">
                <a:solidFill>
                  <a:schemeClr val="tx1"/>
                </a:solidFill>
                <a:cs typeface="Arial" panose="020B0604020202020204" pitchFamily="34" charset="0"/>
              </a:rPr>
              <a:t>Örnekler </a:t>
            </a:r>
            <a:r>
              <a:rPr lang="tr-TR" sz="2200" dirty="0" err="1">
                <a:solidFill>
                  <a:schemeClr val="tx1"/>
                </a:solidFill>
                <a:cs typeface="Arial" panose="020B0604020202020204" pitchFamily="34" charset="0"/>
              </a:rPr>
              <a:t>antifungal</a:t>
            </a:r>
            <a:r>
              <a:rPr lang="tr-TR" sz="2200" dirty="0">
                <a:solidFill>
                  <a:schemeClr val="tx1"/>
                </a:solidFill>
                <a:cs typeface="Arial" panose="020B0604020202020204" pitchFamily="34" charset="0"/>
              </a:rPr>
              <a:t> tedavi öncesi alınmalı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tr-TR" sz="2200" dirty="0">
                <a:solidFill>
                  <a:schemeClr val="tx1"/>
                </a:solidFill>
                <a:cs typeface="Arial" panose="020B0604020202020204" pitchFamily="34" charset="0"/>
              </a:rPr>
              <a:t>Tekrarlayan serum örneklerinde özgüllük artar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tr-TR" sz="2200" dirty="0">
                <a:solidFill>
                  <a:schemeClr val="tx1"/>
                </a:solidFill>
                <a:cs typeface="Arial" panose="020B0604020202020204" pitchFamily="34" charset="0"/>
              </a:rPr>
              <a:t>Tedavi yanıtını izlemede kullanılmaz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tr-TR" sz="2200" dirty="0">
                <a:solidFill>
                  <a:schemeClr val="tx1"/>
                </a:solidFill>
              </a:rPr>
              <a:t>Hızlı sonuç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l-GR" sz="2200" dirty="0">
                <a:solidFill>
                  <a:schemeClr val="tx1"/>
                </a:solidFill>
              </a:rPr>
              <a:t>5 μ</a:t>
            </a:r>
            <a:r>
              <a:rPr lang="tr-TR" sz="2200" dirty="0">
                <a:solidFill>
                  <a:schemeClr val="tx1"/>
                </a:solidFill>
              </a:rPr>
              <a:t>l serumla 2 saatte sonuç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tr-TR" sz="2200" dirty="0" err="1">
                <a:solidFill>
                  <a:schemeClr val="tx1"/>
                </a:solidFill>
              </a:rPr>
              <a:t>Fungitell</a:t>
            </a:r>
            <a:r>
              <a:rPr lang="tr-TR" sz="2200" dirty="0">
                <a:solidFill>
                  <a:schemeClr val="tx1"/>
                </a:solidFill>
              </a:rPr>
              <a:t> STAT - 1 saatte sonuç</a:t>
            </a:r>
            <a:endParaRPr lang="tr-TR" sz="2200" dirty="0"/>
          </a:p>
          <a:p>
            <a:pPr lvl="2" algn="just">
              <a:buFont typeface="Wingdings" panose="05000000000000000000" pitchFamily="2" charset="2"/>
              <a:buChar char="Ø"/>
            </a:pPr>
            <a:r>
              <a:rPr lang="tr-TR" sz="2200" dirty="0">
                <a:solidFill>
                  <a:schemeClr val="tx1"/>
                </a:solidFill>
                <a:cs typeface="Arial" panose="020B0604020202020204" pitchFamily="34" charset="0"/>
              </a:rPr>
              <a:t>Az sayıda örnek olan yerlerde iyi</a:t>
            </a:r>
          </a:p>
        </p:txBody>
      </p:sp>
    </p:spTree>
    <p:extLst>
      <p:ext uri="{BB962C8B-B14F-4D97-AF65-F5344CB8AC3E}">
        <p14:creationId xmlns:p14="http://schemas.microsoft.com/office/powerpoint/2010/main" val="3843072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31A8B289-66C1-66FA-DDEB-24C663078A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845733"/>
            <a:ext cx="10271306" cy="4814373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tr-TR" i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Aspergillus</a:t>
            </a:r>
            <a:r>
              <a:rPr lang="tr-TR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ve </a:t>
            </a:r>
            <a:r>
              <a:rPr lang="tr-TR" i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Penicillium</a:t>
            </a:r>
            <a:r>
              <a:rPr lang="tr-TR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tr-TR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türleri için önemli bir hücre duvarı komponenti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tr-TR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Bağışıklık sistemi baskılanmış hasta popülasyonlarında invazif </a:t>
            </a:r>
            <a:r>
              <a:rPr lang="tr-TR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aspergillozun</a:t>
            </a:r>
            <a:r>
              <a:rPr lang="tr-TR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prospektif </a:t>
            </a:r>
            <a:r>
              <a:rPr lang="tr-TR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taraması,tanısı</a:t>
            </a:r>
            <a:r>
              <a:rPr lang="tr-TR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ve tedavi takibinde önerilmektedir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tr-TR" dirty="0">
                <a:solidFill>
                  <a:schemeClr val="tx1"/>
                </a:solidFill>
                <a:latin typeface="+mj-lt"/>
              </a:rPr>
              <a:t>Ardışık örneklerde titre artışı erken tanı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tr-TR" i="1" dirty="0" err="1">
                <a:solidFill>
                  <a:schemeClr val="tx1"/>
                </a:solidFill>
                <a:latin typeface="+mj-lt"/>
              </a:rPr>
              <a:t>Aspergillus</a:t>
            </a:r>
            <a:r>
              <a:rPr lang="tr-TR" dirty="0" err="1">
                <a:solidFill>
                  <a:schemeClr val="tx1"/>
                </a:solidFill>
                <a:latin typeface="+mj-lt"/>
              </a:rPr>
              <a:t>’un</a:t>
            </a:r>
            <a:r>
              <a:rPr lang="tr-TR" dirty="0">
                <a:solidFill>
                  <a:schemeClr val="tx1"/>
                </a:solidFill>
                <a:latin typeface="+mj-lt"/>
              </a:rPr>
              <a:t> etken olduğu diğer klinik tablolarda duyarlılığı düşük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tr-TR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just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tr-TR" sz="26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just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tr-TR" sz="26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just">
              <a:lnSpc>
                <a:spcPct val="100000"/>
              </a:lnSpc>
              <a:buNone/>
            </a:pPr>
            <a:endParaRPr lang="tr-TR" sz="26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just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tr-TR" sz="2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3 Yuvarlatılmış Dikdörtgen">
            <a:extLst>
              <a:ext uri="{FF2B5EF4-FFF2-40B4-BE49-F238E27FC236}">
                <a16:creationId xmlns:a16="http://schemas.microsoft.com/office/drawing/2014/main" xmlns="" id="{AE4A83CF-7840-A24E-4E37-4060E8A7279B}"/>
              </a:ext>
            </a:extLst>
          </p:cNvPr>
          <p:cNvSpPr/>
          <p:nvPr/>
        </p:nvSpPr>
        <p:spPr>
          <a:xfrm>
            <a:off x="1103445" y="785664"/>
            <a:ext cx="10579039" cy="79208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4000" b="1" dirty="0" err="1">
                <a:solidFill>
                  <a:schemeClr val="tx1"/>
                </a:solidFill>
                <a:latin typeface="+mj-lt"/>
              </a:rPr>
              <a:t>Galaktomannan</a:t>
            </a:r>
            <a:r>
              <a:rPr lang="tr-TR" sz="4000" b="1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xmlns="" id="{5EBCA6EF-989D-F700-8F1E-2647E06C04FD}"/>
              </a:ext>
            </a:extLst>
          </p:cNvPr>
          <p:cNvSpPr/>
          <p:nvPr/>
        </p:nvSpPr>
        <p:spPr>
          <a:xfrm>
            <a:off x="1545771" y="3856875"/>
            <a:ext cx="9100457" cy="79208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0000"/>
              </a:lnSpc>
            </a:pPr>
            <a:r>
              <a:rPr lang="tr-TR" dirty="0">
                <a:solidFill>
                  <a:schemeClr val="tx1"/>
                </a:solidFill>
                <a:latin typeface="+mj-lt"/>
              </a:rPr>
              <a:t>Farklı hasta gruplarında testin tanısal performansı değişir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tr-TR" dirty="0">
                <a:solidFill>
                  <a:schemeClr val="tx1"/>
                </a:solidFill>
                <a:latin typeface="+mj-lt"/>
              </a:rPr>
              <a:t>Testin duyarlılığı nötropenik hastalarda, nötropenik olmayanlara göre daha yüksek</a:t>
            </a:r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xmlns="" id="{8B624CB6-F1A9-5F0F-1D77-3487A780BDE1}"/>
              </a:ext>
            </a:extLst>
          </p:cNvPr>
          <p:cNvSpPr/>
          <p:nvPr/>
        </p:nvSpPr>
        <p:spPr>
          <a:xfrm>
            <a:off x="3554184" y="4711564"/>
            <a:ext cx="4691743" cy="1948542"/>
          </a:xfrm>
          <a:prstGeom prst="roundRect">
            <a:avLst/>
          </a:prstGeom>
          <a:solidFill>
            <a:srgbClr val="F6BAF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2000" b="1" dirty="0">
                <a:solidFill>
                  <a:schemeClr val="tx1"/>
                </a:solidFill>
                <a:latin typeface="+mj-lt"/>
              </a:rPr>
              <a:t>Farklı tekniklerle saptanabilir</a:t>
            </a:r>
          </a:p>
          <a:p>
            <a:pPr lvl="1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2000" dirty="0">
                <a:solidFill>
                  <a:schemeClr val="tx1"/>
                </a:solidFill>
                <a:latin typeface="+mj-lt"/>
              </a:rPr>
              <a:t>EIA</a:t>
            </a:r>
          </a:p>
          <a:p>
            <a:pPr lvl="1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2000" dirty="0">
                <a:solidFill>
                  <a:schemeClr val="tx1"/>
                </a:solidFill>
                <a:latin typeface="+mj-lt"/>
              </a:rPr>
              <a:t>Point-of-</a:t>
            </a:r>
            <a:r>
              <a:rPr lang="tr-TR" sz="2000" dirty="0" err="1">
                <a:solidFill>
                  <a:schemeClr val="tx1"/>
                </a:solidFill>
                <a:latin typeface="+mj-lt"/>
              </a:rPr>
              <a:t>care</a:t>
            </a:r>
            <a:r>
              <a:rPr lang="tr-TR" sz="2000" dirty="0">
                <a:solidFill>
                  <a:schemeClr val="tx1"/>
                </a:solidFill>
                <a:latin typeface="+mj-lt"/>
              </a:rPr>
              <a:t> (POC) test</a:t>
            </a:r>
          </a:p>
          <a:p>
            <a:pPr lvl="2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2000" dirty="0">
                <a:solidFill>
                  <a:schemeClr val="tx1"/>
                </a:solidFill>
                <a:latin typeface="+mj-lt"/>
              </a:rPr>
              <a:t>Lateral </a:t>
            </a:r>
            <a:r>
              <a:rPr lang="tr-TR" sz="2000" dirty="0" err="1">
                <a:solidFill>
                  <a:schemeClr val="tx1"/>
                </a:solidFill>
                <a:latin typeface="+mj-lt"/>
              </a:rPr>
              <a:t>Flow</a:t>
            </a:r>
            <a:r>
              <a:rPr lang="tr-TR" sz="2000" dirty="0">
                <a:solidFill>
                  <a:schemeClr val="tx1"/>
                </a:solidFill>
                <a:latin typeface="+mj-lt"/>
              </a:rPr>
              <a:t> Device (LFD)</a:t>
            </a:r>
          </a:p>
          <a:p>
            <a:pPr lvl="2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2000" dirty="0">
                <a:solidFill>
                  <a:schemeClr val="tx1"/>
                </a:solidFill>
                <a:latin typeface="+mj-lt"/>
              </a:rPr>
              <a:t>Lateral </a:t>
            </a:r>
            <a:r>
              <a:rPr lang="tr-TR" sz="2000" dirty="0" err="1">
                <a:solidFill>
                  <a:schemeClr val="tx1"/>
                </a:solidFill>
                <a:latin typeface="+mj-lt"/>
              </a:rPr>
              <a:t>Flow</a:t>
            </a:r>
            <a:r>
              <a:rPr lang="tr-TR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tr-TR" sz="2000" dirty="0" err="1">
                <a:solidFill>
                  <a:schemeClr val="tx1"/>
                </a:solidFill>
                <a:latin typeface="+mj-lt"/>
              </a:rPr>
              <a:t>Assay</a:t>
            </a:r>
            <a:r>
              <a:rPr lang="tr-TR" sz="2000" dirty="0">
                <a:solidFill>
                  <a:schemeClr val="tx1"/>
                </a:solidFill>
                <a:latin typeface="+mj-lt"/>
              </a:rPr>
              <a:t> (LFA) </a:t>
            </a:r>
          </a:p>
        </p:txBody>
      </p:sp>
    </p:spTree>
    <p:extLst>
      <p:ext uri="{BB962C8B-B14F-4D97-AF65-F5344CB8AC3E}">
        <p14:creationId xmlns:p14="http://schemas.microsoft.com/office/powerpoint/2010/main" val="2196467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31A8B289-66C1-66FA-DDEB-24C663078A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38793" y="1845735"/>
            <a:ext cx="4497978" cy="2465009"/>
          </a:xfrm>
          <a:ln>
            <a:solidFill>
              <a:schemeClr val="accent1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tr-TR" dirty="0">
                <a:solidFill>
                  <a:schemeClr val="tx1"/>
                </a:solidFill>
                <a:latin typeface="+mj-lt"/>
              </a:rPr>
              <a:t>İnvazif </a:t>
            </a:r>
            <a:r>
              <a:rPr lang="tr-TR" dirty="0" err="1">
                <a:solidFill>
                  <a:schemeClr val="tx1"/>
                </a:solidFill>
                <a:latin typeface="+mj-lt"/>
              </a:rPr>
              <a:t>aspergillozun</a:t>
            </a:r>
            <a:r>
              <a:rPr lang="tr-TR" dirty="0">
                <a:solidFill>
                  <a:schemeClr val="tx1"/>
                </a:solidFill>
                <a:latin typeface="+mj-lt"/>
              </a:rPr>
              <a:t> hızlı tanısında;</a:t>
            </a:r>
          </a:p>
          <a:p>
            <a:pPr lvl="1"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tr-TR" sz="2000" dirty="0">
                <a:solidFill>
                  <a:schemeClr val="tx1"/>
                </a:solidFill>
                <a:latin typeface="+mj-lt"/>
              </a:rPr>
              <a:t>Serum</a:t>
            </a:r>
          </a:p>
          <a:p>
            <a:pPr lvl="1"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tr-TR" sz="2000" dirty="0">
                <a:solidFill>
                  <a:schemeClr val="tx1"/>
                </a:solidFill>
                <a:latin typeface="+mj-lt"/>
              </a:rPr>
              <a:t>BAL</a:t>
            </a:r>
          </a:p>
          <a:p>
            <a:pPr lvl="1"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tr-TR" sz="2000" dirty="0">
                <a:solidFill>
                  <a:schemeClr val="tx1"/>
                </a:solidFill>
                <a:latin typeface="+mj-lt"/>
              </a:rPr>
              <a:t>BOS (</a:t>
            </a:r>
            <a:r>
              <a:rPr lang="tr-TR" sz="2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valide değil!</a:t>
            </a:r>
            <a:r>
              <a:rPr lang="tr-TR" sz="2000" dirty="0">
                <a:latin typeface="+mj-lt"/>
                <a:cs typeface="Arial" panose="020B0604020202020204" pitchFamily="34" charset="0"/>
              </a:rPr>
              <a:t>)</a:t>
            </a:r>
            <a:endParaRPr lang="tr-TR" sz="200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  <a:p>
            <a:pPr lvl="1"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tr-TR" sz="2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İ</a:t>
            </a:r>
            <a:r>
              <a:rPr lang="tr-TR" sz="2000" dirty="0">
                <a:solidFill>
                  <a:schemeClr val="tx1"/>
                </a:solidFill>
                <a:latin typeface="+mj-lt"/>
              </a:rPr>
              <a:t>drar </a:t>
            </a:r>
          </a:p>
          <a:p>
            <a:pPr lvl="1"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tr-TR" sz="2000" dirty="0">
                <a:solidFill>
                  <a:schemeClr val="tx1"/>
                </a:solidFill>
                <a:latin typeface="+mj-lt"/>
              </a:rPr>
              <a:t>Akciğer dokusu örneklerinde</a:t>
            </a:r>
            <a:endParaRPr lang="tr-TR" sz="2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İçerik Yer Tutucusu 4">
            <a:extLst>
              <a:ext uri="{FF2B5EF4-FFF2-40B4-BE49-F238E27FC236}">
                <a16:creationId xmlns:a16="http://schemas.microsoft.com/office/drawing/2014/main" xmlns="" id="{72B2B758-FBD0-AD9F-C14A-2BF070401A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8400" y="1845734"/>
            <a:ext cx="4907280" cy="2465009"/>
          </a:xfrm>
          <a:ln>
            <a:solidFill>
              <a:schemeClr val="accent1">
                <a:lumMod val="75000"/>
              </a:schemeClr>
            </a:solidFill>
          </a:ln>
        </p:spPr>
        <p:txBody>
          <a:bodyPr/>
          <a:lstStyle/>
          <a:p>
            <a:pPr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tr-TR" sz="2000" dirty="0">
                <a:solidFill>
                  <a:schemeClr val="tx1"/>
                </a:solidFill>
                <a:latin typeface="+mj-lt"/>
              </a:rPr>
              <a:t>Yüksek risk grubunda haftada en az 2 kez tekrar edilmesi tanıda etkili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tr-TR" sz="2000" dirty="0" err="1">
                <a:solidFill>
                  <a:schemeClr val="tx1"/>
                </a:solidFill>
                <a:latin typeface="+mj-lt"/>
              </a:rPr>
              <a:t>Antifungal</a:t>
            </a:r>
            <a:r>
              <a:rPr lang="tr-TR" sz="2000" dirty="0">
                <a:solidFill>
                  <a:schemeClr val="tx1"/>
                </a:solidFill>
                <a:latin typeface="+mj-lt"/>
              </a:rPr>
              <a:t> tedavi etkinliğinin izlenmesinde de kullanılır</a:t>
            </a:r>
          </a:p>
          <a:p>
            <a:pPr algn="just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tr-TR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just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tr-TR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just">
              <a:lnSpc>
                <a:spcPct val="100000"/>
              </a:lnSpc>
              <a:buNone/>
            </a:pPr>
            <a:endParaRPr lang="tr-TR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endParaRPr lang="tr-TR" dirty="0"/>
          </a:p>
        </p:txBody>
      </p:sp>
      <p:sp>
        <p:nvSpPr>
          <p:cNvPr id="4" name="3 Yuvarlatılmış Dikdörtgen">
            <a:extLst>
              <a:ext uri="{FF2B5EF4-FFF2-40B4-BE49-F238E27FC236}">
                <a16:creationId xmlns:a16="http://schemas.microsoft.com/office/drawing/2014/main" xmlns="" id="{AE4A83CF-7840-A24E-4E37-4060E8A7279B}"/>
              </a:ext>
            </a:extLst>
          </p:cNvPr>
          <p:cNvSpPr/>
          <p:nvPr/>
        </p:nvSpPr>
        <p:spPr>
          <a:xfrm>
            <a:off x="1152975" y="883635"/>
            <a:ext cx="10002705" cy="79208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4000" b="1" dirty="0" err="1">
                <a:solidFill>
                  <a:schemeClr val="tx1"/>
                </a:solidFill>
                <a:latin typeface="+mj-lt"/>
              </a:rPr>
              <a:t>Galaktomannan</a:t>
            </a:r>
            <a:r>
              <a:rPr lang="tr-TR" sz="4000" b="1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xmlns="" id="{325A0091-5FF3-FB88-6958-15E77EF8707F}"/>
              </a:ext>
            </a:extLst>
          </p:cNvPr>
          <p:cNvSpPr/>
          <p:nvPr/>
        </p:nvSpPr>
        <p:spPr>
          <a:xfrm>
            <a:off x="2013857" y="4524297"/>
            <a:ext cx="8719457" cy="1306285"/>
          </a:xfrm>
          <a:prstGeom prst="roundRect">
            <a:avLst/>
          </a:prstGeom>
          <a:solidFill>
            <a:srgbClr val="F6BAF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tr-TR" sz="1800" dirty="0">
                <a:solidFill>
                  <a:schemeClr val="tx1"/>
                </a:solidFill>
                <a:latin typeface="+mj-lt"/>
              </a:rPr>
              <a:t>BAL GM performansı &gt;serum GM performansı 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tr-TR" sz="1800" dirty="0">
                <a:solidFill>
                  <a:schemeClr val="tx1"/>
                </a:solidFill>
                <a:latin typeface="+mj-lt"/>
              </a:rPr>
              <a:t>Serum örneklerinde düşük olan duyarlılık, uygun eşik değerleri kullanıldığında BAL örneklerinde %100’e ulaşabilmektedir</a:t>
            </a:r>
          </a:p>
        </p:txBody>
      </p:sp>
    </p:spTree>
    <p:extLst>
      <p:ext uri="{BB962C8B-B14F-4D97-AF65-F5344CB8AC3E}">
        <p14:creationId xmlns:p14="http://schemas.microsoft.com/office/powerpoint/2010/main" val="379420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/>
          <p:cNvSpPr/>
          <p:nvPr/>
        </p:nvSpPr>
        <p:spPr>
          <a:xfrm>
            <a:off x="2252968" y="6533152"/>
            <a:ext cx="7061504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050" dirty="0" err="1">
                <a:latin typeface="Comic Sans MS" panose="030F0702030302020204" pitchFamily="66" charset="0"/>
              </a:rPr>
              <a:t>Lass-Flörl</a:t>
            </a:r>
            <a:r>
              <a:rPr lang="tr-TR" sz="1050" dirty="0">
                <a:latin typeface="Comic Sans MS" panose="030F0702030302020204" pitchFamily="66" charset="0"/>
              </a:rPr>
              <a:t> C. et </a:t>
            </a:r>
            <a:r>
              <a:rPr lang="tr-TR" sz="1050" dirty="0" err="1">
                <a:latin typeface="Comic Sans MS" panose="030F0702030302020204" pitchFamily="66" charset="0"/>
              </a:rPr>
              <a:t>all</a:t>
            </a:r>
            <a:r>
              <a:rPr lang="tr-TR" sz="1050" dirty="0">
                <a:latin typeface="Comic Sans MS" panose="030F0702030302020204" pitchFamily="66" charset="0"/>
              </a:rPr>
              <a:t>. </a:t>
            </a:r>
            <a:r>
              <a:rPr lang="en-US" sz="1050" dirty="0">
                <a:latin typeface="Comic Sans MS" panose="030F0702030302020204" pitchFamily="66" charset="0"/>
              </a:rPr>
              <a:t>Serology anno 2021dfungal infections: from invasive to chronic</a:t>
            </a:r>
            <a:r>
              <a:rPr lang="tr-TR" sz="1050" dirty="0">
                <a:latin typeface="Comic Sans MS" panose="030F0702030302020204" pitchFamily="66" charset="0"/>
              </a:rPr>
              <a:t>. CMI. 2021; 27: 1230-1241</a:t>
            </a:r>
          </a:p>
        </p:txBody>
      </p:sp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xmlns="" id="{D9360562-DCAB-90AB-3FE0-A1BDEAB2F3D8}"/>
              </a:ext>
            </a:extLst>
          </p:cNvPr>
          <p:cNvSpPr/>
          <p:nvPr/>
        </p:nvSpPr>
        <p:spPr>
          <a:xfrm>
            <a:off x="928914" y="1117600"/>
            <a:ext cx="10334171" cy="914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aphicFrame>
        <p:nvGraphicFramePr>
          <p:cNvPr id="4" name="İçerik Yer Tutucus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8087779"/>
              </p:ext>
            </p:extLst>
          </p:nvPr>
        </p:nvGraphicFramePr>
        <p:xfrm>
          <a:off x="21364" y="20909"/>
          <a:ext cx="12063060" cy="6258327"/>
        </p:xfrm>
        <a:graphic>
          <a:graphicData uri="http://schemas.openxmlformats.org/drawingml/2006/table">
            <a:tbl>
              <a:tblPr firstRow="1" firstCol="1" bandRow="1">
                <a:tableStyleId>{ED083AE6-46FA-4A59-8FB0-9F97EB10719F}</a:tableStyleId>
              </a:tblPr>
              <a:tblGrid>
                <a:gridCol w="2390142">
                  <a:extLst>
                    <a:ext uri="{9D8B030D-6E8A-4147-A177-3AD203B41FA5}">
                      <a16:colId xmlns:a16="http://schemas.microsoft.com/office/drawing/2014/main" xmlns="" val="1443424373"/>
                    </a:ext>
                  </a:extLst>
                </a:gridCol>
                <a:gridCol w="2868706">
                  <a:extLst>
                    <a:ext uri="{9D8B030D-6E8A-4147-A177-3AD203B41FA5}">
                      <a16:colId xmlns:a16="http://schemas.microsoft.com/office/drawing/2014/main" xmlns="" val="3080224954"/>
                    </a:ext>
                  </a:extLst>
                </a:gridCol>
                <a:gridCol w="3316941">
                  <a:extLst>
                    <a:ext uri="{9D8B030D-6E8A-4147-A177-3AD203B41FA5}">
                      <a16:colId xmlns:a16="http://schemas.microsoft.com/office/drawing/2014/main" xmlns="" val="1475684854"/>
                    </a:ext>
                  </a:extLst>
                </a:gridCol>
                <a:gridCol w="3487271">
                  <a:extLst>
                    <a:ext uri="{9D8B030D-6E8A-4147-A177-3AD203B41FA5}">
                      <a16:colId xmlns:a16="http://schemas.microsoft.com/office/drawing/2014/main" xmlns="" val="2822579644"/>
                    </a:ext>
                  </a:extLst>
                </a:gridCol>
              </a:tblGrid>
              <a:tr h="4392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Yöntem</a:t>
                      </a:r>
                      <a:endParaRPr lang="tr-TR" sz="14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468" marR="4346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Endikasyon</a:t>
                      </a:r>
                      <a:endParaRPr lang="tr-TR" sz="14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468" marR="4346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  <a:latin typeface="+mn-lt"/>
                          <a:cs typeface="Arial" panose="020B0604020202020204" pitchFamily="34" charset="0"/>
                        </a:rPr>
                        <a:t>Teknik özellikler</a:t>
                      </a:r>
                      <a:endParaRPr lang="tr-TR" sz="140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468" marR="4346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  <a:latin typeface="+mn-lt"/>
                          <a:cs typeface="Arial" panose="020B0604020202020204" pitchFamily="34" charset="0"/>
                        </a:rPr>
                        <a:t>Kısıtlılıklar</a:t>
                      </a:r>
                      <a:endParaRPr lang="tr-TR" sz="140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468" marR="4346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189298862"/>
                  </a:ext>
                </a:extLst>
              </a:tr>
              <a:tr h="58190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Galactomannan</a:t>
                      </a:r>
                      <a:r>
                        <a:rPr lang="tr-TR" sz="14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(GM)</a:t>
                      </a:r>
                      <a:r>
                        <a:rPr lang="tr-TR" sz="1400" baseline="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tr-TR" sz="14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EIA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tr-TR" sz="1400" dirty="0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tr-TR" sz="1400" dirty="0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tr-TR" sz="1400" dirty="0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Ticari kitler: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Bio-Rad</a:t>
                      </a:r>
                      <a:r>
                        <a:rPr lang="tr-TR" sz="14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GM-EIA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Immy</a:t>
                      </a:r>
                      <a:r>
                        <a:rPr lang="tr-TR" sz="14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GM-EIA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Euroimmun</a:t>
                      </a:r>
                      <a:r>
                        <a:rPr lang="tr-TR" sz="14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GM-EIA</a:t>
                      </a:r>
                      <a:endParaRPr lang="tr-TR" sz="14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468" marR="4346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solidFill>
                            <a:srgbClr val="FF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Serum ve </a:t>
                      </a:r>
                      <a:r>
                        <a:rPr lang="tr-TR" sz="1400" dirty="0" err="1">
                          <a:solidFill>
                            <a:srgbClr val="FF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BAL’da</a:t>
                      </a:r>
                      <a:r>
                        <a:rPr lang="tr-TR" sz="1400" dirty="0">
                          <a:solidFill>
                            <a:srgbClr val="FF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GM </a:t>
                      </a:r>
                      <a:r>
                        <a:rPr lang="tr-TR" sz="14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saptar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BOS; valide değil! AC dokusu da kullanılır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tr-TR" sz="1400" dirty="0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Yüksek risk taşıyan,</a:t>
                      </a:r>
                      <a:r>
                        <a:rPr lang="tr-TR" sz="14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nötropenik</a:t>
                      </a:r>
                      <a:r>
                        <a:rPr lang="tr-TR" sz="14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tr-TR" sz="1400" b="1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küf </a:t>
                      </a:r>
                      <a:r>
                        <a:rPr lang="tr-TR" sz="1400" b="1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profilaksisi</a:t>
                      </a:r>
                      <a:r>
                        <a:rPr lang="tr-TR" sz="1400" b="1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almayan hastalarda erken tanı için tarama testi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tr-TR" sz="1400" dirty="0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EORTC/MSG kriterlerinde yer alır </a:t>
                      </a:r>
                      <a:r>
                        <a:rPr lang="tr-TR" sz="14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(konak faktör ve klinik kriter)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tr-TR" sz="1400" dirty="0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2 serum örneği / hafta; </a:t>
                      </a:r>
                      <a:r>
                        <a:rPr lang="tr-TR" sz="14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cut-off</a:t>
                      </a:r>
                      <a:r>
                        <a:rPr lang="tr-TR" sz="14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&gt;0.5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tr-TR" sz="1400" dirty="0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Tek bir örnek; </a:t>
                      </a:r>
                      <a:r>
                        <a:rPr lang="tr-TR" sz="14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cut-off</a:t>
                      </a:r>
                      <a:r>
                        <a:rPr lang="tr-TR" sz="14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&gt;0.7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tr-TR" sz="1400" dirty="0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BAL’da</a:t>
                      </a:r>
                      <a:r>
                        <a:rPr lang="tr-TR" sz="14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tr-TR" sz="14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cut-off</a:t>
                      </a:r>
                      <a:r>
                        <a:rPr lang="tr-TR" sz="14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≥1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tr-TR" sz="1400" dirty="0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Yüksek riskli çocuklarda</a:t>
                      </a:r>
                      <a:r>
                        <a:rPr lang="tr-TR" sz="14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tr-TR" sz="14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prospektif</a:t>
                      </a:r>
                      <a:r>
                        <a:rPr lang="tr-TR" sz="14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izleme: 2 örnek/hafta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tr-TR" sz="1400" dirty="0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EORTC/MSG erişkin ve çocuklarda eşik değer aynı</a:t>
                      </a:r>
                      <a:endParaRPr lang="tr-TR" sz="1400" b="1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468" marR="4346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ODİ&gt;0.5: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serum GM duyarlılığı: %56-89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Özgüllük %67-99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tr-TR" sz="1400" dirty="0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Serum </a:t>
                      </a:r>
                      <a:r>
                        <a:rPr lang="tr-TR" sz="1400" b="1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cut</a:t>
                      </a:r>
                      <a:r>
                        <a:rPr lang="tr-TR" sz="1400" b="1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-</a:t>
                      </a:r>
                      <a:r>
                        <a:rPr lang="tr-TR" sz="1400" b="1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off</a:t>
                      </a:r>
                      <a:r>
                        <a:rPr lang="tr-TR" sz="1400" b="1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&gt;1.4 devam ediyorsa; tedavi başarısızlığı</a:t>
                      </a:r>
                      <a:endParaRPr lang="tr-TR" sz="1400" b="0" dirty="0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tr-TR" sz="1400" dirty="0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BAL </a:t>
                      </a:r>
                      <a:r>
                        <a:rPr lang="tr-TR" sz="14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cutoff</a:t>
                      </a:r>
                      <a:r>
                        <a:rPr lang="tr-TR" sz="14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≥1 ; duyarlılık %88, özgüllük %81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tr-TR" sz="1400" dirty="0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tr-TR" sz="1400" dirty="0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Küflere etkili </a:t>
                      </a:r>
                      <a:r>
                        <a:rPr lang="tr-TR" sz="14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profilaksi</a:t>
                      </a:r>
                      <a:r>
                        <a:rPr lang="tr-TR" sz="14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;</a:t>
                      </a:r>
                      <a:r>
                        <a:rPr lang="tr-TR" sz="1400" baseline="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tr-TR" sz="14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BAL GM tanısal performansı yüksek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tr-TR" sz="1400" dirty="0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BOS (&gt;0.5); yararlı ancak standardizasyon ve </a:t>
                      </a:r>
                      <a:r>
                        <a:rPr lang="tr-TR" sz="14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validasyonu</a:t>
                      </a:r>
                      <a:r>
                        <a:rPr lang="tr-TR" sz="14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yok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tr-TR" sz="1400" dirty="0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Immy</a:t>
                      </a:r>
                      <a:r>
                        <a:rPr lang="tr-TR" sz="14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GM-EIA: eşik değer 0.27’ye düşürüldüğünde duyarlılık ve özgüllük sırasıyla;  90 ve %92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tr-TR" sz="1400" dirty="0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Euroimmun</a:t>
                      </a:r>
                      <a:r>
                        <a:rPr lang="tr-TR" sz="14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GM-EIA ve </a:t>
                      </a:r>
                      <a:r>
                        <a:rPr lang="tr-TR" sz="14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Bio-Rad</a:t>
                      </a:r>
                      <a:r>
                        <a:rPr lang="tr-TR" sz="14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GM EIA serumda benzer sonuçlara sahip</a:t>
                      </a:r>
                      <a:endParaRPr lang="tr-TR" sz="14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468" marR="4346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Bazı </a:t>
                      </a:r>
                      <a:r>
                        <a:rPr lang="tr-TR" sz="1400" i="1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Aspergillus</a:t>
                      </a:r>
                      <a:r>
                        <a:rPr lang="tr-TR" sz="14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türlerinden GM salınımı düşüktür, bazı mantar türleri ile </a:t>
                      </a:r>
                      <a:r>
                        <a:rPr lang="tr-TR" sz="14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çarpraz</a:t>
                      </a:r>
                      <a:r>
                        <a:rPr lang="tr-TR" sz="14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reaksiyon verebilir (</a:t>
                      </a:r>
                      <a:r>
                        <a:rPr lang="tr-TR" sz="1400" i="1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Fusarium</a:t>
                      </a:r>
                      <a:r>
                        <a:rPr lang="tr-TR" sz="1400" i="1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, </a:t>
                      </a:r>
                      <a:r>
                        <a:rPr lang="tr-TR" sz="1400" i="1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Paecilomyces</a:t>
                      </a:r>
                      <a:r>
                        <a:rPr lang="tr-TR" sz="1400" i="1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, </a:t>
                      </a:r>
                      <a:r>
                        <a:rPr lang="tr-TR" sz="1400" i="1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Trichoderma</a:t>
                      </a:r>
                      <a:r>
                        <a:rPr lang="tr-TR" sz="1400" i="1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, </a:t>
                      </a:r>
                      <a:r>
                        <a:rPr lang="tr-TR" sz="1400" i="1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Histoplasma</a:t>
                      </a:r>
                      <a:r>
                        <a:rPr lang="tr-TR" sz="1400" i="1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ve </a:t>
                      </a:r>
                      <a:r>
                        <a:rPr lang="tr-TR" sz="1400" i="1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Penicillium</a:t>
                      </a:r>
                      <a:r>
                        <a:rPr lang="tr-TR" sz="1400" i="1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tr-TR" sz="14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spp</a:t>
                      </a:r>
                      <a:r>
                        <a:rPr lang="tr-TR" sz="14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), 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Nötropenik olmayan hastalarda tanı değeri düşük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tr-TR" sz="1400" dirty="0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Küflere etkili </a:t>
                      </a:r>
                      <a:r>
                        <a:rPr lang="tr-TR" sz="1400" b="1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antifungal</a:t>
                      </a:r>
                      <a:r>
                        <a:rPr lang="tr-TR" sz="1400" b="1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tedavi, serumdaki duyarlılık ve özgüllüğü etkiler; öneri:  </a:t>
                      </a:r>
                      <a:r>
                        <a:rPr lang="tr-TR" sz="1400" b="1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cut-off</a:t>
                      </a:r>
                      <a:r>
                        <a:rPr lang="tr-TR" sz="1400" b="1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değeri &gt;0.3 ile duyarlılık %90’a çıkarılabilir (</a:t>
                      </a:r>
                      <a:r>
                        <a:rPr lang="tr-TR" sz="1400" b="1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Bio-Rad</a:t>
                      </a:r>
                      <a:r>
                        <a:rPr lang="tr-TR" sz="1400" b="1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GM-EIA ile)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Yanlış pozitif sonuçlar; tahıllar, süt ürünleri, plazma infüzyonu, vb. İnfluenza ile ilişkili </a:t>
                      </a:r>
                      <a:r>
                        <a:rPr lang="tr-TR" sz="14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IA'da</a:t>
                      </a:r>
                      <a:r>
                        <a:rPr lang="tr-TR" sz="14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serum testinin tanısal verimi düşüktür.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Yenidoğan</a:t>
                      </a:r>
                      <a:r>
                        <a:rPr lang="tr-TR" sz="1400" baseline="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da test performansı düşük</a:t>
                      </a:r>
                      <a:endParaRPr lang="tr-TR" sz="1400" dirty="0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43468" marR="4346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3855215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42740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7B36E2C7-16E2-02E7-C5C6-A0E5E38FA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581ECD7E-16E0-23D9-96B7-93C71CF097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graphicFrame>
        <p:nvGraphicFramePr>
          <p:cNvPr id="4" name="İçerik Yer Tutucusu 3">
            <a:extLst>
              <a:ext uri="{FF2B5EF4-FFF2-40B4-BE49-F238E27FC236}">
                <a16:creationId xmlns:a16="http://schemas.microsoft.com/office/drawing/2014/main" xmlns="" id="{E5F2A9B8-45E1-6952-8FDA-2E965B2C03D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18488853"/>
              </p:ext>
            </p:extLst>
          </p:nvPr>
        </p:nvGraphicFramePr>
        <p:xfrm>
          <a:off x="0" y="0"/>
          <a:ext cx="12192000" cy="6452895"/>
        </p:xfrm>
        <a:graphic>
          <a:graphicData uri="http://schemas.openxmlformats.org/drawingml/2006/table">
            <a:tbl>
              <a:tblPr firstRow="1" firstCol="1" bandRow="1">
                <a:tableStyleId>{C4B1156A-380E-4F78-BDF5-A606A8083BF9}</a:tableStyleId>
              </a:tblPr>
              <a:tblGrid>
                <a:gridCol w="2455632">
                  <a:extLst>
                    <a:ext uri="{9D8B030D-6E8A-4147-A177-3AD203B41FA5}">
                      <a16:colId xmlns:a16="http://schemas.microsoft.com/office/drawing/2014/main" xmlns="" val="2385439362"/>
                    </a:ext>
                  </a:extLst>
                </a:gridCol>
                <a:gridCol w="2469993">
                  <a:extLst>
                    <a:ext uri="{9D8B030D-6E8A-4147-A177-3AD203B41FA5}">
                      <a16:colId xmlns:a16="http://schemas.microsoft.com/office/drawing/2014/main" xmlns="" val="3668314083"/>
                    </a:ext>
                  </a:extLst>
                </a:gridCol>
                <a:gridCol w="3943702">
                  <a:extLst>
                    <a:ext uri="{9D8B030D-6E8A-4147-A177-3AD203B41FA5}">
                      <a16:colId xmlns:a16="http://schemas.microsoft.com/office/drawing/2014/main" xmlns="" val="3988427737"/>
                    </a:ext>
                  </a:extLst>
                </a:gridCol>
                <a:gridCol w="3322673">
                  <a:extLst>
                    <a:ext uri="{9D8B030D-6E8A-4147-A177-3AD203B41FA5}">
                      <a16:colId xmlns:a16="http://schemas.microsoft.com/office/drawing/2014/main" xmlns="" val="3582365875"/>
                    </a:ext>
                  </a:extLst>
                </a:gridCol>
              </a:tblGrid>
              <a:tr h="3916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Yöntem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04" marR="6310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 err="1">
                          <a:effectLst/>
                        </a:rPr>
                        <a:t>Endikasyon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04" marR="6310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Teknik özellikler</a:t>
                      </a:r>
                      <a:endParaRPr lang="tr-T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04" marR="6310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Kısıtlılıklar</a:t>
                      </a:r>
                      <a:endParaRPr lang="tr-T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04" marR="63104" marT="0" marB="0"/>
                </a:tc>
                <a:extLst>
                  <a:ext uri="{0D108BD9-81ED-4DB2-BD59-A6C34878D82A}">
                    <a16:rowId xmlns:a16="http://schemas.microsoft.com/office/drawing/2014/main" xmlns="" val="1046280515"/>
                  </a:ext>
                </a:extLst>
              </a:tr>
              <a:tr h="20821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 err="1">
                          <a:effectLst/>
                        </a:rPr>
                        <a:t>Lateral</a:t>
                      </a:r>
                      <a:r>
                        <a:rPr lang="tr-TR" sz="1200" dirty="0">
                          <a:effectLst/>
                        </a:rPr>
                        <a:t> </a:t>
                      </a:r>
                      <a:r>
                        <a:rPr lang="tr-TR" sz="1200" dirty="0" err="1">
                          <a:effectLst/>
                        </a:rPr>
                        <a:t>flow</a:t>
                      </a:r>
                      <a:r>
                        <a:rPr lang="tr-TR" sz="1200" dirty="0">
                          <a:effectLst/>
                        </a:rPr>
                        <a:t> </a:t>
                      </a:r>
                      <a:r>
                        <a:rPr lang="tr-TR" sz="1200" dirty="0" err="1">
                          <a:effectLst/>
                        </a:rPr>
                        <a:t>device</a:t>
                      </a:r>
                      <a:r>
                        <a:rPr lang="tr-TR" sz="1200" dirty="0">
                          <a:effectLst/>
                        </a:rPr>
                        <a:t> (LFD, </a:t>
                      </a:r>
                      <a:r>
                        <a:rPr lang="tr-TR" sz="1200" dirty="0" err="1">
                          <a:effectLst/>
                        </a:rPr>
                        <a:t>Ohm</a:t>
                      </a:r>
                      <a:r>
                        <a:rPr lang="tr-TR" sz="1200" dirty="0">
                          <a:effectLst/>
                        </a:rPr>
                        <a:t>)</a:t>
                      </a:r>
                      <a:endParaRPr lang="tr-TR" sz="14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 err="1">
                          <a:effectLst/>
                        </a:rPr>
                        <a:t>Ekstrasellüler</a:t>
                      </a:r>
                      <a:r>
                        <a:rPr lang="tr-TR" sz="1200" dirty="0">
                          <a:effectLst/>
                        </a:rPr>
                        <a:t> </a:t>
                      </a:r>
                      <a:r>
                        <a:rPr lang="tr-TR" sz="1200" dirty="0" err="1">
                          <a:effectLst/>
                        </a:rPr>
                        <a:t>mannoproteini</a:t>
                      </a:r>
                      <a:r>
                        <a:rPr lang="tr-TR" sz="1200" dirty="0">
                          <a:effectLst/>
                        </a:rPr>
                        <a:t> saptar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04" marR="6310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Serum ve </a:t>
                      </a:r>
                      <a:r>
                        <a:rPr lang="tr-TR" sz="1200" dirty="0" err="1">
                          <a:effectLst/>
                        </a:rPr>
                        <a:t>BAL’da</a:t>
                      </a:r>
                      <a:r>
                        <a:rPr lang="tr-TR" sz="1200" dirty="0">
                          <a:effectLst/>
                        </a:rPr>
                        <a:t> IA tanısı</a:t>
                      </a:r>
                      <a:endParaRPr lang="tr-TR" sz="14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tr-TR" sz="12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Kalitatif ve kantitatif (okuyucu ile) değerlendirme</a:t>
                      </a:r>
                      <a:endParaRPr lang="tr-TR" sz="14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tr-TR" sz="12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Bağışıklığı baskılanmış ve </a:t>
                      </a:r>
                      <a:r>
                        <a:rPr lang="tr-TR" sz="1200" dirty="0" err="1">
                          <a:effectLst/>
                        </a:rPr>
                        <a:t>nötropenik</a:t>
                      </a:r>
                      <a:r>
                        <a:rPr lang="tr-TR" sz="1200" dirty="0">
                          <a:effectLst/>
                        </a:rPr>
                        <a:t> olmayan karışık hasta popülasyonlarında değerlendirilmiş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04" marR="6310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Basit, hızlı (15 </a:t>
                      </a:r>
                      <a:r>
                        <a:rPr lang="tr-TR" sz="1200" dirty="0" err="1">
                          <a:effectLst/>
                        </a:rPr>
                        <a:t>dk</a:t>
                      </a:r>
                      <a:r>
                        <a:rPr lang="tr-TR" sz="1200" dirty="0">
                          <a:effectLst/>
                        </a:rPr>
                        <a:t>), </a:t>
                      </a:r>
                      <a:r>
                        <a:rPr lang="tr-TR" sz="1200" dirty="0" err="1">
                          <a:effectLst/>
                        </a:rPr>
                        <a:t>digital</a:t>
                      </a:r>
                      <a:r>
                        <a:rPr lang="tr-TR" sz="1200" dirty="0">
                          <a:effectLst/>
                        </a:rPr>
                        <a:t> okuma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tr-TR" sz="7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Yüksek olasılıklı ve kanıtlanmış </a:t>
                      </a:r>
                      <a:r>
                        <a:rPr lang="tr-TR" sz="1200" dirty="0" err="1">
                          <a:effectLst/>
                        </a:rPr>
                        <a:t>aspergillozda</a:t>
                      </a:r>
                      <a:r>
                        <a:rPr lang="tr-TR" sz="1200" dirty="0">
                          <a:effectLst/>
                        </a:rPr>
                        <a:t> </a:t>
                      </a:r>
                      <a:r>
                        <a:rPr lang="tr-TR" sz="1200" dirty="0" err="1">
                          <a:effectLst/>
                        </a:rPr>
                        <a:t>BAL’da</a:t>
                      </a:r>
                      <a:r>
                        <a:rPr lang="tr-TR" sz="1200" dirty="0">
                          <a:effectLst/>
                        </a:rPr>
                        <a:t> LFD duyarlılığı %89-100; özgüllük %81-88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tr-TR" sz="7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b="1" dirty="0">
                          <a:solidFill>
                            <a:srgbClr val="FF0000"/>
                          </a:solidFill>
                          <a:effectLst/>
                        </a:rPr>
                        <a:t>Karışık hasta gruplarında: </a:t>
                      </a:r>
                      <a:r>
                        <a:rPr lang="tr-TR" sz="1200" b="1" dirty="0" err="1">
                          <a:solidFill>
                            <a:srgbClr val="FF0000"/>
                          </a:solidFill>
                          <a:effectLst/>
                        </a:rPr>
                        <a:t>BAL’da</a:t>
                      </a:r>
                      <a:r>
                        <a:rPr lang="tr-TR" sz="1200" b="1" dirty="0">
                          <a:solidFill>
                            <a:srgbClr val="FF0000"/>
                          </a:solidFill>
                          <a:effectLst/>
                        </a:rPr>
                        <a:t> duyarlılık %64; özgüllük%87</a:t>
                      </a:r>
                      <a:endParaRPr lang="tr-TR" sz="1400" b="1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b="1" dirty="0">
                          <a:solidFill>
                            <a:srgbClr val="FF0000"/>
                          </a:solidFill>
                          <a:effectLst/>
                        </a:rPr>
                        <a:t>Kanda duyarlılık %20, özgüllük %91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tr-TR" sz="7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BAL örneklerinde LFD ve LFA özgüllüğü aynı,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Duyarlılık ve negatif </a:t>
                      </a:r>
                      <a:r>
                        <a:rPr lang="tr-TR" sz="1200" dirty="0" err="1">
                          <a:effectLst/>
                        </a:rPr>
                        <a:t>prediktif</a:t>
                      </a:r>
                      <a:r>
                        <a:rPr lang="tr-TR" sz="1200" dirty="0">
                          <a:effectLst/>
                        </a:rPr>
                        <a:t> değeri </a:t>
                      </a:r>
                      <a:r>
                        <a:rPr lang="tr-TR" sz="1200" b="1" dirty="0">
                          <a:effectLst/>
                        </a:rPr>
                        <a:t>LFA lehine daha iyi</a:t>
                      </a:r>
                      <a:r>
                        <a:rPr lang="tr-TR" sz="1200" dirty="0">
                          <a:effectLst/>
                        </a:rPr>
                        <a:t>!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04" marR="6310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Okuma süresi (15 dakika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Ön işlem gerekli değil!</a:t>
                      </a:r>
                      <a:endParaRPr lang="tr-TR" sz="14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i="1" dirty="0" err="1">
                          <a:effectLst/>
                        </a:rPr>
                        <a:t>Penicillium</a:t>
                      </a:r>
                      <a:r>
                        <a:rPr lang="tr-TR" sz="1200" dirty="0">
                          <a:effectLst/>
                        </a:rPr>
                        <a:t> </a:t>
                      </a:r>
                      <a:r>
                        <a:rPr lang="tr-TR" sz="1200" dirty="0" err="1">
                          <a:effectLst/>
                        </a:rPr>
                        <a:t>spp</a:t>
                      </a:r>
                      <a:r>
                        <a:rPr lang="tr-TR" sz="1200" dirty="0">
                          <a:effectLst/>
                        </a:rPr>
                        <a:t> ile </a:t>
                      </a:r>
                      <a:r>
                        <a:rPr lang="tr-TR" sz="1200" dirty="0" err="1">
                          <a:effectLst/>
                        </a:rPr>
                        <a:t>çarpraz</a:t>
                      </a:r>
                      <a:r>
                        <a:rPr lang="tr-TR" sz="1200" dirty="0">
                          <a:effectLst/>
                        </a:rPr>
                        <a:t> reaksiyon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tr-TR" sz="7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Organ nakli yapılan hastaların BAL örneklerinde </a:t>
                      </a:r>
                      <a:r>
                        <a:rPr lang="tr-TR" sz="1200" dirty="0" err="1">
                          <a:effectLst/>
                        </a:rPr>
                        <a:t>mannoprotein</a:t>
                      </a:r>
                      <a:r>
                        <a:rPr lang="tr-TR" sz="1200" dirty="0">
                          <a:effectLst/>
                        </a:rPr>
                        <a:t> saptanmasının performansı düşük!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 err="1">
                          <a:effectLst/>
                        </a:rPr>
                        <a:t>Kr</a:t>
                      </a:r>
                      <a:r>
                        <a:rPr lang="tr-TR" sz="1200" dirty="0">
                          <a:effectLst/>
                        </a:rPr>
                        <a:t> </a:t>
                      </a:r>
                      <a:r>
                        <a:rPr lang="tr-TR" sz="1200" dirty="0" err="1">
                          <a:effectLst/>
                        </a:rPr>
                        <a:t>aspergillozda</a:t>
                      </a:r>
                      <a:r>
                        <a:rPr lang="tr-TR" sz="1200" dirty="0">
                          <a:effectLst/>
                        </a:rPr>
                        <a:t> </a:t>
                      </a:r>
                      <a:r>
                        <a:rPr lang="tr-TR" sz="1200" dirty="0" err="1">
                          <a:effectLst/>
                        </a:rPr>
                        <a:t>duyarlılllık</a:t>
                      </a:r>
                      <a:r>
                        <a:rPr lang="tr-TR" sz="1200" dirty="0">
                          <a:effectLst/>
                        </a:rPr>
                        <a:t> %10 </a:t>
                      </a:r>
                      <a:endParaRPr lang="tr-TR" sz="1400" dirty="0">
                        <a:effectLst/>
                      </a:endParaRPr>
                    </a:p>
                  </a:txBody>
                  <a:tcPr marL="63104" marR="63104" marT="0" marB="0"/>
                </a:tc>
                <a:extLst>
                  <a:ext uri="{0D108BD9-81ED-4DB2-BD59-A6C34878D82A}">
                    <a16:rowId xmlns:a16="http://schemas.microsoft.com/office/drawing/2014/main" xmlns="" val="2709226513"/>
                  </a:ext>
                </a:extLst>
              </a:tr>
              <a:tr h="23496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Lateral </a:t>
                      </a:r>
                      <a:r>
                        <a:rPr lang="tr-TR" sz="1400" dirty="0" err="1">
                          <a:effectLst/>
                        </a:rPr>
                        <a:t>flow</a:t>
                      </a:r>
                      <a:r>
                        <a:rPr lang="tr-TR" sz="1400" dirty="0">
                          <a:effectLst/>
                        </a:rPr>
                        <a:t> </a:t>
                      </a:r>
                      <a:r>
                        <a:rPr lang="tr-TR" sz="1400" dirty="0" err="1">
                          <a:effectLst/>
                        </a:rPr>
                        <a:t>assay</a:t>
                      </a:r>
                      <a:r>
                        <a:rPr lang="tr-TR" sz="1400" dirty="0">
                          <a:effectLst/>
                        </a:rPr>
                        <a:t> (LFA, </a:t>
                      </a:r>
                      <a:r>
                        <a:rPr lang="tr-TR" sz="1400" dirty="0" err="1">
                          <a:effectLst/>
                        </a:rPr>
                        <a:t>Immy</a:t>
                      </a:r>
                      <a:r>
                        <a:rPr lang="tr-TR" sz="1400" dirty="0">
                          <a:effectLst/>
                        </a:rPr>
                        <a:t>™)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(GM saptar)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04" marR="6310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Serum ve </a:t>
                      </a:r>
                      <a:r>
                        <a:rPr lang="tr-TR" sz="1200" dirty="0" err="1">
                          <a:effectLst/>
                        </a:rPr>
                        <a:t>BAL’da</a:t>
                      </a:r>
                      <a:r>
                        <a:rPr lang="tr-TR" sz="1200" dirty="0">
                          <a:effectLst/>
                        </a:rPr>
                        <a:t> IA tanısı</a:t>
                      </a:r>
                      <a:endParaRPr lang="tr-TR" sz="16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tr-TR" sz="12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Kalitatif ve kantitatif (okuyucu ile) değerlendirme</a:t>
                      </a:r>
                      <a:endParaRPr lang="tr-TR" sz="16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tr-TR" sz="12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Bağışık baskılı ve </a:t>
                      </a:r>
                      <a:r>
                        <a:rPr lang="tr-TR" sz="1200" dirty="0" err="1">
                          <a:effectLst/>
                        </a:rPr>
                        <a:t>nötropenik</a:t>
                      </a:r>
                      <a:r>
                        <a:rPr lang="tr-TR" sz="1200" dirty="0">
                          <a:effectLst/>
                        </a:rPr>
                        <a:t> olmayan karışık hasta popülasyonlarında değerlendirilmiş</a:t>
                      </a:r>
                      <a:endParaRPr lang="tr-T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Basit, hızlı (30 </a:t>
                      </a:r>
                      <a:r>
                        <a:rPr lang="tr-TR" sz="1200" dirty="0" err="1">
                          <a:effectLst/>
                        </a:rPr>
                        <a:t>dk</a:t>
                      </a:r>
                      <a:r>
                        <a:rPr lang="tr-TR" sz="1200" dirty="0">
                          <a:effectLst/>
                        </a:rPr>
                        <a:t>), </a:t>
                      </a:r>
                      <a:r>
                        <a:rPr lang="tr-TR" sz="1200" dirty="0" err="1">
                          <a:effectLst/>
                        </a:rPr>
                        <a:t>digital</a:t>
                      </a:r>
                      <a:r>
                        <a:rPr lang="tr-TR" sz="1200" dirty="0">
                          <a:effectLst/>
                        </a:rPr>
                        <a:t> okuma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tr-TR" sz="7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b="1" dirty="0">
                          <a:solidFill>
                            <a:srgbClr val="FF0000"/>
                          </a:solidFill>
                          <a:effectLst/>
                        </a:rPr>
                        <a:t>Karışık hasta gruplarında: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b="1" dirty="0">
                          <a:solidFill>
                            <a:srgbClr val="FF0000"/>
                          </a:solidFill>
                          <a:effectLst/>
                        </a:rPr>
                        <a:t>BAL duyarlılık (%77) ve özgüllük (%81),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b="1" dirty="0">
                          <a:solidFill>
                            <a:srgbClr val="FF0000"/>
                          </a:solidFill>
                          <a:effectLst/>
                        </a:rPr>
                        <a:t>Kanda duyarlılık (%70) ve özgüllük (%96) </a:t>
                      </a:r>
                      <a:endParaRPr lang="tr-TR" sz="1600" b="1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tr-TR" sz="7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Kültür pozitif örneklerde BAL-LFA duyarlılık (%92) ve özgüllük (%91) </a:t>
                      </a:r>
                      <a:endParaRPr lang="tr-TR" sz="16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tr-TR" sz="7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BAL LFA, </a:t>
                      </a:r>
                      <a:r>
                        <a:rPr lang="tr-TR" sz="1200" dirty="0" err="1">
                          <a:effectLst/>
                        </a:rPr>
                        <a:t>cut-off</a:t>
                      </a:r>
                      <a:r>
                        <a:rPr lang="tr-TR" sz="1200" dirty="0">
                          <a:effectLst/>
                        </a:rPr>
                        <a:t> &gt;1,5 değeri ile duyarlılık %74' ve özgüllük %83 </a:t>
                      </a:r>
                      <a:endParaRPr lang="tr-TR" sz="16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tr-TR" sz="7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b="1" dirty="0">
                          <a:effectLst/>
                        </a:rPr>
                        <a:t>LFA ve </a:t>
                      </a:r>
                      <a:r>
                        <a:rPr lang="tr-TR" sz="1200" b="1" dirty="0" err="1">
                          <a:effectLst/>
                        </a:rPr>
                        <a:t>Bio-Rad</a:t>
                      </a:r>
                      <a:r>
                        <a:rPr lang="tr-TR" sz="1200" b="1" dirty="0">
                          <a:effectLst/>
                        </a:rPr>
                        <a:t> GM-EIA benzer sonuçlar göstermektedir</a:t>
                      </a:r>
                      <a:r>
                        <a:rPr lang="tr-TR" sz="1200" dirty="0">
                          <a:effectLst/>
                        </a:rPr>
                        <a:t>.</a:t>
                      </a:r>
                      <a:endParaRPr lang="tr-T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Örneğe ön işlem gereklidir</a:t>
                      </a:r>
                      <a:endParaRPr lang="tr-TR" sz="16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tr-TR" sz="7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Kültürde </a:t>
                      </a:r>
                      <a:r>
                        <a:rPr lang="tr-TR" sz="1200" i="1" dirty="0" err="1">
                          <a:effectLst/>
                        </a:rPr>
                        <a:t>Scedosporium</a:t>
                      </a:r>
                      <a:r>
                        <a:rPr lang="tr-TR" sz="1200" dirty="0">
                          <a:effectLst/>
                        </a:rPr>
                        <a:t> </a:t>
                      </a:r>
                      <a:r>
                        <a:rPr lang="tr-TR" sz="1200" dirty="0" err="1">
                          <a:effectLst/>
                        </a:rPr>
                        <a:t>spp</a:t>
                      </a:r>
                      <a:r>
                        <a:rPr lang="tr-TR" sz="1200" dirty="0">
                          <a:effectLst/>
                        </a:rPr>
                        <a:t>., </a:t>
                      </a:r>
                      <a:r>
                        <a:rPr lang="tr-TR" sz="1200" i="1" dirty="0" err="1">
                          <a:effectLst/>
                        </a:rPr>
                        <a:t>Fusarium</a:t>
                      </a:r>
                      <a:r>
                        <a:rPr lang="tr-TR" sz="1200" dirty="0">
                          <a:effectLst/>
                        </a:rPr>
                        <a:t> </a:t>
                      </a:r>
                      <a:r>
                        <a:rPr lang="tr-TR" sz="1200" dirty="0" err="1">
                          <a:effectLst/>
                        </a:rPr>
                        <a:t>spp</a:t>
                      </a:r>
                      <a:r>
                        <a:rPr lang="tr-TR" sz="1200" dirty="0">
                          <a:effectLst/>
                        </a:rPr>
                        <a:t>., </a:t>
                      </a:r>
                      <a:r>
                        <a:rPr lang="tr-TR" sz="1200" i="1" dirty="0" err="1">
                          <a:effectLst/>
                        </a:rPr>
                        <a:t>Saccharomyces</a:t>
                      </a:r>
                      <a:r>
                        <a:rPr lang="tr-TR" sz="1200" i="1" dirty="0">
                          <a:effectLst/>
                        </a:rPr>
                        <a:t> </a:t>
                      </a:r>
                      <a:r>
                        <a:rPr lang="tr-TR" sz="1200" i="1" dirty="0" err="1">
                          <a:effectLst/>
                        </a:rPr>
                        <a:t>cerevisiae</a:t>
                      </a:r>
                      <a:r>
                        <a:rPr lang="tr-TR" sz="1200" dirty="0">
                          <a:effectLst/>
                        </a:rPr>
                        <a:t>, </a:t>
                      </a:r>
                      <a:r>
                        <a:rPr lang="tr-TR" sz="1200" i="1" dirty="0" err="1">
                          <a:effectLst/>
                        </a:rPr>
                        <a:t>Candida</a:t>
                      </a:r>
                      <a:r>
                        <a:rPr lang="tr-TR" sz="1200" i="1" dirty="0">
                          <a:effectLst/>
                        </a:rPr>
                        <a:t> </a:t>
                      </a:r>
                      <a:r>
                        <a:rPr lang="tr-TR" sz="1200" i="1" dirty="0" err="1">
                          <a:effectLst/>
                        </a:rPr>
                        <a:t>parapsilosis</a:t>
                      </a:r>
                      <a:r>
                        <a:rPr lang="tr-TR" sz="1200" dirty="0">
                          <a:effectLst/>
                        </a:rPr>
                        <a:t>, </a:t>
                      </a:r>
                      <a:r>
                        <a:rPr lang="tr-TR" sz="1200" i="1" dirty="0" err="1">
                          <a:effectLst/>
                        </a:rPr>
                        <a:t>Geotrichum</a:t>
                      </a:r>
                      <a:r>
                        <a:rPr lang="tr-TR" sz="1200" dirty="0">
                          <a:effectLst/>
                        </a:rPr>
                        <a:t> </a:t>
                      </a:r>
                      <a:r>
                        <a:rPr lang="tr-TR" sz="1200" dirty="0" err="1">
                          <a:effectLst/>
                        </a:rPr>
                        <a:t>spp</a:t>
                      </a:r>
                      <a:r>
                        <a:rPr lang="tr-TR" sz="1200" dirty="0">
                          <a:effectLst/>
                        </a:rPr>
                        <a:t>. üreyen hastaların BAL örneklerinde </a:t>
                      </a:r>
                      <a:r>
                        <a:rPr lang="tr-TR" sz="1200" dirty="0" err="1">
                          <a:effectLst/>
                        </a:rPr>
                        <a:t>çarpraz</a:t>
                      </a:r>
                      <a:r>
                        <a:rPr lang="tr-TR" sz="1200" dirty="0">
                          <a:effectLst/>
                        </a:rPr>
                        <a:t> reaksiyon</a:t>
                      </a:r>
                      <a:endParaRPr lang="tr-T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109048215"/>
                  </a:ext>
                </a:extLst>
              </a:tr>
              <a:tr h="8147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 err="1">
                          <a:effectLst/>
                        </a:rPr>
                        <a:t>Lateral</a:t>
                      </a:r>
                      <a:r>
                        <a:rPr lang="tr-TR" sz="1200" dirty="0">
                          <a:effectLst/>
                        </a:rPr>
                        <a:t> </a:t>
                      </a:r>
                      <a:r>
                        <a:rPr lang="tr-TR" sz="1200" dirty="0" err="1">
                          <a:effectLst/>
                        </a:rPr>
                        <a:t>flow</a:t>
                      </a:r>
                      <a:r>
                        <a:rPr lang="tr-TR" sz="1200" dirty="0">
                          <a:effectLst/>
                        </a:rPr>
                        <a:t> </a:t>
                      </a:r>
                      <a:r>
                        <a:rPr lang="tr-TR" sz="1200" dirty="0" err="1">
                          <a:effectLst/>
                        </a:rPr>
                        <a:t>urine</a:t>
                      </a:r>
                      <a:r>
                        <a:rPr lang="tr-TR" sz="1200" dirty="0">
                          <a:effectLst/>
                        </a:rPr>
                        <a:t> </a:t>
                      </a:r>
                      <a:r>
                        <a:rPr lang="tr-TR" sz="1200" dirty="0" err="1">
                          <a:effectLst/>
                        </a:rPr>
                        <a:t>assay</a:t>
                      </a:r>
                      <a:endParaRPr lang="tr-TR" sz="12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(</a:t>
                      </a:r>
                      <a:r>
                        <a:rPr lang="tr-TR" sz="1200" dirty="0" err="1">
                          <a:effectLst/>
                        </a:rPr>
                        <a:t>galaktofuranoza</a:t>
                      </a:r>
                      <a:r>
                        <a:rPr lang="tr-TR" sz="1200" baseline="0" dirty="0">
                          <a:effectLst/>
                        </a:rPr>
                        <a:t> spesifik mAb76  </a:t>
                      </a:r>
                      <a:r>
                        <a:rPr lang="tr-TR" sz="1200" baseline="0" dirty="0" err="1">
                          <a:effectLst/>
                        </a:rPr>
                        <a:t>monoklonal</a:t>
                      </a:r>
                      <a:r>
                        <a:rPr lang="tr-TR" sz="1200" baseline="0" dirty="0">
                          <a:effectLst/>
                        </a:rPr>
                        <a:t> antikor)</a:t>
                      </a:r>
                      <a:endParaRPr lang="tr-T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04" marR="6310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İdrarda </a:t>
                      </a:r>
                      <a:r>
                        <a:rPr lang="tr-TR" sz="1200" i="1" dirty="0">
                          <a:effectLst/>
                        </a:rPr>
                        <a:t>A. </a:t>
                      </a:r>
                      <a:r>
                        <a:rPr lang="tr-TR" sz="1200" i="1" dirty="0" err="1">
                          <a:effectLst/>
                        </a:rPr>
                        <a:t>fumigatus</a:t>
                      </a:r>
                      <a:r>
                        <a:rPr lang="tr-TR" sz="1200" i="1" dirty="0">
                          <a:effectLst/>
                        </a:rPr>
                        <a:t> </a:t>
                      </a:r>
                      <a:r>
                        <a:rPr lang="tr-TR" sz="1200" dirty="0">
                          <a:effectLst/>
                        </a:rPr>
                        <a:t>antijeni</a:t>
                      </a:r>
                      <a:endParaRPr lang="tr-T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İdrarda duyarlılık 80; özgüllük %92</a:t>
                      </a:r>
                      <a:endParaRPr lang="tr-T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Veriler</a:t>
                      </a:r>
                      <a:r>
                        <a:rPr lang="tr-TR" sz="1200" baseline="0" dirty="0">
                          <a:effectLst/>
                        </a:rPr>
                        <a:t> az, doğrulama gerekli</a:t>
                      </a:r>
                      <a:endParaRPr lang="tr-T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807490562"/>
                  </a:ext>
                </a:extLst>
              </a:tr>
              <a:tr h="814732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Exhaled</a:t>
                      </a:r>
                      <a:r>
                        <a:rPr lang="tr-TR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tr-TR" sz="12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breath</a:t>
                      </a:r>
                      <a:r>
                        <a:rPr lang="tr-TR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tr-TR" sz="12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condensate</a:t>
                      </a:r>
                      <a:r>
                        <a:rPr lang="tr-TR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(EBC)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IA tanısında GM saptamak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GM, </a:t>
                      </a:r>
                      <a:r>
                        <a:rPr lang="tr-TR" sz="12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EBC’te</a:t>
                      </a:r>
                      <a:r>
                        <a:rPr lang="tr-TR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saptanabilir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Sağlıklı gönüllülere göre EBC optik </a:t>
                      </a:r>
                      <a:r>
                        <a:rPr lang="tr-TR" sz="12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dansite</a:t>
                      </a:r>
                      <a:r>
                        <a:rPr lang="tr-TR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değerleri önemli ölçüde daha yüksekti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EBC değerlerinin IA tanısı ile korelasyonu yoktur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EBC GM-EIA ve BAL GM-EIA arasında korelasyon yok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2401719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09386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7753352" y="1845734"/>
            <a:ext cx="4035742" cy="4023360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tr-TR" sz="2400" b="1" dirty="0" err="1">
                <a:solidFill>
                  <a:schemeClr val="tx1"/>
                </a:solidFill>
                <a:latin typeface="+mj-lt"/>
              </a:rPr>
              <a:t>Mannan</a:t>
            </a:r>
            <a:r>
              <a:rPr lang="tr-TR" sz="2400" b="1" dirty="0">
                <a:solidFill>
                  <a:schemeClr val="tx1"/>
                </a:solidFill>
                <a:latin typeface="+mj-lt"/>
              </a:rPr>
              <a:t> tespiti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tr-TR" sz="2400" dirty="0">
                <a:solidFill>
                  <a:schemeClr val="tx1"/>
                </a:solidFill>
                <a:latin typeface="+mj-lt"/>
              </a:rPr>
              <a:t>Lateks aglütinasyon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tr-TR" sz="2400" dirty="0">
                <a:solidFill>
                  <a:schemeClr val="tx1"/>
                </a:solidFill>
                <a:latin typeface="+mj-lt"/>
              </a:rPr>
              <a:t>Enzim </a:t>
            </a:r>
            <a:r>
              <a:rPr lang="tr-TR" sz="2400" dirty="0" err="1">
                <a:solidFill>
                  <a:schemeClr val="tx1"/>
                </a:solidFill>
                <a:latin typeface="+mj-lt"/>
              </a:rPr>
              <a:t>immunoassay</a:t>
            </a:r>
            <a:r>
              <a:rPr lang="tr-TR" sz="2400" dirty="0">
                <a:solidFill>
                  <a:schemeClr val="tx1"/>
                </a:solidFill>
                <a:latin typeface="+mj-lt"/>
              </a:rPr>
              <a:t> (EIA)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tr-TR" sz="240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" name="3 Yuvarlatılmış Dikdörtgen">
            <a:extLst>
              <a:ext uri="{FF2B5EF4-FFF2-40B4-BE49-F238E27FC236}">
                <a16:creationId xmlns:a16="http://schemas.microsoft.com/office/drawing/2014/main" xmlns="" id="{8510C62E-D51C-6ED6-F668-646E874BC865}"/>
              </a:ext>
            </a:extLst>
          </p:cNvPr>
          <p:cNvSpPr/>
          <p:nvPr/>
        </p:nvSpPr>
        <p:spPr>
          <a:xfrm>
            <a:off x="1103445" y="785664"/>
            <a:ext cx="10002705" cy="79208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4000" b="1" dirty="0" err="1">
                <a:solidFill>
                  <a:schemeClr val="tx1"/>
                </a:solidFill>
                <a:latin typeface="+mj-lt"/>
              </a:rPr>
              <a:t>Mannan</a:t>
            </a:r>
            <a:endParaRPr lang="tr-TR" sz="4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" name="Ok: Aşağı 9">
            <a:extLst>
              <a:ext uri="{FF2B5EF4-FFF2-40B4-BE49-F238E27FC236}">
                <a16:creationId xmlns:a16="http://schemas.microsoft.com/office/drawing/2014/main" xmlns="" id="{7CE24EA9-B9EE-070E-5167-024B2B173B5C}"/>
              </a:ext>
            </a:extLst>
          </p:cNvPr>
          <p:cNvSpPr/>
          <p:nvPr/>
        </p:nvSpPr>
        <p:spPr>
          <a:xfrm>
            <a:off x="9173527" y="3295009"/>
            <a:ext cx="900113" cy="92103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İçerik Yer Tutucusu 2"/>
          <p:cNvSpPr txBox="1">
            <a:spLocks/>
          </p:cNvSpPr>
          <p:nvPr/>
        </p:nvSpPr>
        <p:spPr>
          <a:xfrm>
            <a:off x="1097280" y="1845734"/>
            <a:ext cx="5534979" cy="402336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tr-TR" sz="2600" b="1" u="sng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tr-TR" sz="2600" b="1" u="sng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Mannan</a:t>
            </a:r>
            <a:endParaRPr lang="tr-TR" sz="2600" b="1" u="sng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  <a:p>
            <a:pPr lvl="1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tr-TR" sz="2400" i="1" dirty="0" err="1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Candida</a:t>
            </a:r>
            <a:r>
              <a:rPr lang="tr-TR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türlerinin hücre duvarında bulunan</a:t>
            </a:r>
          </a:p>
          <a:p>
            <a:pPr lvl="1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tr-TR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Polisakkarit yapıda</a:t>
            </a:r>
          </a:p>
          <a:p>
            <a:pPr lvl="1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tr-TR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Yüksek </a:t>
            </a:r>
            <a:r>
              <a:rPr lang="tr-TR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immünojenik</a:t>
            </a:r>
            <a:r>
              <a:rPr lang="tr-TR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özellikte bir antijen</a:t>
            </a:r>
          </a:p>
          <a:p>
            <a:pPr lvl="1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tr-TR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İnvazif kandidozu olan hastalarda kana salınır</a:t>
            </a:r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xmlns="" id="{54BB97DC-81EC-0457-F411-6CD091D61222}"/>
              </a:ext>
            </a:extLst>
          </p:cNvPr>
          <p:cNvSpPr/>
          <p:nvPr/>
        </p:nvSpPr>
        <p:spPr>
          <a:xfrm>
            <a:off x="402906" y="5011249"/>
            <a:ext cx="8544138" cy="1210597"/>
          </a:xfrm>
          <a:prstGeom prst="roundRect">
            <a:avLst/>
          </a:prstGeom>
          <a:solidFill>
            <a:srgbClr val="FF99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22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Dolaşımdan çok hızlı temizlendiği için serum konsantrasyonları düşük</a:t>
            </a: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22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Bu nedenle birden fazla serum örneğinde çalışılması önerilir</a:t>
            </a: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xmlns="" id="{FE19E734-49E0-CCCC-33BA-E798EB7FFEE6}"/>
              </a:ext>
            </a:extLst>
          </p:cNvPr>
          <p:cNvSpPr/>
          <p:nvPr/>
        </p:nvSpPr>
        <p:spPr>
          <a:xfrm>
            <a:off x="6632259" y="4499545"/>
            <a:ext cx="5424961" cy="172230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Aft>
                <a:spcPts val="600"/>
              </a:spcAft>
            </a:pPr>
            <a:r>
              <a:rPr lang="tr-TR" sz="22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Lateks aglütinasyon</a:t>
            </a:r>
          </a:p>
          <a:p>
            <a:pPr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tr-TR" sz="22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Kantitatif olmaması</a:t>
            </a:r>
          </a:p>
          <a:p>
            <a:pPr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tr-TR" sz="22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Duyarlılığının özgül antikorların varlığından etkilenmesi gibi dezavantajlara sahip</a:t>
            </a:r>
          </a:p>
        </p:txBody>
      </p:sp>
    </p:spTree>
    <p:extLst>
      <p:ext uri="{BB962C8B-B14F-4D97-AF65-F5344CB8AC3E}">
        <p14:creationId xmlns:p14="http://schemas.microsoft.com/office/powerpoint/2010/main" val="2809402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Yuvarlatılmış Dikdörtgen">
            <a:extLst>
              <a:ext uri="{FF2B5EF4-FFF2-40B4-BE49-F238E27FC236}">
                <a16:creationId xmlns:a16="http://schemas.microsoft.com/office/drawing/2014/main" xmlns="" id="{8510C62E-D51C-6ED6-F668-646E874BC865}"/>
              </a:ext>
            </a:extLst>
          </p:cNvPr>
          <p:cNvSpPr/>
          <p:nvPr/>
        </p:nvSpPr>
        <p:spPr>
          <a:xfrm>
            <a:off x="1103445" y="785664"/>
            <a:ext cx="10002705" cy="79208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4000" b="1" dirty="0">
                <a:solidFill>
                  <a:schemeClr val="tx1"/>
                </a:solidFill>
                <a:latin typeface="+mj-lt"/>
              </a:rPr>
              <a:t>Anti-</a:t>
            </a:r>
            <a:r>
              <a:rPr lang="tr-TR" sz="4000" b="1" dirty="0" err="1">
                <a:solidFill>
                  <a:schemeClr val="tx1"/>
                </a:solidFill>
                <a:latin typeface="+mj-lt"/>
              </a:rPr>
              <a:t>mannan</a:t>
            </a:r>
            <a:r>
              <a:rPr lang="tr-TR" sz="4000" b="1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xmlns="" id="{81256D1B-2579-0B31-2754-623C55659DD1}"/>
              </a:ext>
            </a:extLst>
          </p:cNvPr>
          <p:cNvSpPr/>
          <p:nvPr/>
        </p:nvSpPr>
        <p:spPr>
          <a:xfrm>
            <a:off x="610076" y="1963873"/>
            <a:ext cx="11215688" cy="1407975"/>
          </a:xfrm>
          <a:prstGeom prst="roundRect">
            <a:avLst/>
          </a:prstGeom>
          <a:solidFill>
            <a:srgbClr val="F6BAF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tr-TR" sz="22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Enfeksiyonu olmayan ancak </a:t>
            </a:r>
            <a:r>
              <a:rPr lang="tr-TR" sz="2200" i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Candida</a:t>
            </a:r>
            <a:r>
              <a:rPr lang="tr-TR" sz="22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ile kolonize olmuş olan hastaların serumlarında anti-</a:t>
            </a:r>
            <a:r>
              <a:rPr lang="tr-TR" sz="22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mannan</a:t>
            </a:r>
            <a:r>
              <a:rPr lang="tr-TR" sz="22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antikorları tespit edilebilmektedir</a:t>
            </a:r>
          </a:p>
          <a:p>
            <a:pPr lvl="1" algn="just">
              <a:buFont typeface="Wingdings" panose="05000000000000000000" pitchFamily="2" charset="2"/>
              <a:buChar char="Ø"/>
            </a:pPr>
            <a:r>
              <a:rPr lang="tr-TR" sz="22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Kolonizasyon ve invazif hastalık ayırımında yararlı olamamaktadır</a:t>
            </a:r>
          </a:p>
        </p:txBody>
      </p:sp>
      <p:sp>
        <p:nvSpPr>
          <p:cNvPr id="2" name="Ok: Aşağı 1">
            <a:extLst>
              <a:ext uri="{FF2B5EF4-FFF2-40B4-BE49-F238E27FC236}">
                <a16:creationId xmlns:a16="http://schemas.microsoft.com/office/drawing/2014/main" xmlns="" id="{0EE379C0-370E-D5A5-813A-A8B3BD124A84}"/>
              </a:ext>
            </a:extLst>
          </p:cNvPr>
          <p:cNvSpPr/>
          <p:nvPr/>
        </p:nvSpPr>
        <p:spPr>
          <a:xfrm>
            <a:off x="5629275" y="3529013"/>
            <a:ext cx="900113" cy="81898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xmlns="" id="{83F9BE48-DAD7-D599-AE10-A20028F44D2D}"/>
              </a:ext>
            </a:extLst>
          </p:cNvPr>
          <p:cNvSpPr/>
          <p:nvPr/>
        </p:nvSpPr>
        <p:spPr>
          <a:xfrm>
            <a:off x="548640" y="4524297"/>
            <a:ext cx="11380123" cy="176843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tr-TR" sz="2200" dirty="0">
                <a:solidFill>
                  <a:schemeClr val="tx1"/>
                </a:solidFill>
                <a:cs typeface="Arial" panose="020B0604020202020204" pitchFamily="34" charset="0"/>
              </a:rPr>
              <a:t>Ardışık testlerde antikor </a:t>
            </a:r>
            <a:r>
              <a:rPr lang="tr-TR" sz="2200" dirty="0" err="1">
                <a:solidFill>
                  <a:schemeClr val="tx1"/>
                </a:solidFill>
                <a:cs typeface="Arial" panose="020B0604020202020204" pitchFamily="34" charset="0"/>
              </a:rPr>
              <a:t>titrelerinin</a:t>
            </a:r>
            <a:r>
              <a:rPr lang="tr-TR" sz="2200" dirty="0">
                <a:solidFill>
                  <a:schemeClr val="tx1"/>
                </a:solidFill>
                <a:cs typeface="Arial" panose="020B0604020202020204" pitchFamily="34" charset="0"/>
              </a:rPr>
              <a:t> artmasının enfeksiyon/kolonizasyon ayrımında yararlı olabileceği bildirilmiştir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tr-TR" sz="2200" dirty="0">
                <a:solidFill>
                  <a:schemeClr val="tx1"/>
                </a:solidFill>
                <a:cs typeface="Arial" panose="020B0604020202020204" pitchFamily="34" charset="0"/>
              </a:rPr>
              <a:t>Antikor ve antijen testlerinin birlikte kullanımının daha yararlı olacağı belirtilmiştir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tr-TR" sz="2200" dirty="0" err="1">
                <a:solidFill>
                  <a:schemeClr val="tx1"/>
                </a:solidFill>
                <a:cs typeface="Arial" panose="020B0604020202020204" pitchFamily="34" charset="0"/>
              </a:rPr>
              <a:t>Mannana</a:t>
            </a:r>
            <a:r>
              <a:rPr lang="tr-TR" sz="2200" dirty="0">
                <a:solidFill>
                  <a:schemeClr val="tx1"/>
                </a:solidFill>
                <a:cs typeface="Arial" panose="020B0604020202020204" pitchFamily="34" charset="0"/>
              </a:rPr>
              <a:t> karşı gelişen </a:t>
            </a:r>
            <a:r>
              <a:rPr lang="tr-TR" sz="2200" dirty="0" err="1">
                <a:solidFill>
                  <a:schemeClr val="tx1"/>
                </a:solidFill>
                <a:cs typeface="Arial" panose="020B0604020202020204" pitchFamily="34" charset="0"/>
              </a:rPr>
              <a:t>IgG</a:t>
            </a:r>
            <a:r>
              <a:rPr lang="tr-TR" sz="2200" dirty="0">
                <a:solidFill>
                  <a:schemeClr val="tx1"/>
                </a:solidFill>
                <a:cs typeface="Arial" panose="020B0604020202020204" pitchFamily="34" charset="0"/>
              </a:rPr>
              <a:t> tipi antikorların araştırılması sonuçları genellikle daha başarılı</a:t>
            </a:r>
          </a:p>
        </p:txBody>
      </p:sp>
    </p:spTree>
    <p:extLst>
      <p:ext uri="{BB962C8B-B14F-4D97-AF65-F5344CB8AC3E}">
        <p14:creationId xmlns:p14="http://schemas.microsoft.com/office/powerpoint/2010/main" val="2253440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792480" y="1750291"/>
            <a:ext cx="10767174" cy="4528272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tr-TR" sz="2600" b="1" dirty="0">
                <a:solidFill>
                  <a:srgbClr val="FF0000"/>
                </a:solidFill>
                <a:latin typeface="Comic Sans MS" pitchFamily="66" charset="0"/>
                <a:cs typeface="Arial" panose="020B0604020202020204" pitchFamily="34" charset="0"/>
              </a:rPr>
              <a:t> </a:t>
            </a:r>
            <a:r>
              <a:rPr lang="tr-TR" sz="26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İnvazif kandidoz tanısında </a:t>
            </a:r>
            <a:r>
              <a:rPr lang="tr-TR" sz="26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mannan</a:t>
            </a:r>
            <a:r>
              <a:rPr lang="tr-TR" sz="26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antikor ve antijenlerinin ELISA yöntemiyle çalışıldığı</a:t>
            </a:r>
            <a:r>
              <a:rPr lang="tr-TR" sz="2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14 çalışma incelendiğinde </a:t>
            </a:r>
            <a:r>
              <a:rPr lang="tr-TR" sz="26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duyarlılık ve özgüllük </a:t>
            </a:r>
            <a:r>
              <a:rPr lang="tr-TR" sz="2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sırasıyla; </a:t>
            </a:r>
          </a:p>
          <a:p>
            <a:pPr lvl="2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tr-TR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Sadece </a:t>
            </a:r>
            <a:r>
              <a:rPr lang="tr-TR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mannan</a:t>
            </a:r>
            <a:r>
              <a:rPr lang="tr-TR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antijeni kullanıldığında			</a:t>
            </a:r>
            <a:r>
              <a:rPr lang="tr-TR" sz="24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%58 ve %93</a:t>
            </a:r>
          </a:p>
          <a:p>
            <a:pPr lvl="2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tr-TR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Sadece </a:t>
            </a:r>
            <a:r>
              <a:rPr lang="tr-TR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mannan</a:t>
            </a:r>
            <a:r>
              <a:rPr lang="tr-TR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antikoru kullanıldığında		</a:t>
            </a:r>
            <a:r>
              <a:rPr lang="tr-TR" sz="24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%59 ve %83 </a:t>
            </a:r>
          </a:p>
          <a:p>
            <a:pPr lvl="2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tr-TR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Kombine </a:t>
            </a:r>
            <a:r>
              <a:rPr lang="tr-TR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mannan</a:t>
            </a:r>
            <a:r>
              <a:rPr lang="tr-TR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antikoru/antijeni kullanıldığında;</a:t>
            </a:r>
          </a:p>
          <a:p>
            <a:pPr marL="384048" lvl="2" indent="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tr-TR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</a:p>
          <a:p>
            <a:pPr marL="384048" lvl="2" indent="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tr-TR" sz="240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  <a:p>
            <a:pPr marL="384048" lvl="2" indent="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tr-TR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		          </a:t>
            </a:r>
            <a:r>
              <a:rPr lang="tr-TR" sz="24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%83 ve %86</a:t>
            </a:r>
            <a:endParaRPr lang="tr-TR" sz="26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lvl="2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tr-TR" sz="2600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endParaRPr lang="tr-TR" sz="2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xmlns="" id="{2EE2C7B6-9747-A8C8-7317-5ADE713CA189}"/>
              </a:ext>
            </a:extLst>
          </p:cNvPr>
          <p:cNvSpPr txBox="1"/>
          <p:nvPr/>
        </p:nvSpPr>
        <p:spPr>
          <a:xfrm>
            <a:off x="592236" y="6425407"/>
            <a:ext cx="112471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400" b="1" dirty="0">
                <a:latin typeface="+mj-lt"/>
              </a:rPr>
              <a:t>Gülmez D, Alp Ş. Mantar infeksiyonlarının laboratuvar tanısında klasik yöntemler ve yeni gelişmeler. FLORA 2021;26(1):34-49</a:t>
            </a:r>
          </a:p>
        </p:txBody>
      </p:sp>
      <p:sp>
        <p:nvSpPr>
          <p:cNvPr id="4" name="3 Yuvarlatılmış Dikdörtgen">
            <a:extLst>
              <a:ext uri="{FF2B5EF4-FFF2-40B4-BE49-F238E27FC236}">
                <a16:creationId xmlns:a16="http://schemas.microsoft.com/office/drawing/2014/main" xmlns="" id="{8510C62E-D51C-6ED6-F668-646E874BC865}"/>
              </a:ext>
            </a:extLst>
          </p:cNvPr>
          <p:cNvSpPr/>
          <p:nvPr/>
        </p:nvSpPr>
        <p:spPr>
          <a:xfrm>
            <a:off x="791570" y="785664"/>
            <a:ext cx="10945505" cy="79208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4000" b="1" dirty="0" err="1">
                <a:solidFill>
                  <a:schemeClr val="tx1"/>
                </a:solidFill>
                <a:latin typeface="+mj-lt"/>
              </a:rPr>
              <a:t>Mannan</a:t>
            </a:r>
            <a:r>
              <a:rPr lang="tr-TR" sz="4000" b="1" dirty="0">
                <a:solidFill>
                  <a:schemeClr val="tx1"/>
                </a:solidFill>
                <a:latin typeface="+mj-lt"/>
              </a:rPr>
              <a:t> ve Anti-</a:t>
            </a:r>
            <a:r>
              <a:rPr lang="tr-TR" sz="4000" b="1" dirty="0" err="1">
                <a:solidFill>
                  <a:schemeClr val="tx1"/>
                </a:solidFill>
                <a:latin typeface="+mj-lt"/>
              </a:rPr>
              <a:t>mannan</a:t>
            </a:r>
            <a:r>
              <a:rPr lang="tr-TR" sz="4000" b="1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  <p:sp>
        <p:nvSpPr>
          <p:cNvPr id="2" name="Ok: Sağ 1">
            <a:extLst>
              <a:ext uri="{FF2B5EF4-FFF2-40B4-BE49-F238E27FC236}">
                <a16:creationId xmlns:a16="http://schemas.microsoft.com/office/drawing/2014/main" xmlns="" id="{2B33AD4D-FBCA-C0CD-B277-424628DB8781}"/>
              </a:ext>
            </a:extLst>
          </p:cNvPr>
          <p:cNvSpPr/>
          <p:nvPr/>
        </p:nvSpPr>
        <p:spPr>
          <a:xfrm>
            <a:off x="6680200" y="3107915"/>
            <a:ext cx="1155700" cy="307777"/>
          </a:xfrm>
          <a:prstGeom prst="rightArrow">
            <a:avLst/>
          </a:prstGeom>
          <a:solidFill>
            <a:srgbClr val="F6BAF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Ok: Sağ 5">
            <a:extLst>
              <a:ext uri="{FF2B5EF4-FFF2-40B4-BE49-F238E27FC236}">
                <a16:creationId xmlns:a16="http://schemas.microsoft.com/office/drawing/2014/main" xmlns="" id="{2AB6EF94-B82D-6025-2B19-B8131A92B1DA}"/>
              </a:ext>
            </a:extLst>
          </p:cNvPr>
          <p:cNvSpPr/>
          <p:nvPr/>
        </p:nvSpPr>
        <p:spPr>
          <a:xfrm>
            <a:off x="6680200" y="3539914"/>
            <a:ext cx="1155700" cy="307777"/>
          </a:xfrm>
          <a:prstGeom prst="rightArrow">
            <a:avLst/>
          </a:prstGeom>
          <a:solidFill>
            <a:srgbClr val="F6BAF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Ok: Sağ 6">
            <a:extLst>
              <a:ext uri="{FF2B5EF4-FFF2-40B4-BE49-F238E27FC236}">
                <a16:creationId xmlns:a16="http://schemas.microsoft.com/office/drawing/2014/main" xmlns="" id="{A35BD5A9-A493-A4A5-D2EC-46BCCCBC1DE1}"/>
              </a:ext>
            </a:extLst>
          </p:cNvPr>
          <p:cNvSpPr/>
          <p:nvPr/>
        </p:nvSpPr>
        <p:spPr>
          <a:xfrm rot="5400000">
            <a:off x="3654425" y="4403725"/>
            <a:ext cx="800100" cy="60325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021020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Yuvarlatılmış Dikdörtgen 2"/>
          <p:cNvSpPr/>
          <p:nvPr/>
        </p:nvSpPr>
        <p:spPr>
          <a:xfrm>
            <a:off x="321316" y="5276850"/>
            <a:ext cx="11584934" cy="139065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/>
            <a:r>
              <a:rPr lang="tr-TR" sz="2000" dirty="0" err="1">
                <a:solidFill>
                  <a:schemeClr val="tx1"/>
                </a:solidFill>
              </a:rPr>
              <a:t>Kandidemili</a:t>
            </a:r>
            <a:r>
              <a:rPr lang="tr-TR" sz="2000" dirty="0">
                <a:solidFill>
                  <a:schemeClr val="tx1"/>
                </a:solidFill>
              </a:rPr>
              <a:t> hastalarda moleküler temelli testlerle birlikte kullanımı tanı verimini (yüksek NPD) artırır.</a:t>
            </a:r>
          </a:p>
          <a:p>
            <a:pPr marL="0" lvl="1"/>
            <a:r>
              <a:rPr lang="tr-TR" sz="2000" i="1" dirty="0">
                <a:solidFill>
                  <a:schemeClr val="tx1"/>
                </a:solidFill>
              </a:rPr>
              <a:t>C. </a:t>
            </a:r>
            <a:r>
              <a:rPr lang="tr-TR" sz="2000" i="1" dirty="0" err="1">
                <a:solidFill>
                  <a:schemeClr val="tx1"/>
                </a:solidFill>
              </a:rPr>
              <a:t>albicans</a:t>
            </a:r>
            <a:r>
              <a:rPr lang="tr-TR" sz="2000" i="1" dirty="0">
                <a:solidFill>
                  <a:schemeClr val="tx1"/>
                </a:solidFill>
              </a:rPr>
              <a:t> </a:t>
            </a:r>
            <a:r>
              <a:rPr lang="tr-TR" sz="2000" dirty="0" err="1">
                <a:solidFill>
                  <a:schemeClr val="tx1"/>
                </a:solidFill>
              </a:rPr>
              <a:t>germ</a:t>
            </a:r>
            <a:r>
              <a:rPr lang="tr-TR" sz="2000" dirty="0">
                <a:solidFill>
                  <a:schemeClr val="tx1"/>
                </a:solidFill>
              </a:rPr>
              <a:t> tüp antikor testi (</a:t>
            </a:r>
            <a:r>
              <a:rPr lang="tr-TR" sz="2000" i="1" dirty="0">
                <a:solidFill>
                  <a:schemeClr val="tx1"/>
                </a:solidFill>
              </a:rPr>
              <a:t>C. </a:t>
            </a:r>
            <a:r>
              <a:rPr lang="tr-TR" sz="2000" i="1" dirty="0" err="1">
                <a:solidFill>
                  <a:schemeClr val="tx1"/>
                </a:solidFill>
              </a:rPr>
              <a:t>albicans</a:t>
            </a:r>
            <a:r>
              <a:rPr lang="tr-TR" sz="2000" dirty="0" err="1">
                <a:solidFill>
                  <a:schemeClr val="tx1"/>
                </a:solidFill>
              </a:rPr>
              <a:t>’ın</a:t>
            </a:r>
            <a:r>
              <a:rPr lang="tr-TR" sz="2000" dirty="0">
                <a:solidFill>
                  <a:schemeClr val="tx1"/>
                </a:solidFill>
              </a:rPr>
              <a:t> miçel formunun yüzeyine karşı antikor) yeni, </a:t>
            </a:r>
            <a:r>
              <a:rPr lang="tr-TR" sz="2000" dirty="0" err="1">
                <a:solidFill>
                  <a:schemeClr val="tx1"/>
                </a:solidFill>
              </a:rPr>
              <a:t>indirekt</a:t>
            </a:r>
            <a:r>
              <a:rPr lang="tr-TR" sz="2000" dirty="0">
                <a:solidFill>
                  <a:schemeClr val="tx1"/>
                </a:solidFill>
              </a:rPr>
              <a:t> </a:t>
            </a:r>
            <a:r>
              <a:rPr lang="tr-TR" sz="2000" dirty="0" err="1">
                <a:solidFill>
                  <a:schemeClr val="tx1"/>
                </a:solidFill>
              </a:rPr>
              <a:t>immün</a:t>
            </a:r>
            <a:r>
              <a:rPr lang="tr-TR" sz="2000" dirty="0">
                <a:solidFill>
                  <a:schemeClr val="tx1"/>
                </a:solidFill>
              </a:rPr>
              <a:t> </a:t>
            </a:r>
            <a:r>
              <a:rPr lang="tr-TR" sz="2000" dirty="0" err="1">
                <a:solidFill>
                  <a:schemeClr val="tx1"/>
                </a:solidFill>
              </a:rPr>
              <a:t>floresan</a:t>
            </a:r>
            <a:r>
              <a:rPr lang="tr-TR" sz="2000" dirty="0">
                <a:solidFill>
                  <a:schemeClr val="tx1"/>
                </a:solidFill>
              </a:rPr>
              <a:t> yöntemidir. </a:t>
            </a:r>
          </a:p>
          <a:p>
            <a:pPr marL="0" lvl="1"/>
            <a:r>
              <a:rPr lang="tr-TR" sz="2000" i="1" dirty="0" err="1">
                <a:solidFill>
                  <a:schemeClr val="tx1"/>
                </a:solidFill>
              </a:rPr>
              <a:t>Candida</a:t>
            </a:r>
            <a:r>
              <a:rPr lang="tr-TR" sz="2000" dirty="0">
                <a:solidFill>
                  <a:schemeClr val="tx1"/>
                </a:solidFill>
              </a:rPr>
              <a:t> </a:t>
            </a:r>
            <a:r>
              <a:rPr lang="tr-TR" sz="2000" dirty="0" err="1">
                <a:solidFill>
                  <a:schemeClr val="tx1"/>
                </a:solidFill>
              </a:rPr>
              <a:t>mannan</a:t>
            </a:r>
            <a:r>
              <a:rPr lang="tr-TR" sz="2000" dirty="0">
                <a:solidFill>
                  <a:schemeClr val="tx1"/>
                </a:solidFill>
              </a:rPr>
              <a:t> AG + CAGTA  birlikte kullanımı (</a:t>
            </a:r>
            <a:r>
              <a:rPr lang="tr-TR" sz="2000" dirty="0" err="1">
                <a:solidFill>
                  <a:schemeClr val="tx1"/>
                </a:solidFill>
              </a:rPr>
              <a:t>kandidemi</a:t>
            </a:r>
            <a:r>
              <a:rPr lang="tr-TR" sz="2000" dirty="0">
                <a:solidFill>
                  <a:schemeClr val="tx1"/>
                </a:solidFill>
              </a:rPr>
              <a:t> </a:t>
            </a:r>
            <a:r>
              <a:rPr lang="tr-TR" sz="2000" dirty="0" err="1">
                <a:solidFill>
                  <a:schemeClr val="tx1"/>
                </a:solidFill>
              </a:rPr>
              <a:t>prevalansı</a:t>
            </a:r>
            <a:r>
              <a:rPr lang="tr-TR" sz="2000" dirty="0">
                <a:solidFill>
                  <a:schemeClr val="tx1"/>
                </a:solidFill>
              </a:rPr>
              <a:t> %5-10) yüksek NPD (%99.8-99.6</a:t>
            </a:r>
            <a:r>
              <a:rPr lang="tr-TR" sz="2000" dirty="0">
                <a:solidFill>
                  <a:schemeClr val="accent5">
                    <a:lumMod val="50000"/>
                  </a:schemeClr>
                </a:solidFill>
              </a:rPr>
              <a:t>).</a:t>
            </a:r>
          </a:p>
        </p:txBody>
      </p:sp>
      <p:sp>
        <p:nvSpPr>
          <p:cNvPr id="5" name="3 Yuvarlatılmış Dikdörtgen">
            <a:extLst>
              <a:ext uri="{FF2B5EF4-FFF2-40B4-BE49-F238E27FC236}">
                <a16:creationId xmlns:a16="http://schemas.microsoft.com/office/drawing/2014/main" xmlns="" id="{49CC4A29-4341-848C-8BB4-887585C8F5B3}"/>
              </a:ext>
            </a:extLst>
          </p:cNvPr>
          <p:cNvSpPr/>
          <p:nvPr/>
        </p:nvSpPr>
        <p:spPr>
          <a:xfrm>
            <a:off x="245661" y="63932"/>
            <a:ext cx="11750722" cy="52322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4000" b="1" dirty="0" err="1">
                <a:solidFill>
                  <a:schemeClr val="tx1"/>
                </a:solidFill>
                <a:latin typeface="+mj-lt"/>
              </a:rPr>
              <a:t>Mannan</a:t>
            </a:r>
            <a:r>
              <a:rPr lang="tr-TR" sz="4000" b="1" dirty="0">
                <a:solidFill>
                  <a:schemeClr val="tx1"/>
                </a:solidFill>
                <a:latin typeface="+mj-lt"/>
              </a:rPr>
              <a:t> ve Anti-</a:t>
            </a:r>
            <a:r>
              <a:rPr lang="tr-TR" sz="4000" b="1" dirty="0" err="1">
                <a:solidFill>
                  <a:schemeClr val="tx1"/>
                </a:solidFill>
                <a:latin typeface="+mj-lt"/>
              </a:rPr>
              <a:t>mannan</a:t>
            </a:r>
            <a:r>
              <a:rPr lang="tr-TR" sz="4000" b="1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  <p:graphicFrame>
        <p:nvGraphicFramePr>
          <p:cNvPr id="2" name="Tablo 1">
            <a:extLst>
              <a:ext uri="{FF2B5EF4-FFF2-40B4-BE49-F238E27FC236}">
                <a16:creationId xmlns:a16="http://schemas.microsoft.com/office/drawing/2014/main" xmlns="" id="{ADCE27EA-C41D-A7E7-CDB5-8CD1F65A0B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9626592"/>
              </p:ext>
            </p:extLst>
          </p:nvPr>
        </p:nvGraphicFramePr>
        <p:xfrm>
          <a:off x="226066" y="638819"/>
          <a:ext cx="11718387" cy="448644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6675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9114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68118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17929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919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solidFill>
                            <a:schemeClr val="tx1"/>
                          </a:solidFill>
                          <a:effectLst/>
                        </a:rPr>
                        <a:t>Yöntem</a:t>
                      </a:r>
                      <a:endParaRPr lang="tr-TR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 err="1">
                          <a:solidFill>
                            <a:schemeClr val="tx1"/>
                          </a:solidFill>
                          <a:effectLst/>
                        </a:rPr>
                        <a:t>Endikasyon</a:t>
                      </a:r>
                      <a:endParaRPr lang="tr-TR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solidFill>
                            <a:schemeClr val="tx1"/>
                          </a:solidFill>
                          <a:effectLst/>
                        </a:rPr>
                        <a:t>Teknik özellikler</a:t>
                      </a:r>
                      <a:endParaRPr lang="tr-TR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solidFill>
                            <a:schemeClr val="tx1"/>
                          </a:solidFill>
                          <a:effectLst/>
                        </a:rPr>
                        <a:t>Kısıtlılıklar</a:t>
                      </a:r>
                      <a:endParaRPr lang="tr-TR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9222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i="1" dirty="0" err="1">
                          <a:solidFill>
                            <a:schemeClr val="tx1"/>
                          </a:solidFill>
                          <a:effectLst/>
                        </a:rPr>
                        <a:t>Candida</a:t>
                      </a:r>
                      <a:r>
                        <a:rPr lang="tr-TR" sz="18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tr-TR" sz="1800" dirty="0" err="1">
                          <a:solidFill>
                            <a:schemeClr val="tx1"/>
                          </a:solidFill>
                          <a:effectLst/>
                        </a:rPr>
                        <a:t>mannan</a:t>
                      </a:r>
                      <a:r>
                        <a:rPr lang="tr-TR" sz="1800" dirty="0">
                          <a:solidFill>
                            <a:schemeClr val="tx1"/>
                          </a:solidFill>
                          <a:effectLst/>
                        </a:rPr>
                        <a:t> antijen (MA) ve anti-</a:t>
                      </a:r>
                      <a:r>
                        <a:rPr lang="tr-TR" sz="1800" dirty="0" err="1">
                          <a:solidFill>
                            <a:schemeClr val="tx1"/>
                          </a:solidFill>
                          <a:effectLst/>
                        </a:rPr>
                        <a:t>mannan</a:t>
                      </a:r>
                      <a:r>
                        <a:rPr lang="tr-TR" sz="1800" dirty="0">
                          <a:solidFill>
                            <a:schemeClr val="tx1"/>
                          </a:solidFill>
                          <a:effectLst/>
                        </a:rPr>
                        <a:t> antikor (AMA)</a:t>
                      </a:r>
                      <a:endParaRPr lang="tr-TR" sz="24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tr-TR" sz="24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solidFill>
                            <a:schemeClr val="tx1"/>
                          </a:solidFill>
                          <a:effectLst/>
                        </a:rPr>
                        <a:t>Ticari yöntemler</a:t>
                      </a:r>
                      <a:endParaRPr lang="tr-TR" sz="24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 err="1">
                          <a:solidFill>
                            <a:schemeClr val="tx1"/>
                          </a:solidFill>
                          <a:effectLst/>
                        </a:rPr>
                        <a:t>Bio</a:t>
                      </a:r>
                      <a:r>
                        <a:rPr lang="tr-TR" sz="18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tr-TR" sz="1800" dirty="0" err="1">
                          <a:solidFill>
                            <a:schemeClr val="tx1"/>
                          </a:solidFill>
                          <a:effectLst/>
                        </a:rPr>
                        <a:t>Rad</a:t>
                      </a:r>
                      <a:r>
                        <a:rPr lang="tr-TR" sz="1800" dirty="0">
                          <a:solidFill>
                            <a:schemeClr val="tx1"/>
                          </a:solidFill>
                          <a:effectLst/>
                        </a:rPr>
                        <a:t> (D: %55-89; Ö: %60-89</a:t>
                      </a:r>
                      <a:endParaRPr lang="tr-TR" sz="24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 err="1">
                          <a:solidFill>
                            <a:schemeClr val="tx1"/>
                          </a:solidFill>
                          <a:effectLst/>
                        </a:rPr>
                        <a:t>Serion</a:t>
                      </a:r>
                      <a:r>
                        <a:rPr lang="tr-TR" sz="1800" dirty="0">
                          <a:solidFill>
                            <a:schemeClr val="tx1"/>
                          </a:solidFill>
                          <a:effectLst/>
                        </a:rPr>
                        <a:t> (MA için)</a:t>
                      </a:r>
                      <a:endParaRPr lang="tr-TR" sz="24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solidFill>
                            <a:schemeClr val="tx1"/>
                          </a:solidFill>
                          <a:effectLst/>
                        </a:rPr>
                        <a:t>D:  %52-62; Ö: %54-98</a:t>
                      </a:r>
                      <a:endParaRPr lang="tr-TR" sz="24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 err="1">
                          <a:solidFill>
                            <a:schemeClr val="tx1"/>
                          </a:solidFill>
                          <a:effectLst/>
                        </a:rPr>
                        <a:t>Dynamiker</a:t>
                      </a:r>
                      <a:r>
                        <a:rPr lang="tr-TR" sz="1800" dirty="0">
                          <a:solidFill>
                            <a:schemeClr val="tx1"/>
                          </a:solidFill>
                          <a:effectLst/>
                        </a:rPr>
                        <a:t>  (AMA-</a:t>
                      </a:r>
                      <a:r>
                        <a:rPr lang="tr-TR" sz="1800" dirty="0" err="1">
                          <a:solidFill>
                            <a:schemeClr val="tx1"/>
                          </a:solidFill>
                          <a:effectLst/>
                        </a:rPr>
                        <a:t>IgM</a:t>
                      </a:r>
                      <a:r>
                        <a:rPr lang="tr-TR" sz="1800" dirty="0">
                          <a:solidFill>
                            <a:schemeClr val="tx1"/>
                          </a:solidFill>
                          <a:effectLst/>
                        </a:rPr>
                        <a:t> ve </a:t>
                      </a:r>
                      <a:r>
                        <a:rPr lang="tr-TR" sz="1800" dirty="0" err="1">
                          <a:solidFill>
                            <a:schemeClr val="tx1"/>
                          </a:solidFill>
                          <a:effectLst/>
                        </a:rPr>
                        <a:t>IgG</a:t>
                      </a:r>
                      <a:r>
                        <a:rPr lang="tr-TR" sz="180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tr-TR" sz="24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solidFill>
                            <a:schemeClr val="tx1"/>
                          </a:solidFill>
                          <a:effectLst/>
                        </a:rPr>
                        <a:t>D. %57-93; Ö: %93-94 </a:t>
                      </a:r>
                      <a:endParaRPr lang="tr-TR" sz="2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 err="1">
                          <a:effectLst/>
                        </a:rPr>
                        <a:t>Kandidemi</a:t>
                      </a:r>
                      <a:r>
                        <a:rPr lang="tr-TR" sz="1800" dirty="0">
                          <a:effectLst/>
                        </a:rPr>
                        <a:t> ve iç organ kandidozunun tanısı için MA/AMA testlerinin birlikte kullanılması</a:t>
                      </a:r>
                      <a:endParaRPr lang="tr-TR" sz="24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 </a:t>
                      </a:r>
                      <a:endParaRPr lang="tr-TR" sz="24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</a:rPr>
                        <a:t>Kronik </a:t>
                      </a:r>
                      <a:r>
                        <a:rPr lang="tr-TR" sz="1800" dirty="0" err="1">
                          <a:effectLst/>
                        </a:rPr>
                        <a:t>disemine</a:t>
                      </a:r>
                      <a:r>
                        <a:rPr lang="tr-TR" sz="1800" dirty="0">
                          <a:effectLst/>
                        </a:rPr>
                        <a:t> kandidoz tanısında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tr-TR" sz="1800" b="1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 err="1">
                          <a:effectLst/>
                        </a:rPr>
                        <a:t>Kandidemi</a:t>
                      </a:r>
                      <a:r>
                        <a:rPr lang="tr-TR" sz="1800" b="1" dirty="0">
                          <a:effectLst/>
                        </a:rPr>
                        <a:t> tanısını dışlamada</a:t>
                      </a:r>
                      <a:endParaRPr lang="tr-TR" sz="2400" b="1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</a:rPr>
                        <a:t>Kan kültürüne göre 6-7 gün önce pozitif</a:t>
                      </a:r>
                      <a:endParaRPr lang="tr-TR" sz="24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</a:rPr>
                        <a:t> </a:t>
                      </a:r>
                      <a:endParaRPr lang="tr-TR" sz="24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effectLst/>
                        </a:rPr>
                        <a:t>NPD yüksek</a:t>
                      </a:r>
                      <a:endParaRPr lang="tr-TR" sz="2400" b="1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</a:rPr>
                        <a:t>Kronik </a:t>
                      </a:r>
                      <a:r>
                        <a:rPr lang="tr-TR" sz="1800" dirty="0" err="1">
                          <a:effectLst/>
                        </a:rPr>
                        <a:t>disemine</a:t>
                      </a:r>
                      <a:r>
                        <a:rPr lang="tr-TR" sz="1800" dirty="0">
                          <a:effectLst/>
                        </a:rPr>
                        <a:t> kandidozda kültürden ortalama 16 gün önce pozitif</a:t>
                      </a:r>
                      <a:endParaRPr lang="tr-TR" sz="24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</a:rPr>
                        <a:t> </a:t>
                      </a:r>
                      <a:endParaRPr lang="tr-TR" sz="24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 err="1">
                          <a:effectLst/>
                        </a:rPr>
                        <a:t>Platelia</a:t>
                      </a:r>
                      <a:r>
                        <a:rPr lang="tr-TR" sz="1800" dirty="0">
                          <a:effectLst/>
                        </a:rPr>
                        <a:t> </a:t>
                      </a:r>
                      <a:r>
                        <a:rPr lang="tr-TR" sz="1800" dirty="0" err="1">
                          <a:effectLst/>
                        </a:rPr>
                        <a:t>Ag</a:t>
                      </a:r>
                      <a:r>
                        <a:rPr lang="tr-TR" sz="1800" dirty="0">
                          <a:effectLst/>
                        </a:rPr>
                        <a:t> /Ab; Tekrarlayan testler!</a:t>
                      </a:r>
                      <a:endParaRPr lang="tr-TR" sz="24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</a:rPr>
                        <a:t>İki pozitif test; gerçek pozitif sonuç</a:t>
                      </a:r>
                      <a:endParaRPr lang="tr-TR" sz="24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</a:rPr>
                        <a:t> </a:t>
                      </a:r>
                      <a:endParaRPr lang="tr-T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</a:rPr>
                        <a:t>Duyarlılık türe göre farklı</a:t>
                      </a:r>
                      <a:endParaRPr lang="tr-TR" sz="24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</a:rPr>
                        <a:t>En yüksek performans: </a:t>
                      </a:r>
                      <a:r>
                        <a:rPr lang="tr-TR" sz="1800" i="1" dirty="0">
                          <a:effectLst/>
                        </a:rPr>
                        <a:t>C. </a:t>
                      </a:r>
                      <a:r>
                        <a:rPr lang="tr-TR" sz="1800" i="1" dirty="0" err="1">
                          <a:effectLst/>
                        </a:rPr>
                        <a:t>albicans</a:t>
                      </a:r>
                      <a:r>
                        <a:rPr lang="tr-TR" sz="1800" i="1" dirty="0">
                          <a:effectLst/>
                        </a:rPr>
                        <a:t>, C. </a:t>
                      </a:r>
                      <a:r>
                        <a:rPr lang="tr-TR" sz="1800" i="1" dirty="0" err="1">
                          <a:effectLst/>
                        </a:rPr>
                        <a:t>glabrata</a:t>
                      </a:r>
                      <a:r>
                        <a:rPr lang="tr-TR" sz="1800" i="1" dirty="0">
                          <a:effectLst/>
                        </a:rPr>
                        <a:t> veya C. </a:t>
                      </a:r>
                      <a:r>
                        <a:rPr lang="tr-TR" sz="1800" i="1" dirty="0" err="1">
                          <a:effectLst/>
                        </a:rPr>
                        <a:t>tropicalis</a:t>
                      </a:r>
                      <a:r>
                        <a:rPr lang="tr-TR" sz="1800" i="1" dirty="0">
                          <a:effectLst/>
                        </a:rPr>
                        <a:t> </a:t>
                      </a:r>
                      <a:endParaRPr lang="tr-TR" sz="2400" i="1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 </a:t>
                      </a:r>
                      <a:endParaRPr lang="tr-TR" sz="24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i="1" dirty="0">
                          <a:effectLst/>
                        </a:rPr>
                        <a:t>C. </a:t>
                      </a:r>
                      <a:r>
                        <a:rPr lang="tr-TR" sz="1800" i="1" dirty="0" err="1">
                          <a:effectLst/>
                        </a:rPr>
                        <a:t>krusei</a:t>
                      </a:r>
                      <a:r>
                        <a:rPr lang="tr-TR" sz="1800" i="1" dirty="0">
                          <a:effectLst/>
                        </a:rPr>
                        <a:t> ve C. </a:t>
                      </a:r>
                      <a:r>
                        <a:rPr lang="tr-TR" sz="1800" i="1" dirty="0" err="1">
                          <a:effectLst/>
                        </a:rPr>
                        <a:t>parapsilosis</a:t>
                      </a:r>
                      <a:r>
                        <a:rPr lang="tr-TR" sz="1800" dirty="0">
                          <a:effectLst/>
                        </a:rPr>
                        <a:t>: duyarlılık düşük</a:t>
                      </a:r>
                      <a:endParaRPr lang="tr-TR" sz="24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 </a:t>
                      </a:r>
                      <a:endParaRPr lang="tr-TR" sz="24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effectLst/>
                        </a:rPr>
                        <a:t>Yanlış pozitif:</a:t>
                      </a:r>
                      <a:endParaRPr lang="tr-TR" sz="2400" b="1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 err="1">
                          <a:effectLst/>
                        </a:rPr>
                        <a:t>Bakteriyemide</a:t>
                      </a:r>
                      <a:endParaRPr lang="tr-TR" sz="24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 err="1">
                          <a:effectLst/>
                        </a:rPr>
                        <a:t>Valacyclovir</a:t>
                      </a:r>
                      <a:r>
                        <a:rPr lang="tr-TR" sz="1800" dirty="0">
                          <a:effectLst/>
                        </a:rPr>
                        <a:t> ve </a:t>
                      </a:r>
                      <a:endParaRPr lang="tr-TR" sz="24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 err="1">
                          <a:effectLst/>
                        </a:rPr>
                        <a:t>acyclovir</a:t>
                      </a:r>
                      <a:r>
                        <a:rPr lang="tr-TR" sz="1800" dirty="0">
                          <a:effectLst/>
                        </a:rPr>
                        <a:t> kullanımında</a:t>
                      </a:r>
                      <a:endParaRPr lang="tr-T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12206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31A8B289-66C1-66FA-DDEB-24C663078A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2036234"/>
            <a:ext cx="7035217" cy="4023360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tr-TR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İndirekt </a:t>
            </a:r>
            <a:r>
              <a:rPr lang="tr-TR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immünofloresan</a:t>
            </a:r>
            <a:r>
              <a:rPr lang="tr-TR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temelli bir test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tr-TR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İnvazif kandidozda tanı ve  tedaviye yanıtın izlenmesinde yararlı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tr-TR" sz="240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tr-TR" sz="24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CAGTA tespitine yönelik IFA </a:t>
            </a:r>
            <a:r>
              <a:rPr lang="tr-TR" sz="24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IgG</a:t>
            </a:r>
            <a:r>
              <a:rPr lang="tr-TR" sz="24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(</a:t>
            </a:r>
            <a:r>
              <a:rPr lang="tr-TR" sz="24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Vircell</a:t>
            </a:r>
            <a:r>
              <a:rPr lang="tr-TR" sz="24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tr-TR" sz="24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Laboratorie</a:t>
            </a:r>
            <a:r>
              <a:rPr lang="tr-TR" sz="24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, İspanya) ticari kiti mevcut</a:t>
            </a:r>
          </a:p>
          <a:p>
            <a:pPr lvl="1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tr-TR" sz="22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Sıklıkla anti-</a:t>
            </a:r>
            <a:r>
              <a:rPr lang="tr-TR" sz="2200" i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Candida</a:t>
            </a:r>
            <a:r>
              <a:rPr lang="tr-TR" sz="2200" i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tr-TR" sz="22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IgG</a:t>
            </a:r>
            <a:r>
              <a:rPr lang="tr-TR" sz="22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tespiti </a:t>
            </a:r>
          </a:p>
          <a:p>
            <a:pPr lvl="1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tr-TR" sz="22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IgM, IgA ve </a:t>
            </a:r>
            <a:r>
              <a:rPr lang="tr-TR" sz="22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IgE</a:t>
            </a:r>
            <a:r>
              <a:rPr lang="tr-TR" sz="22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tespitine yönelik testler de mevcut</a:t>
            </a:r>
          </a:p>
          <a:p>
            <a:pPr lvl="1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tr-TR" sz="22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IgA‘nın</a:t>
            </a:r>
            <a:r>
              <a:rPr lang="tr-TR" sz="22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invazif kandidoz tanısında yararlı bir belirteç olduğu bildirilmiştir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tr-TR" sz="240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tr-TR" sz="2600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4" name="3 Yuvarlatılmış Dikdörtgen">
            <a:extLst>
              <a:ext uri="{FF2B5EF4-FFF2-40B4-BE49-F238E27FC236}">
                <a16:creationId xmlns:a16="http://schemas.microsoft.com/office/drawing/2014/main" xmlns="" id="{4B92A87D-7064-C2C0-77F2-AA5B91475CC0}"/>
              </a:ext>
            </a:extLst>
          </p:cNvPr>
          <p:cNvSpPr/>
          <p:nvPr/>
        </p:nvSpPr>
        <p:spPr>
          <a:xfrm>
            <a:off x="1205388" y="196962"/>
            <a:ext cx="10002705" cy="130981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i="1" dirty="0">
                <a:solidFill>
                  <a:schemeClr val="tx1"/>
                </a:solidFill>
                <a:latin typeface="+mj-lt"/>
              </a:rPr>
              <a:t>Candida albicans </a:t>
            </a:r>
            <a:r>
              <a:rPr lang="en-US" sz="4000" b="1" dirty="0">
                <a:solidFill>
                  <a:schemeClr val="tx1"/>
                </a:solidFill>
                <a:latin typeface="+mj-lt"/>
              </a:rPr>
              <a:t>germ tube antibody (CAGTA)</a:t>
            </a:r>
            <a:endParaRPr lang="tr-TR" sz="4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xmlns="" id="{317D26F3-4311-B7FC-6DA4-9B4F25DF89A7}"/>
              </a:ext>
            </a:extLst>
          </p:cNvPr>
          <p:cNvSpPr txBox="1"/>
          <p:nvPr/>
        </p:nvSpPr>
        <p:spPr>
          <a:xfrm>
            <a:off x="632221" y="6395024"/>
            <a:ext cx="109549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+mj-lt"/>
              </a:rPr>
              <a:t>White PL. Developments in fungal serology. Current Fungal Infection Reports. 2023</a:t>
            </a:r>
            <a:r>
              <a:rPr lang="tr-TR" dirty="0">
                <a:latin typeface="+mj-lt"/>
              </a:rPr>
              <a:t> </a:t>
            </a:r>
            <a:r>
              <a:rPr lang="en-US" dirty="0">
                <a:latin typeface="+mj-lt"/>
              </a:rPr>
              <a:t>Jun;17(2):132-43</a:t>
            </a:r>
            <a:endParaRPr lang="tr-TR" dirty="0">
              <a:latin typeface="+mj-lt"/>
            </a:endParaRPr>
          </a:p>
        </p:txBody>
      </p:sp>
      <p:pic>
        <p:nvPicPr>
          <p:cNvPr id="1026" name="Picture 2" descr="INVASIVE CANDIDIASIS (CAGTA) IFA - Vircell">
            <a:extLst>
              <a:ext uri="{FF2B5EF4-FFF2-40B4-BE49-F238E27FC236}">
                <a16:creationId xmlns:a16="http://schemas.microsoft.com/office/drawing/2014/main" xmlns="" id="{E2EBCF30-7B2A-F7DA-E26E-09558A419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671" y="2064809"/>
            <a:ext cx="3626117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68848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1097279" y="1845734"/>
            <a:ext cx="10486323" cy="4786420"/>
          </a:xfrm>
          <a:noFill/>
        </p:spPr>
        <p:txBody>
          <a:bodyPr>
            <a:normAutofit/>
          </a:bodyPr>
          <a:lstStyle/>
          <a:p>
            <a:pPr marL="384048" lvl="2" indent="0" algn="ctr">
              <a:buNone/>
            </a:pPr>
            <a:endParaRPr lang="tr-TR" sz="2200" b="1" dirty="0">
              <a:solidFill>
                <a:schemeClr val="tx1"/>
              </a:solidFill>
              <a:latin typeface="+mj-lt"/>
            </a:endParaRPr>
          </a:p>
          <a:p>
            <a:pPr marL="384048" lvl="2" indent="0" algn="ctr">
              <a:buNone/>
            </a:pPr>
            <a:r>
              <a:rPr lang="tr-TR" sz="2400" b="1" dirty="0">
                <a:solidFill>
                  <a:schemeClr val="tx1"/>
                </a:solidFill>
                <a:latin typeface="+mj-lt"/>
              </a:rPr>
              <a:t>İnvazif mantar enfeksiyonlarının tedavisi güçleşmektedir</a:t>
            </a:r>
          </a:p>
          <a:p>
            <a:pPr lvl="2" algn="just">
              <a:buFont typeface="Arial" panose="020B0604020202020204" pitchFamily="34" charset="0"/>
              <a:buChar char="•"/>
            </a:pPr>
            <a:endParaRPr lang="tr-TR" sz="2400" b="1" dirty="0">
              <a:solidFill>
                <a:schemeClr val="tx1"/>
              </a:solidFill>
              <a:latin typeface="+mj-lt"/>
            </a:endParaRPr>
          </a:p>
          <a:p>
            <a:pPr lvl="2" algn="just">
              <a:buFont typeface="Arial" panose="020B0604020202020204" pitchFamily="34" charset="0"/>
              <a:buChar char="•"/>
            </a:pPr>
            <a:endParaRPr lang="tr-TR" sz="24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xmlns="" id="{DAD446C5-5D41-520B-4E19-9A44622B63E6}"/>
              </a:ext>
            </a:extLst>
          </p:cNvPr>
          <p:cNvSpPr txBox="1"/>
          <p:nvPr/>
        </p:nvSpPr>
        <p:spPr>
          <a:xfrm>
            <a:off x="1097279" y="634485"/>
            <a:ext cx="10170695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r-TR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Çoklu ilaca dirençli mantar türleri küresel olarak yayılmaktadır</a:t>
            </a:r>
          </a:p>
          <a:p>
            <a:pPr algn="just"/>
            <a:endParaRPr lang="tr-TR" sz="2400" b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xmlns="" id="{D439E32A-95E4-B028-1EA7-FC0A0C193B75}"/>
              </a:ext>
            </a:extLst>
          </p:cNvPr>
          <p:cNvSpPr/>
          <p:nvPr/>
        </p:nvSpPr>
        <p:spPr>
          <a:xfrm>
            <a:off x="927996" y="4275038"/>
            <a:ext cx="10339978" cy="105877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Font typeface="Arial" panose="020B0604020202020204" pitchFamily="34" charset="0"/>
              <a:buChar char="•"/>
            </a:pPr>
            <a:r>
              <a:rPr lang="tr-TR" sz="2200" dirty="0">
                <a:solidFill>
                  <a:schemeClr val="tx1"/>
                </a:solidFill>
              </a:rPr>
              <a:t>Bu güçlükler </a:t>
            </a:r>
            <a:r>
              <a:rPr lang="tr-TR" sz="2200" b="1" dirty="0">
                <a:solidFill>
                  <a:schemeClr val="tx1"/>
                </a:solidFill>
              </a:rPr>
              <a:t>mantarların hızlı ve doğru bir şekilde tanımlanmasının </a:t>
            </a:r>
            <a:r>
              <a:rPr lang="tr-TR" sz="2200" dirty="0">
                <a:solidFill>
                  <a:schemeClr val="tx1"/>
                </a:solidFill>
              </a:rPr>
              <a:t>önemini arttırır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tr-TR" sz="2200" b="1" dirty="0">
                <a:solidFill>
                  <a:schemeClr val="tx1"/>
                </a:solidFill>
              </a:rPr>
              <a:t>Tanı hızı</a:t>
            </a:r>
            <a:r>
              <a:rPr lang="tr-TR" sz="2200" dirty="0">
                <a:solidFill>
                  <a:schemeClr val="tx1"/>
                </a:solidFill>
              </a:rPr>
              <a:t>, hasta sonuçlarını iyileştirmede anahtar faktördür</a:t>
            </a:r>
          </a:p>
        </p:txBody>
      </p:sp>
      <p:sp>
        <p:nvSpPr>
          <p:cNvPr id="8" name="Ok: Aşağı 7">
            <a:extLst>
              <a:ext uri="{FF2B5EF4-FFF2-40B4-BE49-F238E27FC236}">
                <a16:creationId xmlns:a16="http://schemas.microsoft.com/office/drawing/2014/main" xmlns="" id="{E0B7D114-552F-E39A-D147-86FE02F73650}"/>
              </a:ext>
            </a:extLst>
          </p:cNvPr>
          <p:cNvSpPr/>
          <p:nvPr/>
        </p:nvSpPr>
        <p:spPr>
          <a:xfrm>
            <a:off x="5578642" y="2904513"/>
            <a:ext cx="1034715" cy="1130968"/>
          </a:xfrm>
          <a:prstGeom prst="downArrow">
            <a:avLst/>
          </a:prstGeom>
          <a:solidFill>
            <a:srgbClr val="FF99FF"/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" name="Dikdörtgen 1">
            <a:extLst>
              <a:ext uri="{FF2B5EF4-FFF2-40B4-BE49-F238E27FC236}">
                <a16:creationId xmlns:a16="http://schemas.microsoft.com/office/drawing/2014/main" xmlns="" id="{F47874E2-B4AF-0625-8B48-64EDAE034FE0}"/>
              </a:ext>
            </a:extLst>
          </p:cNvPr>
          <p:cNvSpPr/>
          <p:nvPr/>
        </p:nvSpPr>
        <p:spPr>
          <a:xfrm>
            <a:off x="784058" y="6334780"/>
            <a:ext cx="111920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Fang et al. Diagnosis of invasive fungal infections:</a:t>
            </a:r>
            <a:r>
              <a:rPr lang="tr-TR" sz="1400" dirty="0"/>
              <a:t> </a:t>
            </a:r>
            <a:r>
              <a:rPr lang="en-US" sz="1400" dirty="0"/>
              <a:t>challenges and recent developments</a:t>
            </a:r>
            <a:r>
              <a:rPr lang="tr-TR" sz="1400" dirty="0"/>
              <a:t>. </a:t>
            </a:r>
            <a:r>
              <a:rPr lang="en-US" sz="1400" dirty="0"/>
              <a:t>Journal of Biomedical Science</a:t>
            </a:r>
            <a:r>
              <a:rPr lang="tr-TR" sz="1400" dirty="0"/>
              <a:t>, 2023 </a:t>
            </a:r>
            <a:r>
              <a:rPr lang="en-US" sz="1400" dirty="0"/>
              <a:t>https://doi.org/10.1186/s12929-023-00926-2</a:t>
            </a:r>
            <a:endParaRPr lang="tr-TR" sz="1400" dirty="0"/>
          </a:p>
        </p:txBody>
      </p:sp>
    </p:spTree>
    <p:extLst>
      <p:ext uri="{BB962C8B-B14F-4D97-AF65-F5344CB8AC3E}">
        <p14:creationId xmlns:p14="http://schemas.microsoft.com/office/powerpoint/2010/main" val="36443119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31A8B289-66C1-66FA-DDEB-24C663078A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6156960" cy="4023360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tr-TR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Y</a:t>
            </a:r>
            <a:r>
              <a:rPr lang="tr-TR" sz="2400" dirty="0">
                <a:solidFill>
                  <a:schemeClr val="tx1"/>
                </a:solidFill>
                <a:latin typeface="+mj-lt"/>
              </a:rPr>
              <a:t>oğun bakım hastalarında yüksek </a:t>
            </a:r>
            <a:r>
              <a:rPr lang="tr-TR" sz="2400" dirty="0" err="1">
                <a:solidFill>
                  <a:schemeClr val="tx1"/>
                </a:solidFill>
                <a:latin typeface="+mj-lt"/>
              </a:rPr>
              <a:t>kolonizasyon</a:t>
            </a:r>
            <a:r>
              <a:rPr lang="tr-TR" sz="2400" dirty="0">
                <a:solidFill>
                  <a:schemeClr val="tx1"/>
                </a:solidFill>
                <a:latin typeface="+mj-lt"/>
              </a:rPr>
              <a:t> nedeni ile özgüllük azalmıştır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tr-TR" sz="2400" dirty="0" err="1">
                <a:solidFill>
                  <a:schemeClr val="tx1"/>
                </a:solidFill>
                <a:latin typeface="+mj-lt"/>
              </a:rPr>
              <a:t>Non</a:t>
            </a:r>
            <a:r>
              <a:rPr lang="tr-TR" sz="2400" dirty="0">
                <a:solidFill>
                  <a:schemeClr val="tx1"/>
                </a:solidFill>
                <a:latin typeface="+mj-lt"/>
              </a:rPr>
              <a:t>-invazif </a:t>
            </a:r>
            <a:r>
              <a:rPr lang="tr-TR" sz="2400" i="1" dirty="0" err="1">
                <a:solidFill>
                  <a:schemeClr val="tx1"/>
                </a:solidFill>
                <a:latin typeface="+mj-lt"/>
              </a:rPr>
              <a:t>Candida</a:t>
            </a:r>
            <a:r>
              <a:rPr lang="tr-TR" sz="2400" dirty="0">
                <a:solidFill>
                  <a:schemeClr val="tx1"/>
                </a:solidFill>
                <a:latin typeface="+mj-lt"/>
              </a:rPr>
              <a:t> enfeksiyonlarında duyarlılığı düşük bulunmuştur 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tr-TR" sz="2600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59AD904D-B662-E916-13AA-02315EC2F3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5287" y="1862760"/>
            <a:ext cx="3649721" cy="2796623"/>
          </a:xfrm>
          <a:prstGeom prst="rect">
            <a:avLst/>
          </a:prstGeom>
        </p:spPr>
      </p:pic>
      <p:sp>
        <p:nvSpPr>
          <p:cNvPr id="6" name="5 Metin kutusu"/>
          <p:cNvSpPr txBox="1"/>
          <p:nvPr/>
        </p:nvSpPr>
        <p:spPr>
          <a:xfrm>
            <a:off x="586854" y="6400804"/>
            <a:ext cx="11286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White PL. Developments in fungal serology. Current Fungal Infection Reports. 2023</a:t>
            </a:r>
            <a:r>
              <a:rPr lang="tr-TR" dirty="0">
                <a:latin typeface="+mj-lt"/>
              </a:rPr>
              <a:t> </a:t>
            </a:r>
            <a:r>
              <a:rPr lang="en-US" dirty="0">
                <a:latin typeface="+mj-lt"/>
              </a:rPr>
              <a:t>Jun;17(2):132-43</a:t>
            </a:r>
            <a:endParaRPr lang="tr-TR" dirty="0">
              <a:latin typeface="+mj-lt"/>
            </a:endParaRPr>
          </a:p>
        </p:txBody>
      </p:sp>
      <p:sp>
        <p:nvSpPr>
          <p:cNvPr id="2" name="6 Yuvarlatılmış Dikdörtgen">
            <a:extLst>
              <a:ext uri="{FF2B5EF4-FFF2-40B4-BE49-F238E27FC236}">
                <a16:creationId xmlns:a16="http://schemas.microsoft.com/office/drawing/2014/main" xmlns="" id="{89407C61-6888-F4DD-5B73-A5AE3737293B}"/>
              </a:ext>
            </a:extLst>
          </p:cNvPr>
          <p:cNvSpPr/>
          <p:nvPr/>
        </p:nvSpPr>
        <p:spPr>
          <a:xfrm>
            <a:off x="1217745" y="247135"/>
            <a:ext cx="10002705" cy="133061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i="1" dirty="0">
                <a:solidFill>
                  <a:schemeClr val="tx1"/>
                </a:solidFill>
                <a:latin typeface="+mj-lt"/>
              </a:rPr>
              <a:t>Candida albicans </a:t>
            </a:r>
            <a:r>
              <a:rPr lang="en-US" sz="4000" b="1" dirty="0">
                <a:solidFill>
                  <a:schemeClr val="tx1"/>
                </a:solidFill>
                <a:latin typeface="+mj-lt"/>
              </a:rPr>
              <a:t>germ tube antibody (CAGTA)</a:t>
            </a:r>
            <a:endParaRPr lang="tr-TR" sz="4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xmlns="" id="{057390A4-06EC-2EB2-DAA7-FF0A91A23A68}"/>
              </a:ext>
            </a:extLst>
          </p:cNvPr>
          <p:cNvSpPr/>
          <p:nvPr/>
        </p:nvSpPr>
        <p:spPr>
          <a:xfrm>
            <a:off x="912720" y="4060844"/>
            <a:ext cx="7583355" cy="17287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tr-TR" sz="22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Diğer </a:t>
            </a:r>
            <a:r>
              <a:rPr lang="tr-TR" sz="22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kandidalara</a:t>
            </a:r>
            <a:r>
              <a:rPr lang="tr-TR" sz="22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bağlı olarak oluşan invazif kandidozda da CAGTA sonuçları daha düşük titre de olmakla birlikte pozitif olarak bulunmuştur</a:t>
            </a:r>
          </a:p>
          <a:p>
            <a:pPr lvl="1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tr-TR" sz="22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Mannan</a:t>
            </a:r>
            <a:r>
              <a:rPr lang="tr-TR" sz="22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ve </a:t>
            </a:r>
            <a:r>
              <a:rPr lang="el-GR" sz="22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β</a:t>
            </a:r>
            <a:r>
              <a:rPr lang="tr-TR" sz="22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glukan ile birlikte kullanımı iyi sonuç verir</a:t>
            </a:r>
          </a:p>
        </p:txBody>
      </p:sp>
    </p:spTree>
    <p:extLst>
      <p:ext uri="{BB962C8B-B14F-4D97-AF65-F5344CB8AC3E}">
        <p14:creationId xmlns:p14="http://schemas.microsoft.com/office/powerpoint/2010/main" val="1882668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1097280" y="1927622"/>
            <a:ext cx="10058400" cy="4023360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tr-TR" sz="2400" b="1" dirty="0">
                <a:solidFill>
                  <a:srgbClr val="FF0000"/>
                </a:solidFill>
                <a:latin typeface="+mj-lt"/>
              </a:rPr>
              <a:t>İnvazif kandidoz tanısında CAGTA ve 1,3-</a:t>
            </a:r>
            <a:r>
              <a:rPr lang="el-GR" sz="2400" b="1" dirty="0">
                <a:solidFill>
                  <a:srgbClr val="FF0000"/>
                </a:solidFill>
                <a:latin typeface="+mj-lt"/>
              </a:rPr>
              <a:t>β</a:t>
            </a:r>
            <a:r>
              <a:rPr lang="tr-TR" sz="2400" b="1" dirty="0">
                <a:solidFill>
                  <a:srgbClr val="FF0000"/>
                </a:solidFill>
                <a:latin typeface="+mj-lt"/>
              </a:rPr>
              <a:t>-D-glukan birlikte uygulandığında</a:t>
            </a:r>
            <a:r>
              <a:rPr lang="tr-TR" sz="2400" dirty="0">
                <a:solidFill>
                  <a:schemeClr val="tx1"/>
                </a:solidFill>
                <a:latin typeface="+mj-lt"/>
              </a:rPr>
              <a:t>;</a:t>
            </a:r>
          </a:p>
          <a:p>
            <a:pPr lvl="1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tr-TR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Her iki test de pozitif olduğunda </a:t>
            </a:r>
          </a:p>
          <a:p>
            <a:pPr lvl="2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tr-T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Duyarlılık %97 </a:t>
            </a:r>
          </a:p>
          <a:p>
            <a:pPr lvl="2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tr-T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Özgüllük %71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Ø"/>
            </a:pPr>
            <a:endParaRPr lang="tr-TR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3 Dikdörtgen"/>
          <p:cNvSpPr/>
          <p:nvPr/>
        </p:nvSpPr>
        <p:spPr>
          <a:xfrm>
            <a:off x="682390" y="6402741"/>
            <a:ext cx="110956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+mj-lt"/>
              </a:rPr>
              <a:t>White PL. Developments in fungal serology. Current Fungal Infection Reports. 2023 Jun;17(2):132-43</a:t>
            </a:r>
            <a:endParaRPr lang="tr-TR" dirty="0">
              <a:latin typeface="+mj-lt"/>
            </a:endParaRPr>
          </a:p>
        </p:txBody>
      </p:sp>
      <p:sp>
        <p:nvSpPr>
          <p:cNvPr id="7" name="6 Yuvarlatılmış Dikdörtgen">
            <a:extLst>
              <a:ext uri="{FF2B5EF4-FFF2-40B4-BE49-F238E27FC236}">
                <a16:creationId xmlns:a16="http://schemas.microsoft.com/office/drawing/2014/main" xmlns="" id="{AA325379-C103-3DC0-212E-88E2E707BDED}"/>
              </a:ext>
            </a:extLst>
          </p:cNvPr>
          <p:cNvSpPr/>
          <p:nvPr/>
        </p:nvSpPr>
        <p:spPr>
          <a:xfrm>
            <a:off x="1217745" y="247135"/>
            <a:ext cx="10002705" cy="133061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i="1" dirty="0">
                <a:solidFill>
                  <a:schemeClr val="tx1"/>
                </a:solidFill>
                <a:latin typeface="+mj-lt"/>
              </a:rPr>
              <a:t>Candida albicans </a:t>
            </a:r>
            <a:r>
              <a:rPr lang="en-US" sz="4000" b="1" dirty="0">
                <a:solidFill>
                  <a:schemeClr val="tx1"/>
                </a:solidFill>
                <a:latin typeface="+mj-lt"/>
              </a:rPr>
              <a:t>germ tube antibody (CAGTA)</a:t>
            </a:r>
            <a:endParaRPr lang="tr-TR" sz="40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3074" name="Picture 2" descr="INVASIVE CANDIDIASIS (CAGTA) IFA IgG EN">
            <a:extLst>
              <a:ext uri="{FF2B5EF4-FFF2-40B4-BE49-F238E27FC236}">
                <a16:creationId xmlns:a16="http://schemas.microsoft.com/office/drawing/2014/main" xmlns="" id="{454904A8-3F02-5605-275D-FDFD2C525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085" y="2688896"/>
            <a:ext cx="3262086" cy="3262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31A8B289-66C1-66FA-DDEB-24C663078A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550" y="1845734"/>
            <a:ext cx="10248900" cy="4023360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tr-TR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Kriptokok</a:t>
            </a:r>
            <a:r>
              <a:rPr lang="tr-TR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kapsül antijeni, serumda ve </a:t>
            </a:r>
            <a:r>
              <a:rPr lang="tr-TR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BOS’ta</a:t>
            </a:r>
            <a:r>
              <a:rPr lang="tr-TR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;</a:t>
            </a:r>
          </a:p>
          <a:p>
            <a:pPr lvl="1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tr-TR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Lateks aglütinasyon</a:t>
            </a:r>
          </a:p>
          <a:p>
            <a:pPr lvl="1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tr-TR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EIA</a:t>
            </a:r>
          </a:p>
          <a:p>
            <a:pPr lvl="1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tr-TR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Lateral </a:t>
            </a:r>
            <a:r>
              <a:rPr lang="tr-TR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flow</a:t>
            </a:r>
            <a:r>
              <a:rPr lang="tr-TR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yöntemiyle saptanabilir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tr-TR" sz="240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tr-TR" sz="200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" name="3 Yuvarlatılmış Dikdörtgen">
            <a:extLst>
              <a:ext uri="{FF2B5EF4-FFF2-40B4-BE49-F238E27FC236}">
                <a16:creationId xmlns:a16="http://schemas.microsoft.com/office/drawing/2014/main" xmlns="" id="{6B386233-1612-BD66-1101-18AD17999B09}"/>
              </a:ext>
            </a:extLst>
          </p:cNvPr>
          <p:cNvSpPr/>
          <p:nvPr/>
        </p:nvSpPr>
        <p:spPr>
          <a:xfrm>
            <a:off x="1217745" y="568411"/>
            <a:ext cx="10002705" cy="100934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i="1" dirty="0">
                <a:solidFill>
                  <a:schemeClr val="tx1"/>
                </a:solidFill>
                <a:latin typeface="+mj-lt"/>
              </a:rPr>
              <a:t>Cryptococcus </a:t>
            </a:r>
            <a:r>
              <a:rPr lang="en-US" sz="4000" b="1" dirty="0" err="1">
                <a:solidFill>
                  <a:schemeClr val="tx1"/>
                </a:solidFill>
                <a:latin typeface="+mj-lt"/>
              </a:rPr>
              <a:t>kapsül</a:t>
            </a:r>
            <a:r>
              <a:rPr lang="en-US" sz="40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+mj-lt"/>
              </a:rPr>
              <a:t>antijeninin</a:t>
            </a:r>
            <a:r>
              <a:rPr lang="en-US" sz="40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+mj-lt"/>
              </a:rPr>
              <a:t>saptanması</a:t>
            </a:r>
            <a:endParaRPr lang="tr-TR" sz="40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3074" name="Picture 2" descr="CrAg® LFA for Detection of Cryptococcal Antigen">
            <a:extLst>
              <a:ext uri="{FF2B5EF4-FFF2-40B4-BE49-F238E27FC236}">
                <a16:creationId xmlns:a16="http://schemas.microsoft.com/office/drawing/2014/main" xmlns="" id="{4A0AF776-B72F-6C9B-FD16-F765BDA08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061" y="3943148"/>
            <a:ext cx="4326377" cy="2257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ryptococcus Antigen Test Kit, Pack of 50 | UtechProducts INC">
            <a:extLst>
              <a:ext uri="{FF2B5EF4-FFF2-40B4-BE49-F238E27FC236}">
                <a16:creationId xmlns:a16="http://schemas.microsoft.com/office/drawing/2014/main" xmlns="" id="{59B73923-0122-5E3C-C9B1-459549403F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9" t="5462" r="6539" b="7308"/>
          <a:stretch/>
        </p:blipFill>
        <p:spPr bwMode="auto">
          <a:xfrm>
            <a:off x="7747507" y="2255137"/>
            <a:ext cx="3213032" cy="320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12473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31A8B289-66C1-66FA-DDEB-24C663078A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777154"/>
            <a:ext cx="6746558" cy="4023360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tr-TR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Kriptokokkal</a:t>
            </a:r>
            <a:r>
              <a:rPr lang="tr-TR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menenjit tanısında, LA ile antijen tespitinin, </a:t>
            </a:r>
            <a:r>
              <a:rPr lang="tr-TR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mikroskobi</a:t>
            </a:r>
            <a:r>
              <a:rPr lang="tr-TR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ve kültür yöntemleri ile karşılaştırılmasında</a:t>
            </a:r>
          </a:p>
        </p:txBody>
      </p:sp>
      <p:sp>
        <p:nvSpPr>
          <p:cNvPr id="2" name="3 Yuvarlatılmış Dikdörtgen">
            <a:extLst>
              <a:ext uri="{FF2B5EF4-FFF2-40B4-BE49-F238E27FC236}">
                <a16:creationId xmlns:a16="http://schemas.microsoft.com/office/drawing/2014/main" xmlns="" id="{8B97743E-E136-7E65-79BE-A6CC6A37CBAD}"/>
              </a:ext>
            </a:extLst>
          </p:cNvPr>
          <p:cNvSpPr/>
          <p:nvPr/>
        </p:nvSpPr>
        <p:spPr>
          <a:xfrm>
            <a:off x="1217745" y="568411"/>
            <a:ext cx="10002705" cy="100934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i="1" dirty="0">
                <a:solidFill>
                  <a:schemeClr val="tx1"/>
                </a:solidFill>
                <a:latin typeface="+mj-lt"/>
              </a:rPr>
              <a:t>Cryptococcus </a:t>
            </a:r>
            <a:r>
              <a:rPr lang="en-US" sz="4000" b="1" dirty="0" err="1">
                <a:solidFill>
                  <a:schemeClr val="tx1"/>
                </a:solidFill>
                <a:latin typeface="+mj-lt"/>
              </a:rPr>
              <a:t>kapsül</a:t>
            </a:r>
            <a:r>
              <a:rPr lang="en-US" sz="40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+mj-lt"/>
              </a:rPr>
              <a:t>antijeninin</a:t>
            </a:r>
            <a:r>
              <a:rPr lang="en-US" sz="40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+mj-lt"/>
              </a:rPr>
              <a:t>saptanması</a:t>
            </a:r>
            <a:endParaRPr lang="tr-TR" sz="40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050" name="Picture 2" descr="Thermo Scientific™ Cryptococcus Antigen Test Kit">
            <a:extLst>
              <a:ext uri="{FF2B5EF4-FFF2-40B4-BE49-F238E27FC236}">
                <a16:creationId xmlns:a16="http://schemas.microsoft.com/office/drawing/2014/main" xmlns="" id="{6794C7A6-4F72-1B11-FCC3-A5831C245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1845734"/>
            <a:ext cx="3749050" cy="3716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xmlns="" id="{63485005-9345-5956-2E13-A5CA865329B3}"/>
              </a:ext>
            </a:extLst>
          </p:cNvPr>
          <p:cNvSpPr/>
          <p:nvPr/>
        </p:nvSpPr>
        <p:spPr>
          <a:xfrm>
            <a:off x="531496" y="4429749"/>
            <a:ext cx="8515350" cy="1871662"/>
          </a:xfrm>
          <a:prstGeom prst="roundRect">
            <a:avLst/>
          </a:prstGeom>
          <a:solidFill>
            <a:srgbClr val="F6BAF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tr-TR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Duyarlılığının </a:t>
            </a:r>
            <a:r>
              <a:rPr lang="tr-TR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mikroskobiden</a:t>
            </a:r>
            <a:r>
              <a:rPr lang="tr-TR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yüksek olması tercih nedenidir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tr-TR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Sistemik </a:t>
            </a:r>
            <a:r>
              <a:rPr lang="tr-TR" sz="2400" i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Trichosporon</a:t>
            </a:r>
            <a:r>
              <a:rPr lang="tr-TR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enfeksiyonlarında yanlış pozitiflik saptanır</a:t>
            </a:r>
          </a:p>
          <a:p>
            <a:pPr lvl="1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tr-TR" sz="22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Nadir olduğu için sıkıntı yok</a:t>
            </a:r>
          </a:p>
        </p:txBody>
      </p:sp>
      <p:graphicFrame>
        <p:nvGraphicFramePr>
          <p:cNvPr id="6" name="Tablo 5">
            <a:extLst>
              <a:ext uri="{FF2B5EF4-FFF2-40B4-BE49-F238E27FC236}">
                <a16:creationId xmlns:a16="http://schemas.microsoft.com/office/drawing/2014/main" xmlns="" id="{678CF6B0-7003-467F-1841-4D05382115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488790"/>
              </p:ext>
            </p:extLst>
          </p:nvPr>
        </p:nvGraphicFramePr>
        <p:xfrm>
          <a:off x="1652429" y="2987960"/>
          <a:ext cx="5636259" cy="13420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2710">
                  <a:extLst>
                    <a:ext uri="{9D8B030D-6E8A-4147-A177-3AD203B41FA5}">
                      <a16:colId xmlns:a16="http://schemas.microsoft.com/office/drawing/2014/main" xmlns="" val="3231888560"/>
                    </a:ext>
                  </a:extLst>
                </a:gridCol>
                <a:gridCol w="1325880">
                  <a:extLst>
                    <a:ext uri="{9D8B030D-6E8A-4147-A177-3AD203B41FA5}">
                      <a16:colId xmlns:a16="http://schemas.microsoft.com/office/drawing/2014/main" xmlns="" val="2561263865"/>
                    </a:ext>
                  </a:extLst>
                </a:gridCol>
                <a:gridCol w="1474470">
                  <a:extLst>
                    <a:ext uri="{9D8B030D-6E8A-4147-A177-3AD203B41FA5}">
                      <a16:colId xmlns:a16="http://schemas.microsoft.com/office/drawing/2014/main" xmlns="" val="2167750"/>
                    </a:ext>
                  </a:extLst>
                </a:gridCol>
                <a:gridCol w="1473199">
                  <a:extLst>
                    <a:ext uri="{9D8B030D-6E8A-4147-A177-3AD203B41FA5}">
                      <a16:colId xmlns:a16="http://schemas.microsoft.com/office/drawing/2014/main" xmlns="" val="287047458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dirty="0">
                          <a:solidFill>
                            <a:schemeClr val="tx1"/>
                          </a:solidFill>
                        </a:rPr>
                        <a:t>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dirty="0" err="1">
                          <a:solidFill>
                            <a:schemeClr val="tx1"/>
                          </a:solidFill>
                        </a:rPr>
                        <a:t>Mikroskobi</a:t>
                      </a:r>
                      <a:endParaRPr lang="tr-TR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dirty="0">
                          <a:solidFill>
                            <a:schemeClr val="tx1"/>
                          </a:solidFill>
                        </a:rPr>
                        <a:t>Kültür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2742278"/>
                  </a:ext>
                </a:extLst>
              </a:tr>
              <a:tr h="549608">
                <a:tc>
                  <a:txBody>
                    <a:bodyPr/>
                    <a:lstStyle/>
                    <a:p>
                      <a:r>
                        <a:rPr lang="tr-TR" sz="2000" b="1" dirty="0"/>
                        <a:t>Duyarlılık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dirty="0">
                          <a:solidFill>
                            <a:srgbClr val="FF0000"/>
                          </a:solidFill>
                        </a:rPr>
                        <a:t>%91.1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dirty="0"/>
                        <a:t>%73.2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dirty="0"/>
                        <a:t>%69.9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464397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sz="2000" b="1" dirty="0"/>
                        <a:t>Özgüllük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dirty="0"/>
                        <a:t>%96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dirty="0"/>
                        <a:t>%100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dirty="0"/>
                        <a:t>%100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534634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5166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191491"/>
            <a:ext cx="10515600" cy="498547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Kriptokok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kapsüler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antijenine karşı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poliklonal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IgG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antikorları kullanan lateks aglütinasyon testlerinde yalancı pozitif sonuçlar oluşabilmektedir. Ayrıca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romatoid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faktör, sistemik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trikosporonoz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Capnocytophaga</a:t>
            </a:r>
            <a:r>
              <a:rPr lang="tr-TR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canimorsus</a:t>
            </a:r>
            <a:r>
              <a:rPr lang="tr-TR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septisemisi ve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malignensilere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bağlı olarak da yanlış pozitif sonuçlar bildirilmiştir. </a:t>
            </a:r>
          </a:p>
          <a:p>
            <a:pPr>
              <a:lnSpc>
                <a:spcPct val="150000"/>
              </a:lnSpc>
            </a:pP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Fare kökenli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monoklonal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IgM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kullanan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Murex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Cryptococcus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testi (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Murex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Diagnostic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, Galler)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romatoid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faktöre bağlı olarak oluşan yanlış pozitiflik sorununu ortadan kaldırmıştır ancak bu testin duyarlılığı tavşan kökenli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poliklonal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dirty="0" err="1">
                <a:latin typeface="Arial" panose="020B0604020202020204" pitchFamily="34" charset="0"/>
                <a:cs typeface="Arial" panose="020B0604020202020204" pitchFamily="34" charset="0"/>
              </a:rPr>
              <a:t>IgG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kullanılan testlere göre daha düşük olarak bulunmuştur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134"/>
            <a:ext cx="12166599" cy="6312658"/>
          </a:xfrm>
          <a:prstGeom prst="rect">
            <a:avLst/>
          </a:prstGeom>
        </p:spPr>
      </p:pic>
      <p:sp>
        <p:nvSpPr>
          <p:cNvPr id="5" name="4 Dikdörtgen"/>
          <p:cNvSpPr/>
          <p:nvPr/>
        </p:nvSpPr>
        <p:spPr>
          <a:xfrm>
            <a:off x="286604" y="6403020"/>
            <a:ext cx="1169613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/>
            <a:r>
              <a:rPr lang="tr-TR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Lass</a:t>
            </a:r>
            <a:r>
              <a:rPr lang="tr-T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-</a:t>
            </a:r>
            <a:r>
              <a:rPr lang="tr-TR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Flörl</a:t>
            </a:r>
            <a:r>
              <a:rPr lang="tr-T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C. et </a:t>
            </a:r>
            <a:r>
              <a:rPr lang="tr-TR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all</a:t>
            </a:r>
            <a:r>
              <a:rPr lang="tr-T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. 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Serology anno 2021dfungal infections: from invasive to chronic</a:t>
            </a:r>
            <a:r>
              <a:rPr lang="tr-T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. CMI. 2021; 27: 1230-1241; </a:t>
            </a:r>
          </a:p>
          <a:p>
            <a:pPr marL="285750" indent="-285750"/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White PL. Developments in fungal serology. Current Fungal Infection Reports. 2023 Jun;17(2):132-43</a:t>
            </a:r>
            <a:endParaRPr lang="tr-TR" sz="1400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  <a:p>
            <a:pPr marL="285750" indent="-285750"/>
            <a:endParaRPr lang="tr-TR" sz="1400" dirty="0">
              <a:latin typeface="Comic Sans MS" panose="030F0702030302020204" pitchFamily="66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A35F5A39-50AB-50BD-C765-8CFCC77983B2}"/>
              </a:ext>
            </a:extLst>
          </p:cNvPr>
          <p:cNvSpPr/>
          <p:nvPr/>
        </p:nvSpPr>
        <p:spPr>
          <a:xfrm>
            <a:off x="4762500" y="2197100"/>
            <a:ext cx="3594100" cy="1828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Yıldız: 5 Nokta 5">
            <a:extLst>
              <a:ext uri="{FF2B5EF4-FFF2-40B4-BE49-F238E27FC236}">
                <a16:creationId xmlns:a16="http://schemas.microsoft.com/office/drawing/2014/main" xmlns="" id="{7A957623-DE40-E498-76B8-CDAE8B3C3BC4}"/>
              </a:ext>
            </a:extLst>
          </p:cNvPr>
          <p:cNvSpPr/>
          <p:nvPr/>
        </p:nvSpPr>
        <p:spPr>
          <a:xfrm>
            <a:off x="5852159" y="2745740"/>
            <a:ext cx="265429" cy="283210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79593DD4-0E53-8D10-6A95-4FDE3053175C}"/>
              </a:ext>
            </a:extLst>
          </p:cNvPr>
          <p:cNvSpPr/>
          <p:nvPr/>
        </p:nvSpPr>
        <p:spPr>
          <a:xfrm>
            <a:off x="8200390" y="3371850"/>
            <a:ext cx="3594100" cy="115443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772802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Yuvarlatılmış Dikdörtgen">
            <a:extLst>
              <a:ext uri="{FF2B5EF4-FFF2-40B4-BE49-F238E27FC236}">
                <a16:creationId xmlns:a16="http://schemas.microsoft.com/office/drawing/2014/main" xmlns="" id="{A6CD430D-72E6-00B5-0DF7-33EC26E8F0E0}"/>
              </a:ext>
            </a:extLst>
          </p:cNvPr>
          <p:cNvSpPr/>
          <p:nvPr/>
        </p:nvSpPr>
        <p:spPr>
          <a:xfrm>
            <a:off x="1245768" y="837631"/>
            <a:ext cx="9700464" cy="764275"/>
          </a:xfrm>
          <a:prstGeom prst="roundRect">
            <a:avLst>
              <a:gd name="adj" fmla="val 0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4000" b="1" dirty="0">
                <a:solidFill>
                  <a:schemeClr val="tx1"/>
                </a:solidFill>
                <a:latin typeface="+mj-lt"/>
              </a:rPr>
              <a:t> MOLEKÜLER YÖNTEMLER</a:t>
            </a:r>
          </a:p>
        </p:txBody>
      </p:sp>
      <p:pic>
        <p:nvPicPr>
          <p:cNvPr id="4098" name="Picture 2" descr="Moleküler Biyoloji ve Genetik Bölümü Yazmalı Mıyım? – Psikolig.com">
            <a:extLst>
              <a:ext uri="{FF2B5EF4-FFF2-40B4-BE49-F238E27FC236}">
                <a16:creationId xmlns:a16="http://schemas.microsoft.com/office/drawing/2014/main" xmlns="" id="{1F0B3DD6-3EFD-169F-C74C-F56DCC8B2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161" y="2240069"/>
            <a:ext cx="5101011" cy="362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İçerik Yer Tutucusu 8">
            <a:extLst>
              <a:ext uri="{FF2B5EF4-FFF2-40B4-BE49-F238E27FC236}">
                <a16:creationId xmlns:a16="http://schemas.microsoft.com/office/drawing/2014/main" xmlns="" id="{BE639423-5A77-688D-246F-BC7EE13CDAC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tr-TR" sz="2400" b="1" dirty="0">
                <a:solidFill>
                  <a:schemeClr val="tx1"/>
                </a:solidFill>
              </a:rPr>
              <a:t>Mantar enfeksiyonlarında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tr-TR" sz="2400" dirty="0" err="1">
                <a:solidFill>
                  <a:schemeClr val="tx1"/>
                </a:solidFill>
              </a:rPr>
              <a:t>İdentifikasyon</a:t>
            </a:r>
            <a:endParaRPr lang="tr-TR" sz="2400" dirty="0">
              <a:solidFill>
                <a:schemeClr val="tx1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tr-TR" sz="2400" dirty="0" err="1">
                <a:solidFill>
                  <a:schemeClr val="tx1"/>
                </a:solidFill>
              </a:rPr>
              <a:t>Antifungal</a:t>
            </a:r>
            <a:r>
              <a:rPr lang="tr-TR" sz="2400" dirty="0">
                <a:solidFill>
                  <a:schemeClr val="tx1"/>
                </a:solidFill>
              </a:rPr>
              <a:t> direncin saptanması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tr-TR" sz="2400" dirty="0" err="1">
                <a:solidFill>
                  <a:schemeClr val="tx1"/>
                </a:solidFill>
              </a:rPr>
              <a:t>Fungal</a:t>
            </a:r>
            <a:r>
              <a:rPr lang="tr-TR" sz="2400" dirty="0">
                <a:solidFill>
                  <a:schemeClr val="tx1"/>
                </a:solidFill>
              </a:rPr>
              <a:t> yük saptanması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tr-TR" sz="2400" dirty="0" err="1">
                <a:solidFill>
                  <a:schemeClr val="tx1"/>
                </a:solidFill>
              </a:rPr>
              <a:t>Antifungal</a:t>
            </a:r>
            <a:r>
              <a:rPr lang="tr-TR" sz="2400" dirty="0">
                <a:solidFill>
                  <a:schemeClr val="tx1"/>
                </a:solidFill>
              </a:rPr>
              <a:t> tedavi takibi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tr-TR" sz="2400" b="1" dirty="0">
                <a:solidFill>
                  <a:srgbClr val="FF0000"/>
                </a:solidFill>
              </a:rPr>
              <a:t>Tanı</a:t>
            </a:r>
          </a:p>
        </p:txBody>
      </p:sp>
      <p:pic>
        <p:nvPicPr>
          <p:cNvPr id="12" name="Resim 11">
            <a:extLst>
              <a:ext uri="{FF2B5EF4-FFF2-40B4-BE49-F238E27FC236}">
                <a16:creationId xmlns:a16="http://schemas.microsoft.com/office/drawing/2014/main" xmlns="" id="{E1562A0C-1A4B-A2AE-51F0-50AB192775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169"/>
          <a:stretch/>
        </p:blipFill>
        <p:spPr>
          <a:xfrm>
            <a:off x="1474968" y="4221456"/>
            <a:ext cx="4785409" cy="101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776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9F8C47E3-B1FB-4C42-A7A9-3551D38098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10488" y="1845734"/>
            <a:ext cx="9994537" cy="4248744"/>
          </a:xfrm>
          <a:ln>
            <a:solidFill>
              <a:schemeClr val="accent1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tr-TR" sz="2400" dirty="0">
                <a:solidFill>
                  <a:schemeClr val="tx1"/>
                </a:solidFill>
                <a:latin typeface="+mj-lt"/>
              </a:rPr>
              <a:t>Kan, BOS, BAL gibi örneklerde mantar DNA'sını tespit etmek için kullanılır</a:t>
            </a:r>
          </a:p>
          <a:p>
            <a:pPr lvl="1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tr-TR" sz="2400" b="1" i="1" dirty="0" err="1">
                <a:solidFill>
                  <a:schemeClr val="tx1"/>
                </a:solidFill>
                <a:latin typeface="+mj-lt"/>
              </a:rPr>
              <a:t>In</a:t>
            </a:r>
            <a:r>
              <a:rPr lang="tr-TR" sz="2400" b="1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tr-TR" sz="2400" b="1" i="1" dirty="0" err="1">
                <a:solidFill>
                  <a:schemeClr val="tx1"/>
                </a:solidFill>
                <a:latin typeface="+mj-lt"/>
              </a:rPr>
              <a:t>situ</a:t>
            </a:r>
            <a:r>
              <a:rPr lang="tr-TR" sz="2400" b="1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tr-TR" sz="2400" b="1" dirty="0">
                <a:solidFill>
                  <a:schemeClr val="tx1"/>
                </a:solidFill>
                <a:latin typeface="+mj-lt"/>
              </a:rPr>
              <a:t>hibridizasyon </a:t>
            </a:r>
          </a:p>
          <a:p>
            <a:pPr lvl="2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tr-TR" sz="2400" dirty="0">
              <a:solidFill>
                <a:schemeClr val="tx1"/>
              </a:solidFill>
              <a:latin typeface="+mj-lt"/>
            </a:endParaRPr>
          </a:p>
          <a:p>
            <a:pPr lvl="1" algn="just">
              <a:lnSpc>
                <a:spcPct val="100000"/>
              </a:lnSpc>
            </a:pPr>
            <a:r>
              <a:rPr lang="tr-TR" sz="2400" b="1" dirty="0">
                <a:solidFill>
                  <a:schemeClr val="tx1"/>
                </a:solidFill>
                <a:latin typeface="+mj-lt"/>
              </a:rPr>
              <a:t>Amplifikasyon temelli yöntemler</a:t>
            </a:r>
          </a:p>
          <a:p>
            <a:pPr lvl="2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tr-TR" sz="2200" dirty="0">
                <a:solidFill>
                  <a:schemeClr val="tx1"/>
                </a:solidFill>
                <a:latin typeface="+mj-lt"/>
              </a:rPr>
              <a:t>Konvansiyonel PCR</a:t>
            </a:r>
          </a:p>
          <a:p>
            <a:pPr lvl="2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tr-TR" sz="2200" dirty="0" err="1">
                <a:solidFill>
                  <a:schemeClr val="tx1"/>
                </a:solidFill>
                <a:latin typeface="+mj-lt"/>
              </a:rPr>
              <a:t>Nested</a:t>
            </a:r>
            <a:r>
              <a:rPr lang="tr-TR" sz="2200" dirty="0">
                <a:solidFill>
                  <a:schemeClr val="tx1"/>
                </a:solidFill>
                <a:latin typeface="+mj-lt"/>
              </a:rPr>
              <a:t> PCR</a:t>
            </a:r>
          </a:p>
          <a:p>
            <a:pPr lvl="2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tr-TR" sz="2200" dirty="0" err="1">
                <a:solidFill>
                  <a:schemeClr val="tx1"/>
                </a:solidFill>
                <a:latin typeface="+mj-lt"/>
              </a:rPr>
              <a:t>Revers</a:t>
            </a:r>
            <a:r>
              <a:rPr lang="tr-TR" sz="2200" dirty="0">
                <a:solidFill>
                  <a:schemeClr val="tx1"/>
                </a:solidFill>
                <a:latin typeface="+mj-lt"/>
              </a:rPr>
              <a:t>-transkriptaz PCR </a:t>
            </a:r>
          </a:p>
          <a:p>
            <a:pPr lvl="2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tr-TR" sz="2200" dirty="0">
                <a:solidFill>
                  <a:schemeClr val="tx1"/>
                </a:solidFill>
                <a:latin typeface="+mj-lt"/>
              </a:rPr>
              <a:t>Real-time PCR</a:t>
            </a:r>
          </a:p>
          <a:p>
            <a:pPr lvl="1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tr-TR" sz="28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026" name="Picture 2" descr="Polymerase chain reaction (PCR) | Definition &amp; Steps | Britannica">
            <a:extLst>
              <a:ext uri="{FF2B5EF4-FFF2-40B4-BE49-F238E27FC236}">
                <a16:creationId xmlns:a16="http://schemas.microsoft.com/office/drawing/2014/main" xmlns="" id="{7AF71347-5F75-069C-0A64-4A16F5ED8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253" y="2378527"/>
            <a:ext cx="4278259" cy="224608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ir PCR Laboratuvarı Nasıl Kurulur? - Anamed &amp; Analitik Grup">
            <a:extLst>
              <a:ext uri="{FF2B5EF4-FFF2-40B4-BE49-F238E27FC236}">
                <a16:creationId xmlns:a16="http://schemas.microsoft.com/office/drawing/2014/main" xmlns="" id="{7CE51615-FB11-D3B0-5C58-AC0A5A5CDC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7" t="11133" b="13863"/>
          <a:stretch/>
        </p:blipFill>
        <p:spPr bwMode="auto">
          <a:xfrm>
            <a:off x="7271658" y="4195136"/>
            <a:ext cx="3242968" cy="18203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3 Yuvarlatılmış Dikdörtgen">
            <a:extLst>
              <a:ext uri="{FF2B5EF4-FFF2-40B4-BE49-F238E27FC236}">
                <a16:creationId xmlns:a16="http://schemas.microsoft.com/office/drawing/2014/main" xmlns="" id="{C89ADE16-6E62-A148-C293-88ED504FC407}"/>
              </a:ext>
            </a:extLst>
          </p:cNvPr>
          <p:cNvSpPr/>
          <p:nvPr/>
        </p:nvSpPr>
        <p:spPr>
          <a:xfrm>
            <a:off x="1281048" y="842564"/>
            <a:ext cx="9700464" cy="764275"/>
          </a:xfrm>
          <a:prstGeom prst="roundRect">
            <a:avLst>
              <a:gd name="adj" fmla="val 0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4000" b="1" dirty="0">
                <a:solidFill>
                  <a:schemeClr val="tx1"/>
                </a:solidFill>
                <a:latin typeface="+mj-lt"/>
              </a:rPr>
              <a:t> MOLEKÜLER YÖNTEMLER</a:t>
            </a:r>
          </a:p>
        </p:txBody>
      </p:sp>
    </p:spTree>
    <p:extLst>
      <p:ext uri="{BB962C8B-B14F-4D97-AF65-F5344CB8AC3E}">
        <p14:creationId xmlns:p14="http://schemas.microsoft.com/office/powerpoint/2010/main" val="2104727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9F8C47E3-B1FB-4C42-A7A9-3551D38098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10488" y="1845734"/>
            <a:ext cx="9994537" cy="4248744"/>
          </a:xfrm>
          <a:ln>
            <a:solidFill>
              <a:schemeClr val="accent1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lvl="1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tr-TR" sz="2200" dirty="0" err="1">
                <a:solidFill>
                  <a:schemeClr val="tx1"/>
                </a:solidFill>
                <a:latin typeface="+mj-lt"/>
              </a:rPr>
              <a:t>Rhodamine</a:t>
            </a:r>
            <a:r>
              <a:rPr lang="tr-TR" sz="2200" dirty="0">
                <a:solidFill>
                  <a:schemeClr val="tx1"/>
                </a:solidFill>
                <a:latin typeface="+mj-lt"/>
              </a:rPr>
              <a:t>, </a:t>
            </a:r>
            <a:r>
              <a:rPr lang="tr-TR" sz="2200" dirty="0" err="1">
                <a:solidFill>
                  <a:schemeClr val="tx1"/>
                </a:solidFill>
                <a:latin typeface="+mj-lt"/>
              </a:rPr>
              <a:t>fluorescein</a:t>
            </a:r>
            <a:r>
              <a:rPr lang="tr-TR" sz="2200" dirty="0">
                <a:solidFill>
                  <a:schemeClr val="tx1"/>
                </a:solidFill>
                <a:latin typeface="+mj-lt"/>
              </a:rPr>
              <a:t>, </a:t>
            </a:r>
            <a:r>
              <a:rPr lang="tr-TR" sz="2200" dirty="0" err="1">
                <a:solidFill>
                  <a:schemeClr val="tx1"/>
                </a:solidFill>
                <a:latin typeface="+mj-lt"/>
              </a:rPr>
              <a:t>biotin</a:t>
            </a:r>
            <a:r>
              <a:rPr lang="tr-TR" sz="2200" dirty="0">
                <a:solidFill>
                  <a:schemeClr val="tx1"/>
                </a:solidFill>
                <a:latin typeface="+mj-lt"/>
              </a:rPr>
              <a:t> işaretli özgül problar</a:t>
            </a:r>
          </a:p>
          <a:p>
            <a:pPr lvl="1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tr-TR" sz="2200" dirty="0">
                <a:solidFill>
                  <a:schemeClr val="tx1"/>
                </a:solidFill>
                <a:latin typeface="+mj-lt"/>
              </a:rPr>
              <a:t>Direkt klinik doku örneklerinden tanı ve </a:t>
            </a:r>
            <a:r>
              <a:rPr lang="tr-TR" sz="2200" dirty="0" err="1">
                <a:solidFill>
                  <a:schemeClr val="tx1"/>
                </a:solidFill>
                <a:latin typeface="+mj-lt"/>
              </a:rPr>
              <a:t>identifikasyon</a:t>
            </a:r>
            <a:endParaRPr lang="tr-TR" sz="2200" dirty="0">
              <a:solidFill>
                <a:schemeClr val="tx1"/>
              </a:solidFill>
              <a:latin typeface="+mj-lt"/>
            </a:endParaRPr>
          </a:p>
          <a:p>
            <a:pPr lvl="1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tr-TR" sz="2200" dirty="0">
                <a:solidFill>
                  <a:schemeClr val="tx1"/>
                </a:solidFill>
                <a:latin typeface="+mj-lt"/>
              </a:rPr>
              <a:t>DNA </a:t>
            </a:r>
            <a:r>
              <a:rPr lang="tr-TR" sz="2200" dirty="0" err="1">
                <a:solidFill>
                  <a:schemeClr val="tx1"/>
                </a:solidFill>
                <a:latin typeface="+mj-lt"/>
              </a:rPr>
              <a:t>extraksiyonu</a:t>
            </a:r>
            <a:r>
              <a:rPr lang="tr-TR" sz="2200" dirty="0">
                <a:solidFill>
                  <a:schemeClr val="tx1"/>
                </a:solidFill>
                <a:latin typeface="+mj-lt"/>
              </a:rPr>
              <a:t> gerekmez</a:t>
            </a:r>
          </a:p>
          <a:p>
            <a:pPr lvl="1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tr-TR" sz="2200" dirty="0">
                <a:solidFill>
                  <a:schemeClr val="tx1"/>
                </a:solidFill>
                <a:latin typeface="+mj-lt"/>
              </a:rPr>
              <a:t>Hızlı ve kolay</a:t>
            </a:r>
          </a:p>
          <a:p>
            <a:pPr lvl="1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tr-TR" sz="2200" dirty="0">
                <a:solidFill>
                  <a:schemeClr val="tx1"/>
                </a:solidFill>
                <a:latin typeface="+mj-lt"/>
              </a:rPr>
              <a:t>Doku örneği gerekliliği; invaziv işlem!!!</a:t>
            </a:r>
          </a:p>
          <a:p>
            <a:pPr lvl="1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tr-TR" sz="2200" dirty="0">
                <a:solidFill>
                  <a:schemeClr val="tx1"/>
                </a:solidFill>
                <a:latin typeface="+mj-lt"/>
              </a:rPr>
              <a:t>Özgül her bir tür için ayrı örnek; iş yükü ve maliyet</a:t>
            </a:r>
          </a:p>
          <a:p>
            <a:pPr lvl="1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tr-TR" sz="2200" dirty="0">
                <a:solidFill>
                  <a:schemeClr val="tx1"/>
                </a:solidFill>
                <a:latin typeface="+mj-lt"/>
              </a:rPr>
              <a:t>Amplifikasyon bazlı testlerden daha düşük duyarlılık</a:t>
            </a:r>
          </a:p>
        </p:txBody>
      </p:sp>
      <p:sp>
        <p:nvSpPr>
          <p:cNvPr id="4" name="3 Yuvarlatılmış Dikdörtgen">
            <a:extLst>
              <a:ext uri="{FF2B5EF4-FFF2-40B4-BE49-F238E27FC236}">
                <a16:creationId xmlns:a16="http://schemas.microsoft.com/office/drawing/2014/main" xmlns="" id="{A6CD430D-72E6-00B5-0DF7-33EC26E8F0E0}"/>
              </a:ext>
            </a:extLst>
          </p:cNvPr>
          <p:cNvSpPr/>
          <p:nvPr/>
        </p:nvSpPr>
        <p:spPr>
          <a:xfrm>
            <a:off x="853473" y="763522"/>
            <a:ext cx="10485053" cy="880038"/>
          </a:xfrm>
          <a:prstGeom prst="roundRect">
            <a:avLst>
              <a:gd name="adj" fmla="val 0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01168" lvl="1" indent="0" algn="ctr">
              <a:lnSpc>
                <a:spcPct val="100000"/>
              </a:lnSpc>
              <a:buNone/>
            </a:pPr>
            <a:r>
              <a:rPr lang="tr-TR" sz="4000" b="1" i="1" dirty="0" err="1">
                <a:solidFill>
                  <a:schemeClr val="tx1"/>
                </a:solidFill>
                <a:latin typeface="+mj-lt"/>
              </a:rPr>
              <a:t>In</a:t>
            </a:r>
            <a:r>
              <a:rPr lang="tr-TR" sz="4000" b="1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tr-TR" sz="4000" b="1" i="1" dirty="0" err="1">
                <a:solidFill>
                  <a:schemeClr val="tx1"/>
                </a:solidFill>
                <a:latin typeface="+mj-lt"/>
              </a:rPr>
              <a:t>situ</a:t>
            </a:r>
            <a:r>
              <a:rPr lang="tr-TR" sz="4000" b="1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tr-TR" sz="4000" b="1" dirty="0">
                <a:solidFill>
                  <a:schemeClr val="tx1"/>
                </a:solidFill>
                <a:latin typeface="+mj-lt"/>
              </a:rPr>
              <a:t>hibridizasyon 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09D6C430-CBDB-5C45-8220-ADA330D96E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3356" y="2340244"/>
            <a:ext cx="3754841" cy="327014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774606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Yuvarlatılmış Dikdörtgen">
            <a:extLst>
              <a:ext uri="{FF2B5EF4-FFF2-40B4-BE49-F238E27FC236}">
                <a16:creationId xmlns:a16="http://schemas.microsoft.com/office/drawing/2014/main" xmlns="" id="{A6CD430D-72E6-00B5-0DF7-33EC26E8F0E0}"/>
              </a:ext>
            </a:extLst>
          </p:cNvPr>
          <p:cNvSpPr/>
          <p:nvPr/>
        </p:nvSpPr>
        <p:spPr>
          <a:xfrm>
            <a:off x="853472" y="856098"/>
            <a:ext cx="10485053" cy="880038"/>
          </a:xfrm>
          <a:prstGeom prst="roundRect">
            <a:avLst>
              <a:gd name="adj" fmla="val 0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01168" lvl="1" indent="0" algn="ctr">
              <a:lnSpc>
                <a:spcPct val="100000"/>
              </a:lnSpc>
              <a:buNone/>
            </a:pPr>
            <a:r>
              <a:rPr lang="tr-TR" sz="4000" b="1" i="1" dirty="0" err="1">
                <a:solidFill>
                  <a:schemeClr val="tx1"/>
                </a:solidFill>
                <a:latin typeface="+mj-lt"/>
              </a:rPr>
              <a:t>In</a:t>
            </a:r>
            <a:r>
              <a:rPr lang="tr-TR" sz="4000" b="1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tr-TR" sz="4000" b="1" i="1" dirty="0" err="1">
                <a:solidFill>
                  <a:schemeClr val="tx1"/>
                </a:solidFill>
                <a:latin typeface="+mj-lt"/>
              </a:rPr>
              <a:t>situ</a:t>
            </a:r>
            <a:r>
              <a:rPr lang="tr-TR" sz="4000" b="1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tr-TR" sz="4000" b="1" dirty="0">
                <a:solidFill>
                  <a:schemeClr val="tx1"/>
                </a:solidFill>
                <a:latin typeface="+mj-lt"/>
              </a:rPr>
              <a:t>hibridizasyon 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xmlns="" id="{ED57BAB9-697F-DA7F-4F09-9257C689C7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6240" y="1813628"/>
            <a:ext cx="7919518" cy="452993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233416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1EFEAC55-76BA-9B2D-1F0C-15C4AFCBAFD6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>
            <a:normAutofit/>
          </a:bodyPr>
          <a:lstStyle/>
          <a:p>
            <a:pPr algn="just">
              <a:buFont typeface="Arial" panose="020B0604020202020204" pitchFamily="34" charset="0"/>
              <a:buChar char="•"/>
            </a:pPr>
            <a:endParaRPr lang="tr-TR" dirty="0">
              <a:solidFill>
                <a:schemeClr val="tx1"/>
              </a:solidFill>
              <a:latin typeface="Comic Sans MS" pitchFamily="66" charset="0"/>
            </a:endParaRPr>
          </a:p>
          <a:p>
            <a:endParaRPr lang="tr-TR" sz="1800" dirty="0"/>
          </a:p>
        </p:txBody>
      </p:sp>
      <p:sp>
        <p:nvSpPr>
          <p:cNvPr id="5" name="3 Yuvarlatılmış Dikdörtgen">
            <a:extLst>
              <a:ext uri="{FF2B5EF4-FFF2-40B4-BE49-F238E27FC236}">
                <a16:creationId xmlns:a16="http://schemas.microsoft.com/office/drawing/2014/main" xmlns="" id="{C4A3880C-798B-624F-E89F-FF0CB9DF20DC}"/>
              </a:ext>
            </a:extLst>
          </p:cNvPr>
          <p:cNvSpPr/>
          <p:nvPr/>
        </p:nvSpPr>
        <p:spPr>
          <a:xfrm>
            <a:off x="853473" y="763522"/>
            <a:ext cx="10485053" cy="880038"/>
          </a:xfrm>
          <a:prstGeom prst="roundRect">
            <a:avLst>
              <a:gd name="adj" fmla="val 0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4000" b="1" dirty="0">
                <a:solidFill>
                  <a:schemeClr val="tx1"/>
                </a:solidFill>
                <a:latin typeface="+mj-lt"/>
              </a:rPr>
              <a:t>PCR Testleri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xmlns="" id="{6826D768-7739-EF73-BEE5-73EDD08C864B}"/>
              </a:ext>
            </a:extLst>
          </p:cNvPr>
          <p:cNvSpPr txBox="1"/>
          <p:nvPr/>
        </p:nvSpPr>
        <p:spPr>
          <a:xfrm>
            <a:off x="1036319" y="1845734"/>
            <a:ext cx="9558793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r-TR" sz="2400" b="0" i="0" u="none" strike="noStrike" baseline="0" dirty="0">
                <a:latin typeface="+mj-lt"/>
              </a:rPr>
              <a:t>Klinik örnekte az sayıda DNA’yı çoğaltma prensibine dayanır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tr-TR" sz="2400" b="0" i="0" u="none" strike="noStrike" baseline="0" dirty="0">
                <a:latin typeface="+mj-lt"/>
              </a:rPr>
              <a:t>Kan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tr-TR" sz="2400" b="0" i="0" u="none" strike="noStrike" baseline="0" dirty="0">
                <a:latin typeface="+mj-lt"/>
              </a:rPr>
              <a:t>Serum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tr-TR" sz="2400" b="0" i="0" u="none" strike="noStrike" baseline="0" dirty="0">
                <a:latin typeface="+mj-lt"/>
              </a:rPr>
              <a:t>Balgam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tr-TR" sz="2400" b="0" i="0" u="none" strike="noStrike" baseline="0" dirty="0">
                <a:latin typeface="+mj-lt"/>
              </a:rPr>
              <a:t>BAL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tr-TR" sz="2400" b="0" i="0" u="none" strike="noStrike" baseline="0" dirty="0">
                <a:latin typeface="+mj-lt"/>
              </a:rPr>
              <a:t>BOS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tr-TR" sz="2400" b="0" i="0" u="none" strike="noStrike" baseline="0" dirty="0">
                <a:latin typeface="+mj-lt"/>
              </a:rPr>
              <a:t>Doku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tr-TR" sz="2400" b="0" i="0" u="none" strike="noStrike" baseline="0" dirty="0">
                <a:latin typeface="+mj-lt"/>
              </a:rPr>
              <a:t>……..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tr-TR" sz="2400" b="1" i="0" u="none" strike="noStrike" baseline="0" dirty="0">
                <a:latin typeface="+mj-lt"/>
              </a:rPr>
              <a:t>Duyarlılık daha yüksek (</a:t>
            </a:r>
            <a:r>
              <a:rPr lang="tr-TR" sz="2400" b="1" i="0" u="none" strike="noStrike" baseline="0" dirty="0" err="1">
                <a:latin typeface="+mj-lt"/>
              </a:rPr>
              <a:t>fungal</a:t>
            </a:r>
            <a:r>
              <a:rPr lang="tr-TR" sz="2400" b="1" i="0" u="none" strike="noStrike" baseline="0" dirty="0">
                <a:latin typeface="+mj-lt"/>
              </a:rPr>
              <a:t> yükün önemi az)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tr-TR" sz="2400" b="1" i="0" u="none" strike="noStrike" baseline="0" dirty="0">
                <a:latin typeface="+mj-lt"/>
              </a:rPr>
              <a:t>Daha hızlı ve erken tanı sağlar</a:t>
            </a:r>
            <a:endParaRPr lang="tr-TR" sz="2400" b="1" dirty="0">
              <a:latin typeface="+mj-lt"/>
            </a:endParaRP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xmlns="" id="{0846024E-0E8B-6D91-EB4E-F600DEA4D7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6121" y="2442605"/>
            <a:ext cx="3472405" cy="3628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7932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786420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2400" b="1" dirty="0">
                <a:solidFill>
                  <a:schemeClr val="tx1"/>
                </a:solidFill>
                <a:latin typeface="+mj-lt"/>
              </a:rPr>
              <a:t>Konvansiyonel yöntemler mantar enfeksiyonlarının tanısında temel taşlar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2400" b="1" dirty="0">
                <a:solidFill>
                  <a:schemeClr val="tx1"/>
                </a:solidFill>
                <a:latin typeface="+mj-lt"/>
              </a:rPr>
              <a:t>Ancak bu testlerle ilgili zorluklar mevcut</a:t>
            </a:r>
          </a:p>
          <a:p>
            <a:pPr lvl="1" algn="just">
              <a:buFont typeface="Wingdings" panose="05000000000000000000" pitchFamily="2" charset="2"/>
              <a:buChar char="Ø"/>
            </a:pPr>
            <a:endParaRPr lang="tr-TR" sz="22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endParaRPr lang="tr-TR" sz="24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4 Yuvarlatılmış Dikdörtgen">
            <a:extLst>
              <a:ext uri="{FF2B5EF4-FFF2-40B4-BE49-F238E27FC236}">
                <a16:creationId xmlns:a16="http://schemas.microsoft.com/office/drawing/2014/main" xmlns="" id="{F7228824-D576-C455-AF3B-CC1B90A88535}"/>
              </a:ext>
            </a:extLst>
          </p:cNvPr>
          <p:cNvSpPr/>
          <p:nvPr/>
        </p:nvSpPr>
        <p:spPr>
          <a:xfrm>
            <a:off x="887529" y="769982"/>
            <a:ext cx="10416941" cy="72825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4000" b="1" dirty="0">
                <a:solidFill>
                  <a:schemeClr val="tx1"/>
                </a:solidFill>
                <a:latin typeface="+mj-lt"/>
              </a:rPr>
              <a:t>Mantar Enfeksiyonlarının Tanısı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xmlns="" id="{4135B84C-92DF-FBC7-19A6-8807A4C8F080}"/>
              </a:ext>
            </a:extLst>
          </p:cNvPr>
          <p:cNvSpPr txBox="1"/>
          <p:nvPr/>
        </p:nvSpPr>
        <p:spPr>
          <a:xfrm>
            <a:off x="156267" y="4176306"/>
            <a:ext cx="5640807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2200" dirty="0">
                <a:solidFill>
                  <a:schemeClr val="tx1"/>
                </a:solidFill>
                <a:latin typeface="+mj-lt"/>
              </a:rPr>
              <a:t>Nispeten düşük duyarlılık</a:t>
            </a:r>
          </a:p>
          <a:p>
            <a:pPr algn="ct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2200" dirty="0">
                <a:solidFill>
                  <a:schemeClr val="tx1"/>
                </a:solidFill>
                <a:latin typeface="+mj-lt"/>
              </a:rPr>
              <a:t>Uzun sonuç alma süresi</a:t>
            </a:r>
          </a:p>
          <a:p>
            <a:pPr algn="ct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2200" dirty="0">
                <a:solidFill>
                  <a:schemeClr val="tx1"/>
                </a:solidFill>
                <a:latin typeface="+mj-lt"/>
              </a:rPr>
              <a:t>Zahmetli prosedürler</a:t>
            </a:r>
          </a:p>
          <a:p>
            <a:pPr algn="ct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2200" dirty="0">
                <a:solidFill>
                  <a:schemeClr val="tx1"/>
                </a:solidFill>
                <a:latin typeface="+mj-lt"/>
              </a:rPr>
              <a:t>Test için gereken numunelerin invazif doğası </a:t>
            </a:r>
          </a:p>
          <a:p>
            <a:pPr algn="ct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2200" dirty="0">
                <a:solidFill>
                  <a:schemeClr val="tx1"/>
                </a:solidFill>
                <a:latin typeface="+mj-lt"/>
              </a:rPr>
              <a:t>Tecrübeli personel ihtiyacı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xmlns="" id="{2C7A5505-B67D-44D6-6303-EA742263DE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9633" y="2367848"/>
            <a:ext cx="2085315" cy="1871096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xmlns="" id="{F9C4873D-0A6D-BF8C-1C41-78CB0FFC76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3518"/>
          <a:stretch/>
        </p:blipFill>
        <p:spPr>
          <a:xfrm rot="5400000">
            <a:off x="5811194" y="4740990"/>
            <a:ext cx="1540008" cy="1590469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xmlns="" id="{5F25FFD4-679D-A57B-1F12-46D976106AD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9636"/>
          <a:stretch/>
        </p:blipFill>
        <p:spPr>
          <a:xfrm>
            <a:off x="10582534" y="4238944"/>
            <a:ext cx="1552477" cy="2067283"/>
          </a:xfrm>
          <a:prstGeom prst="rect">
            <a:avLst/>
          </a:prstGeom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xmlns="" id="{BF71CC2B-D744-B8AD-D14C-745F1CC582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96011" y="4701117"/>
            <a:ext cx="1802710" cy="1495532"/>
          </a:xfrm>
          <a:prstGeom prst="rect">
            <a:avLst/>
          </a:prstGeom>
        </p:spPr>
      </p:pic>
      <p:pic>
        <p:nvPicPr>
          <p:cNvPr id="15" name="Resim 14">
            <a:extLst>
              <a:ext uri="{FF2B5EF4-FFF2-40B4-BE49-F238E27FC236}">
                <a16:creationId xmlns:a16="http://schemas.microsoft.com/office/drawing/2014/main" xmlns="" id="{8EC26562-DBE5-7A45-EC94-207623D87B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29415" y="2801635"/>
            <a:ext cx="2178502" cy="1899482"/>
          </a:xfrm>
          <a:prstGeom prst="rect">
            <a:avLst/>
          </a:prstGeom>
        </p:spPr>
      </p:pic>
      <p:pic>
        <p:nvPicPr>
          <p:cNvPr id="3074" name="Picture 2" descr="Antibiyotiklerin mikroorganizmalarla ilişkileri çeşitli yönlerden  incelenmektedir">
            <a:extLst>
              <a:ext uri="{FF2B5EF4-FFF2-40B4-BE49-F238E27FC236}">
                <a16:creationId xmlns:a16="http://schemas.microsoft.com/office/drawing/2014/main" xmlns="" id="{0AF41C55-CA1C-D36F-4534-596578A762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69"/>
          <a:stretch/>
        </p:blipFill>
        <p:spPr bwMode="auto">
          <a:xfrm rot="5400000">
            <a:off x="6526478" y="3412616"/>
            <a:ext cx="3816128" cy="197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k: Aşağı 4">
            <a:extLst>
              <a:ext uri="{FF2B5EF4-FFF2-40B4-BE49-F238E27FC236}">
                <a16:creationId xmlns:a16="http://schemas.microsoft.com/office/drawing/2014/main" xmlns="" id="{65F58D47-E86B-1979-E3EF-6F2F25B7D50B}"/>
              </a:ext>
            </a:extLst>
          </p:cNvPr>
          <p:cNvSpPr/>
          <p:nvPr/>
        </p:nvSpPr>
        <p:spPr>
          <a:xfrm>
            <a:off x="2432384" y="2875453"/>
            <a:ext cx="1088571" cy="124900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Dikdörtgen 8">
            <a:extLst>
              <a:ext uri="{FF2B5EF4-FFF2-40B4-BE49-F238E27FC236}">
                <a16:creationId xmlns:a16="http://schemas.microsoft.com/office/drawing/2014/main" xmlns="" id="{5BAED5E8-C358-05E0-9572-153EE96319F4}"/>
              </a:ext>
            </a:extLst>
          </p:cNvPr>
          <p:cNvSpPr/>
          <p:nvPr/>
        </p:nvSpPr>
        <p:spPr>
          <a:xfrm>
            <a:off x="784058" y="6334780"/>
            <a:ext cx="111920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Fang et al. Diagnosis of invasive fungal infections:</a:t>
            </a:r>
            <a:r>
              <a:rPr lang="tr-TR" sz="1400" dirty="0"/>
              <a:t> </a:t>
            </a:r>
            <a:r>
              <a:rPr lang="en-US" sz="1400" dirty="0"/>
              <a:t>challenges and recent developments</a:t>
            </a:r>
            <a:r>
              <a:rPr lang="tr-TR" sz="1400" dirty="0"/>
              <a:t>. </a:t>
            </a:r>
            <a:r>
              <a:rPr lang="en-US" sz="1400" dirty="0"/>
              <a:t>Journal of Biomedical Science</a:t>
            </a:r>
            <a:r>
              <a:rPr lang="tr-TR" sz="1400" dirty="0"/>
              <a:t>, 2023 </a:t>
            </a:r>
            <a:r>
              <a:rPr lang="en-US" sz="1400" dirty="0"/>
              <a:t>https://doi.org/10.1186/s12929-023-00926-2</a:t>
            </a:r>
            <a:endParaRPr lang="tr-TR" sz="1400" dirty="0"/>
          </a:p>
        </p:txBody>
      </p:sp>
    </p:spTree>
    <p:extLst>
      <p:ext uri="{BB962C8B-B14F-4D97-AF65-F5344CB8AC3E}">
        <p14:creationId xmlns:p14="http://schemas.microsoft.com/office/powerpoint/2010/main" val="3418672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1EFEAC55-76BA-9B2D-1F0C-15C4AFCBAF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4322" y="1885314"/>
            <a:ext cx="4894215" cy="4023360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tr-TR" b="1" dirty="0">
                <a:solidFill>
                  <a:schemeClr val="tx1"/>
                </a:solidFill>
                <a:latin typeface="+mj-lt"/>
              </a:rPr>
              <a:t>Bazı engeller  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tr-TR" sz="2000" dirty="0">
                <a:solidFill>
                  <a:schemeClr val="tx1"/>
                </a:solidFill>
                <a:latin typeface="+mj-lt"/>
              </a:rPr>
              <a:t>Mantarların DNA izolasyonu ve tespitine engel teşkil eden sert bir hücre duvarı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tr-TR" sz="2000" dirty="0">
                <a:solidFill>
                  <a:schemeClr val="tx1"/>
                </a:solidFill>
                <a:latin typeface="+mj-lt"/>
              </a:rPr>
              <a:t> Kontaminasyon ve yanlış pozitif sonuç riskini artıran mantarların her yerde bulunması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tr-TR" sz="2000" dirty="0">
                <a:solidFill>
                  <a:schemeClr val="tx1"/>
                </a:solidFill>
                <a:latin typeface="+mj-lt"/>
              </a:rPr>
              <a:t>Ayrıca klinik numunelerdeki insan DNA'sı ve diğer bileşenler PCR reaksiyonunu </a:t>
            </a:r>
            <a:r>
              <a:rPr lang="tr-TR" sz="2000" dirty="0" err="1">
                <a:solidFill>
                  <a:schemeClr val="tx1"/>
                </a:solidFill>
                <a:latin typeface="+mj-lt"/>
              </a:rPr>
              <a:t>inhibe</a:t>
            </a:r>
            <a:r>
              <a:rPr lang="tr-TR" sz="2000" dirty="0">
                <a:solidFill>
                  <a:schemeClr val="tx1"/>
                </a:solidFill>
                <a:latin typeface="+mj-lt"/>
              </a:rPr>
              <a:t> edebilir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tr-TR" sz="2000" dirty="0" err="1">
                <a:solidFill>
                  <a:schemeClr val="tx1"/>
                </a:solidFill>
                <a:latin typeface="+mj-lt"/>
              </a:rPr>
              <a:t>Panfungal</a:t>
            </a:r>
            <a:r>
              <a:rPr lang="tr-TR" sz="2000" dirty="0">
                <a:solidFill>
                  <a:schemeClr val="tx1"/>
                </a:solidFill>
                <a:latin typeface="+mj-lt"/>
              </a:rPr>
              <a:t> PCR; hedefe yönelik tedavi planı oluşturulamaz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tr-TR" dirty="0">
              <a:solidFill>
                <a:schemeClr val="tx1"/>
              </a:solidFill>
              <a:latin typeface="Comic Sans MS" pitchFamily="66" charset="0"/>
            </a:endParaRPr>
          </a:p>
          <a:p>
            <a:endParaRPr lang="tr-TR" sz="1800" dirty="0"/>
          </a:p>
        </p:txBody>
      </p:sp>
      <p:sp>
        <p:nvSpPr>
          <p:cNvPr id="5" name="3 Yuvarlatılmış Dikdörtgen">
            <a:extLst>
              <a:ext uri="{FF2B5EF4-FFF2-40B4-BE49-F238E27FC236}">
                <a16:creationId xmlns:a16="http://schemas.microsoft.com/office/drawing/2014/main" xmlns="" id="{C4A3880C-798B-624F-E89F-FF0CB9DF20DC}"/>
              </a:ext>
            </a:extLst>
          </p:cNvPr>
          <p:cNvSpPr/>
          <p:nvPr/>
        </p:nvSpPr>
        <p:spPr>
          <a:xfrm>
            <a:off x="853473" y="763522"/>
            <a:ext cx="10485053" cy="880038"/>
          </a:xfrm>
          <a:prstGeom prst="roundRect">
            <a:avLst>
              <a:gd name="adj" fmla="val 0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4000" b="1" dirty="0">
                <a:solidFill>
                  <a:schemeClr val="tx1"/>
                </a:solidFill>
                <a:latin typeface="+mj-lt"/>
              </a:rPr>
              <a:t>PCR Testleri</a:t>
            </a:r>
          </a:p>
        </p:txBody>
      </p:sp>
      <p:sp>
        <p:nvSpPr>
          <p:cNvPr id="2" name="İçerik Yer Tutucusu 9">
            <a:extLst>
              <a:ext uri="{FF2B5EF4-FFF2-40B4-BE49-F238E27FC236}">
                <a16:creationId xmlns:a16="http://schemas.microsoft.com/office/drawing/2014/main" xmlns="" id="{D8897111-EDCD-14FC-4ADF-7E9E82CBEA23}"/>
              </a:ext>
            </a:extLst>
          </p:cNvPr>
          <p:cNvSpPr txBox="1">
            <a:spLocks/>
          </p:cNvSpPr>
          <p:nvPr/>
        </p:nvSpPr>
        <p:spPr>
          <a:xfrm>
            <a:off x="989920" y="1885314"/>
            <a:ext cx="4937760" cy="402336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tr-TR" sz="2200" b="1" dirty="0">
                <a:solidFill>
                  <a:schemeClr val="tx1"/>
                </a:solidFill>
                <a:latin typeface="+mj-lt"/>
              </a:rPr>
              <a:t>En önemli avantajları </a:t>
            </a:r>
          </a:p>
          <a:p>
            <a:pPr lvl="1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tr-TR" sz="2200" dirty="0">
                <a:solidFill>
                  <a:schemeClr val="tx1"/>
                </a:solidFill>
                <a:latin typeface="+mj-lt"/>
              </a:rPr>
              <a:t>Örnekte az miktarda nükleik asit bile tespit için yeterli</a:t>
            </a:r>
          </a:p>
          <a:p>
            <a:pPr lvl="1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tr-TR" sz="2200" dirty="0">
                <a:solidFill>
                  <a:schemeClr val="tx1"/>
                </a:solidFill>
                <a:latin typeface="+mj-lt"/>
              </a:rPr>
              <a:t>Kısa sürede sonuç verme</a:t>
            </a:r>
          </a:p>
          <a:p>
            <a:pPr lvl="1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tr-TR" sz="2200" dirty="0">
                <a:solidFill>
                  <a:schemeClr val="tx1"/>
                </a:solidFill>
                <a:latin typeface="+mj-lt"/>
              </a:rPr>
              <a:t>Duyarlılık ve özgüllükleri yüksek </a:t>
            </a:r>
          </a:p>
          <a:p>
            <a:pPr lvl="1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tr-TR" sz="2200" dirty="0">
                <a:solidFill>
                  <a:schemeClr val="tx1"/>
                </a:solidFill>
                <a:latin typeface="+mj-lt"/>
              </a:rPr>
              <a:t>Kültürü yapılamayan mantarların tanısında</a:t>
            </a:r>
          </a:p>
          <a:p>
            <a:pPr lvl="1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tr-TR" sz="2200" dirty="0" err="1">
                <a:solidFill>
                  <a:schemeClr val="tx1"/>
                </a:solidFill>
                <a:latin typeface="+mj-lt"/>
              </a:rPr>
              <a:t>Antifungal</a:t>
            </a:r>
            <a:r>
              <a:rPr lang="tr-TR" sz="2200" dirty="0">
                <a:solidFill>
                  <a:schemeClr val="tx1"/>
                </a:solidFill>
                <a:latin typeface="+mj-lt"/>
              </a:rPr>
              <a:t> direncin tanımlanmasında kullanılır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1698077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1EFEAC55-76BA-9B2D-1F0C-15C4AFCBAFD6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tr-TR" sz="2200" dirty="0">
                <a:solidFill>
                  <a:schemeClr val="tx1"/>
                </a:solidFill>
                <a:latin typeface="+mj-lt"/>
              </a:rPr>
              <a:t>Kan ve BOS gibi steril bölgelerden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tr-TR" sz="2200" dirty="0">
                <a:solidFill>
                  <a:schemeClr val="tx1"/>
                </a:solidFill>
                <a:latin typeface="+mj-lt"/>
              </a:rPr>
              <a:t>BAL gibi steril olmayan bölgelerden alınan örneklerde 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tr-TR" sz="2200" dirty="0">
                <a:solidFill>
                  <a:schemeClr val="tx1"/>
                </a:solidFill>
                <a:latin typeface="+mj-lt"/>
              </a:rPr>
              <a:t>Mantar DNA'sını saptamak için kullanılan yöntemler</a:t>
            </a:r>
          </a:p>
          <a:p>
            <a:endParaRPr lang="tr-TR" sz="1800" dirty="0"/>
          </a:p>
        </p:txBody>
      </p:sp>
      <p:sp>
        <p:nvSpPr>
          <p:cNvPr id="5" name="3 Yuvarlatılmış Dikdörtgen">
            <a:extLst>
              <a:ext uri="{FF2B5EF4-FFF2-40B4-BE49-F238E27FC236}">
                <a16:creationId xmlns:a16="http://schemas.microsoft.com/office/drawing/2014/main" xmlns="" id="{C4A3880C-798B-624F-E89F-FF0CB9DF20DC}"/>
              </a:ext>
            </a:extLst>
          </p:cNvPr>
          <p:cNvSpPr/>
          <p:nvPr/>
        </p:nvSpPr>
        <p:spPr>
          <a:xfrm>
            <a:off x="853473" y="763522"/>
            <a:ext cx="10485053" cy="880038"/>
          </a:xfrm>
          <a:prstGeom prst="roundRect">
            <a:avLst>
              <a:gd name="adj" fmla="val 0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4000" b="1" dirty="0">
                <a:solidFill>
                  <a:schemeClr val="tx1"/>
                </a:solidFill>
                <a:latin typeface="+mj-lt"/>
              </a:rPr>
              <a:t>Direkt klinik örnekten çalışılan testler</a:t>
            </a:r>
          </a:p>
        </p:txBody>
      </p:sp>
      <p:pic>
        <p:nvPicPr>
          <p:cNvPr id="1026" name="Picture 2" descr="Human BAL | Audubon Bioscience">
            <a:extLst>
              <a:ext uri="{FF2B5EF4-FFF2-40B4-BE49-F238E27FC236}">
                <a16:creationId xmlns:a16="http://schemas.microsoft.com/office/drawing/2014/main" xmlns="" id="{CDC9C9FB-30A6-1FD1-7208-4933D7293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1900" y="1884026"/>
            <a:ext cx="2822314" cy="186056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NA nedir? DNA hasarı kanserleşmeyi nasıl etkiler? | Prof. Dr. Mustafa  ÖZDOĞAN">
            <a:extLst>
              <a:ext uri="{FF2B5EF4-FFF2-40B4-BE49-F238E27FC236}">
                <a16:creationId xmlns:a16="http://schemas.microsoft.com/office/drawing/2014/main" xmlns="" id="{D6A79C3E-1D44-FF25-F33B-211D126FFB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473"/>
          <a:stretch/>
        </p:blipFill>
        <p:spPr bwMode="auto">
          <a:xfrm>
            <a:off x="5239479" y="3225312"/>
            <a:ext cx="2479893" cy="3048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SF cell count Information | Mount Sinai - New York">
            <a:extLst>
              <a:ext uri="{FF2B5EF4-FFF2-40B4-BE49-F238E27FC236}">
                <a16:creationId xmlns:a16="http://schemas.microsoft.com/office/drawing/2014/main" xmlns="" id="{24547C89-7D54-012A-3E90-444C3824C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215" y="3225312"/>
            <a:ext cx="3810000" cy="3048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R. RAHUL KENDRE">
            <a:extLst>
              <a:ext uri="{FF2B5EF4-FFF2-40B4-BE49-F238E27FC236}">
                <a16:creationId xmlns:a16="http://schemas.microsoft.com/office/drawing/2014/main" xmlns="" id="{F9C80542-E0E0-F17F-57C5-8A9BB92C1A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8" r="21186"/>
          <a:stretch/>
        </p:blipFill>
        <p:spPr bwMode="auto">
          <a:xfrm>
            <a:off x="8095087" y="3839378"/>
            <a:ext cx="3189961" cy="278851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76406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546CAE32-79F5-8167-1614-615D71C2D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5247DD65-FD6D-D48D-0EE9-0909312E0B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9A50A70B-ACD0-7DEE-4CFD-857D3698CF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84" t="5276" r="7203" b="3986"/>
          <a:stretch/>
        </p:blipFill>
        <p:spPr>
          <a:xfrm>
            <a:off x="310243" y="690394"/>
            <a:ext cx="11152415" cy="59080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Dikdörtgen 3">
            <a:extLst>
              <a:ext uri="{FF2B5EF4-FFF2-40B4-BE49-F238E27FC236}">
                <a16:creationId xmlns:a16="http://schemas.microsoft.com/office/drawing/2014/main" xmlns="" id="{408B90AE-754D-A972-382F-6A4A22C97E7B}"/>
              </a:ext>
            </a:extLst>
          </p:cNvPr>
          <p:cNvSpPr/>
          <p:nvPr/>
        </p:nvSpPr>
        <p:spPr>
          <a:xfrm>
            <a:off x="5622473" y="2910411"/>
            <a:ext cx="1407885" cy="187930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xmlns="" id="{8F878C69-A96B-C3C4-C487-778059A7011D}"/>
              </a:ext>
            </a:extLst>
          </p:cNvPr>
          <p:cNvSpPr/>
          <p:nvPr/>
        </p:nvSpPr>
        <p:spPr>
          <a:xfrm>
            <a:off x="5707739" y="5514756"/>
            <a:ext cx="1240974" cy="46271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6 Dikdörtgen"/>
          <p:cNvSpPr/>
          <p:nvPr/>
        </p:nvSpPr>
        <p:spPr>
          <a:xfrm>
            <a:off x="293916" y="259507"/>
            <a:ext cx="11168742" cy="43088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r-TR" sz="2200" b="1" dirty="0"/>
              <a:t>Mantarların tespiti için ticari </a:t>
            </a:r>
            <a:r>
              <a:rPr lang="tr-TR" sz="2200" b="1" dirty="0" err="1"/>
              <a:t>real</a:t>
            </a:r>
            <a:r>
              <a:rPr lang="tr-TR" sz="2200" b="1" dirty="0"/>
              <a:t>-time PCR  testleri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xmlns="" id="{B22C6E57-9720-8B6C-578A-B5F8EA44DA42}"/>
              </a:ext>
            </a:extLst>
          </p:cNvPr>
          <p:cNvSpPr txBox="1"/>
          <p:nvPr/>
        </p:nvSpPr>
        <p:spPr>
          <a:xfrm>
            <a:off x="310242" y="6585840"/>
            <a:ext cx="10270671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300" dirty="0" err="1">
                <a:latin typeface="+mj-lt"/>
              </a:rPr>
              <a:t>Mendonça</a:t>
            </a:r>
            <a:r>
              <a:rPr lang="tr-TR" sz="1300" dirty="0">
                <a:latin typeface="+mj-lt"/>
              </a:rPr>
              <a:t> A. </a:t>
            </a:r>
            <a:r>
              <a:rPr lang="en-US" sz="1300" dirty="0">
                <a:latin typeface="+mj-lt"/>
              </a:rPr>
              <a:t>Fungal infections diagnosis </a:t>
            </a:r>
            <a:r>
              <a:rPr lang="tr-TR" sz="1300" dirty="0">
                <a:latin typeface="+mj-lt"/>
              </a:rPr>
              <a:t>-</a:t>
            </a:r>
            <a:r>
              <a:rPr lang="en-US" sz="1300" dirty="0">
                <a:latin typeface="+mj-lt"/>
              </a:rPr>
              <a:t> Past, present and future</a:t>
            </a:r>
            <a:r>
              <a:rPr lang="tr-TR" sz="1300" dirty="0">
                <a:latin typeface="+mj-lt"/>
              </a:rPr>
              <a:t>. </a:t>
            </a:r>
            <a:r>
              <a:rPr lang="en-US" sz="1300" dirty="0">
                <a:latin typeface="+mj-lt"/>
              </a:rPr>
              <a:t>Research in Microbiology 173 (2022)</a:t>
            </a:r>
            <a:endParaRPr lang="tr-TR" sz="13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905089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50B83122-59AA-100F-0F7C-C11BF8983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8F582E80-100E-5CCB-FF8D-85858CA4AC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00152899-BD19-D51A-9B11-215D9F5EC0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69" r="6352"/>
          <a:stretch/>
        </p:blipFill>
        <p:spPr>
          <a:xfrm>
            <a:off x="614093" y="598147"/>
            <a:ext cx="10734264" cy="566170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xmlns="" id="{5E9AE923-D24F-220B-452D-818CE058BDE0}"/>
              </a:ext>
            </a:extLst>
          </p:cNvPr>
          <p:cNvSpPr txBox="1"/>
          <p:nvPr/>
        </p:nvSpPr>
        <p:spPr>
          <a:xfrm>
            <a:off x="1658718" y="6433274"/>
            <a:ext cx="93140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400" dirty="0">
                <a:latin typeface="+mj-lt"/>
              </a:rPr>
              <a:t>Mendonça A. </a:t>
            </a:r>
            <a:r>
              <a:rPr lang="en-US" sz="1400" dirty="0">
                <a:latin typeface="+mj-lt"/>
              </a:rPr>
              <a:t>Fungal infections diagnosis </a:t>
            </a:r>
            <a:r>
              <a:rPr lang="tr-TR" sz="1400" dirty="0">
                <a:latin typeface="+mj-lt"/>
              </a:rPr>
              <a:t>-</a:t>
            </a:r>
            <a:r>
              <a:rPr lang="en-US" sz="1400" dirty="0">
                <a:latin typeface="+mj-lt"/>
              </a:rPr>
              <a:t> Past, present and future</a:t>
            </a:r>
            <a:r>
              <a:rPr lang="tr-TR" sz="1400" dirty="0">
                <a:latin typeface="+mj-lt"/>
              </a:rPr>
              <a:t>. </a:t>
            </a:r>
            <a:r>
              <a:rPr lang="en-US" sz="1400" dirty="0">
                <a:latin typeface="+mj-lt"/>
              </a:rPr>
              <a:t>Research in Microbiology 173 (2022)</a:t>
            </a:r>
            <a:endParaRPr lang="tr-TR" sz="1400" dirty="0">
              <a:latin typeface="+mj-lt"/>
            </a:endParaRPr>
          </a:p>
        </p:txBody>
      </p:sp>
      <p:sp>
        <p:nvSpPr>
          <p:cNvPr id="4" name="Dikdörtgen 3">
            <a:extLst>
              <a:ext uri="{FF2B5EF4-FFF2-40B4-BE49-F238E27FC236}">
                <a16:creationId xmlns:a16="http://schemas.microsoft.com/office/drawing/2014/main" xmlns="" id="{636BBBDA-583E-CE2C-8A83-1F15A07CF912}"/>
              </a:ext>
            </a:extLst>
          </p:cNvPr>
          <p:cNvSpPr/>
          <p:nvPr/>
        </p:nvSpPr>
        <p:spPr>
          <a:xfrm>
            <a:off x="5932238" y="3008381"/>
            <a:ext cx="1003968" cy="109262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7 Dikdörtgen"/>
          <p:cNvSpPr/>
          <p:nvPr/>
        </p:nvSpPr>
        <p:spPr>
          <a:xfrm>
            <a:off x="614093" y="216131"/>
            <a:ext cx="10734264" cy="43088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r-TR" sz="2200" b="1" dirty="0"/>
              <a:t>Mantarların tespiti için ticari </a:t>
            </a:r>
            <a:r>
              <a:rPr lang="tr-TR" sz="2200" b="1" dirty="0" err="1"/>
              <a:t>real</a:t>
            </a:r>
            <a:r>
              <a:rPr lang="tr-TR" sz="2200" b="1" dirty="0"/>
              <a:t>-time PCR  testleri</a:t>
            </a:r>
          </a:p>
        </p:txBody>
      </p:sp>
    </p:spTree>
    <p:extLst>
      <p:ext uri="{BB962C8B-B14F-4D97-AF65-F5344CB8AC3E}">
        <p14:creationId xmlns:p14="http://schemas.microsoft.com/office/powerpoint/2010/main" val="22331598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o 3">
            <a:extLst>
              <a:ext uri="{FF2B5EF4-FFF2-40B4-BE49-F238E27FC236}">
                <a16:creationId xmlns:a16="http://schemas.microsoft.com/office/drawing/2014/main" xmlns="" id="{0B8B279F-623A-A549-89A8-FE7E2F08CB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9192871"/>
              </p:ext>
            </p:extLst>
          </p:nvPr>
        </p:nvGraphicFramePr>
        <p:xfrm>
          <a:off x="0" y="1577423"/>
          <a:ext cx="12191999" cy="2186477"/>
        </p:xfrm>
        <a:graphic>
          <a:graphicData uri="http://schemas.openxmlformats.org/drawingml/2006/table">
            <a:tbl>
              <a:tblPr firstRow="1" firstCol="1" bandRow="1">
                <a:tableStyleId>{0505E3EF-67EA-436B-97B2-0124C06EBD24}</a:tableStyleId>
              </a:tblPr>
              <a:tblGrid>
                <a:gridCol w="2465994">
                  <a:extLst>
                    <a:ext uri="{9D8B030D-6E8A-4147-A177-3AD203B41FA5}">
                      <a16:colId xmlns:a16="http://schemas.microsoft.com/office/drawing/2014/main" xmlns="" val="198854201"/>
                    </a:ext>
                  </a:extLst>
                </a:gridCol>
                <a:gridCol w="1659692">
                  <a:extLst>
                    <a:ext uri="{9D8B030D-6E8A-4147-A177-3AD203B41FA5}">
                      <a16:colId xmlns:a16="http://schemas.microsoft.com/office/drawing/2014/main" xmlns="" val="3023819103"/>
                    </a:ext>
                  </a:extLst>
                </a:gridCol>
                <a:gridCol w="2732314">
                  <a:extLst>
                    <a:ext uri="{9D8B030D-6E8A-4147-A177-3AD203B41FA5}">
                      <a16:colId xmlns:a16="http://schemas.microsoft.com/office/drawing/2014/main" xmlns="" val="55042509"/>
                    </a:ext>
                  </a:extLst>
                </a:gridCol>
                <a:gridCol w="1404257">
                  <a:extLst>
                    <a:ext uri="{9D8B030D-6E8A-4147-A177-3AD203B41FA5}">
                      <a16:colId xmlns:a16="http://schemas.microsoft.com/office/drawing/2014/main" xmlns="" val="2101795035"/>
                    </a:ext>
                  </a:extLst>
                </a:gridCol>
                <a:gridCol w="1086077">
                  <a:extLst>
                    <a:ext uri="{9D8B030D-6E8A-4147-A177-3AD203B41FA5}">
                      <a16:colId xmlns:a16="http://schemas.microsoft.com/office/drawing/2014/main" xmlns="" val="352245211"/>
                    </a:ext>
                  </a:extLst>
                </a:gridCol>
                <a:gridCol w="2843665">
                  <a:extLst>
                    <a:ext uri="{9D8B030D-6E8A-4147-A177-3AD203B41FA5}">
                      <a16:colId xmlns:a16="http://schemas.microsoft.com/office/drawing/2014/main" xmlns="" val="124819247"/>
                    </a:ext>
                  </a:extLst>
                </a:gridCol>
              </a:tblGrid>
              <a:tr h="2690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Sistem (üretici firma)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54" marR="6355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Test yöntemi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54" marR="63554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Avantaj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54" marR="63554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Duyarlık/Özgüllük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54" marR="63554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Süre</a:t>
                      </a:r>
                    </a:p>
                  </a:txBody>
                  <a:tcPr marL="63554" marR="63554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Sorunlar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54" marR="63554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2277880878"/>
                  </a:ext>
                </a:extLst>
              </a:tr>
              <a:tr h="2985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SeptiFast</a:t>
                      </a:r>
                      <a:r>
                        <a:rPr lang="tr-TR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1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LightCycler</a:t>
                      </a:r>
                      <a:r>
                        <a:rPr lang="tr-TR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(Roche)</a:t>
                      </a:r>
                    </a:p>
                  </a:txBody>
                  <a:tcPr marL="63554" marR="6355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DNA </a:t>
                      </a:r>
                      <a:r>
                        <a:rPr lang="it-IT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melt-curve</a:t>
                      </a:r>
                      <a:r>
                        <a:rPr lang="tr-TR" sz="1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analizi ile Real-time PZR</a:t>
                      </a:r>
                    </a:p>
                  </a:txBody>
                  <a:tcPr marL="63554" marR="63554" marT="0" marB="0"/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tr-TR" sz="1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Yüksek analitik hassasiyet</a:t>
                      </a: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tr-TR" sz="1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Beş yaygın </a:t>
                      </a:r>
                      <a:r>
                        <a:rPr lang="tr-TR" sz="1200" b="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Candida</a:t>
                      </a:r>
                      <a:r>
                        <a:rPr lang="tr-TR" sz="1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türünü ve </a:t>
                      </a:r>
                      <a:r>
                        <a:rPr lang="tr-TR" sz="1200" b="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Aspergillus</a:t>
                      </a:r>
                      <a:r>
                        <a:rPr lang="tr-TR" sz="12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'u</a:t>
                      </a:r>
                      <a:r>
                        <a:rPr lang="tr-TR" sz="1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tespit edin </a:t>
                      </a:r>
                    </a:p>
                  </a:txBody>
                  <a:tcPr marL="63554" marR="63554" marT="0" marB="0"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r-TR" sz="1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%86, %100</a:t>
                      </a:r>
                    </a:p>
                    <a:p>
                      <a:pPr mar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tr-TR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54" marR="63554" marT="0" marB="0"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tr-TR" sz="1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6-7 saat</a:t>
                      </a:r>
                    </a:p>
                  </a:txBody>
                  <a:tcPr marL="63554" marR="63554" marT="0" marB="0"/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tr-TR" sz="1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Sınırlı</a:t>
                      </a:r>
                      <a:r>
                        <a:rPr lang="tr-TR" sz="12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sayıda </a:t>
                      </a:r>
                      <a:r>
                        <a:rPr lang="tr-TR" sz="1200" b="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Candida</a:t>
                      </a:r>
                      <a:endParaRPr lang="tr-TR" sz="12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tr-TR" sz="1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Şu anda ABD'de klinik kullanım için mevcut değildir</a:t>
                      </a:r>
                    </a:p>
                  </a:txBody>
                  <a:tcPr marL="63554" marR="63554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23851780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AsperGenius</a:t>
                      </a:r>
                      <a:r>
                        <a:rPr lang="tr-TR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tr-TR" sz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PathoNostics</a:t>
                      </a:r>
                      <a:r>
                        <a:rPr lang="tr-TR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tr-TR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54" marR="6355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Multiplex</a:t>
                      </a:r>
                      <a:r>
                        <a:rPr lang="tr-TR" sz="1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12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real</a:t>
                      </a:r>
                      <a:r>
                        <a:rPr lang="tr-TR" sz="1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-time PZR</a:t>
                      </a:r>
                    </a:p>
                  </a:txBody>
                  <a:tcPr marL="63554" marR="63554" marT="0" marB="0"/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tr-TR" sz="1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BAL örneklerinde </a:t>
                      </a:r>
                      <a:r>
                        <a:rPr lang="tr-TR" sz="1200" b="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Aspergillus</a:t>
                      </a:r>
                      <a:r>
                        <a:rPr lang="tr-TR" sz="1200" b="0" i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'u</a:t>
                      </a:r>
                      <a:r>
                        <a:rPr lang="tr-TR" sz="12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1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doğrudan tespit </a:t>
                      </a:r>
                      <a:r>
                        <a:rPr lang="tr-TR" sz="12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edinAzol</a:t>
                      </a:r>
                      <a:r>
                        <a:rPr lang="tr-TR" sz="1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direnci ile ilişkili CYPS1A genindeki mutasyonları da tespit edebilir</a:t>
                      </a:r>
                    </a:p>
                  </a:txBody>
                  <a:tcPr marL="63554" marR="63554" marT="0" marB="0"/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tr-TR" sz="1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%88-%77,8</a:t>
                      </a:r>
                    </a:p>
                  </a:txBody>
                  <a:tcPr marL="63554" marR="63554" marT="0" marB="0"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tr-TR" sz="1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saatten az</a:t>
                      </a:r>
                    </a:p>
                  </a:txBody>
                  <a:tcPr marL="63554" marR="63554" marT="0" marB="0"/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tr-TR" sz="1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Sınırlı sayıda </a:t>
                      </a:r>
                      <a:r>
                        <a:rPr lang="tr-TR" sz="1200" b="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Aspergillus</a:t>
                      </a:r>
                      <a:r>
                        <a:rPr lang="tr-TR" sz="1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türü tespit edildi</a:t>
                      </a: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tr-TR" sz="1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Şu anda ABD'de klinik kullanım için mevcut değildir</a:t>
                      </a:r>
                    </a:p>
                  </a:txBody>
                  <a:tcPr marL="63554" marR="63554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4221203493"/>
                  </a:ext>
                </a:extLst>
              </a:tr>
              <a:tr h="4503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MycAssay</a:t>
                      </a:r>
                      <a:r>
                        <a:rPr lang="tr-TR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12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Aspergillus</a:t>
                      </a:r>
                      <a:r>
                        <a:rPr lang="tr-TR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tr-TR" sz="1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Myconostica</a:t>
                      </a:r>
                      <a:r>
                        <a:rPr lang="tr-TR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3554" marR="6355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Molekül işaretçileri ile Real-time PZR </a:t>
                      </a:r>
                    </a:p>
                  </a:txBody>
                  <a:tcPr marL="63554" marR="63554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tr-TR" sz="1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On sekiz farklı </a:t>
                      </a:r>
                      <a:r>
                        <a:rPr lang="tr-TR" sz="1200" b="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Aspergillus</a:t>
                      </a:r>
                      <a:r>
                        <a:rPr lang="tr-TR" sz="1200" b="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1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türü</a:t>
                      </a: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tr-TR" sz="1200" b="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Aspergillus</a:t>
                      </a:r>
                      <a:r>
                        <a:rPr lang="tr-TR" sz="12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'u</a:t>
                      </a:r>
                      <a:r>
                        <a:rPr lang="tr-TR" sz="1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doğrudan serum ve BAL örneklerinde tespit eder</a:t>
                      </a:r>
                    </a:p>
                  </a:txBody>
                  <a:tcPr marL="63554" marR="63554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tr-TR" sz="1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%70-%90,5</a:t>
                      </a:r>
                    </a:p>
                  </a:txBody>
                  <a:tcPr marL="63554" marR="63554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tr-TR" sz="1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saat</a:t>
                      </a:r>
                    </a:p>
                  </a:txBody>
                  <a:tcPr marL="63554" marR="63554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tr-TR" sz="1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Şu anda ABD'de klinik kullanım için mevcut değildir</a:t>
                      </a:r>
                    </a:p>
                  </a:txBody>
                  <a:tcPr marL="63554" marR="63554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64193910"/>
                  </a:ext>
                </a:extLst>
              </a:tr>
            </a:tbl>
          </a:graphicData>
        </a:graphic>
      </p:graphicFrame>
      <p:sp>
        <p:nvSpPr>
          <p:cNvPr id="5" name="Unvan 1">
            <a:extLst>
              <a:ext uri="{FF2B5EF4-FFF2-40B4-BE49-F238E27FC236}">
                <a16:creationId xmlns:a16="http://schemas.microsoft.com/office/drawing/2014/main" xmlns="" id="{BB59A245-3D14-73E8-C612-C4C5F2286E3D}"/>
              </a:ext>
            </a:extLst>
          </p:cNvPr>
          <p:cNvSpPr txBox="1">
            <a:spLocks/>
          </p:cNvSpPr>
          <p:nvPr/>
        </p:nvSpPr>
        <p:spPr>
          <a:xfrm>
            <a:off x="244453" y="746852"/>
            <a:ext cx="11703091" cy="4593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-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FDA onaylı veya CE/IVD belgesi olan ve mantar enfeksiyonlarının tanısında </a:t>
            </a:r>
          </a:p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-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kullanılan moleküler </a:t>
            </a:r>
            <a:r>
              <a:rPr lang="tr-TR" sz="2400" b="1" spc="-5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testler</a:t>
            </a:r>
            <a:endParaRPr kumimoji="0" lang="tr-TR" sz="2400" b="1" i="0" u="none" strike="noStrike" kern="1200" cap="none" spc="-5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7" name="Tablo 6">
            <a:extLst>
              <a:ext uri="{FF2B5EF4-FFF2-40B4-BE49-F238E27FC236}">
                <a16:creationId xmlns:a16="http://schemas.microsoft.com/office/drawing/2014/main" xmlns="" id="{0491B1F8-5143-EAB0-4AB9-6B8EE5E2D9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498411"/>
              </p:ext>
            </p:extLst>
          </p:nvPr>
        </p:nvGraphicFramePr>
        <p:xfrm>
          <a:off x="-2" y="3763900"/>
          <a:ext cx="12191999" cy="573913"/>
        </p:xfrm>
        <a:graphic>
          <a:graphicData uri="http://schemas.openxmlformats.org/drawingml/2006/table">
            <a:tbl>
              <a:tblPr firstRow="1" firstCol="1" bandRow="1">
                <a:tableStyleId>{0505E3EF-67EA-436B-97B2-0124C06EBD24}</a:tableStyleId>
              </a:tblPr>
              <a:tblGrid>
                <a:gridCol w="2465994">
                  <a:extLst>
                    <a:ext uri="{9D8B030D-6E8A-4147-A177-3AD203B41FA5}">
                      <a16:colId xmlns:a16="http://schemas.microsoft.com/office/drawing/2014/main" xmlns="" val="1031755347"/>
                    </a:ext>
                  </a:extLst>
                </a:gridCol>
                <a:gridCol w="1659694">
                  <a:extLst>
                    <a:ext uri="{9D8B030D-6E8A-4147-A177-3AD203B41FA5}">
                      <a16:colId xmlns:a16="http://schemas.microsoft.com/office/drawing/2014/main" xmlns="" val="3207692881"/>
                    </a:ext>
                  </a:extLst>
                </a:gridCol>
                <a:gridCol w="2754085">
                  <a:extLst>
                    <a:ext uri="{9D8B030D-6E8A-4147-A177-3AD203B41FA5}">
                      <a16:colId xmlns:a16="http://schemas.microsoft.com/office/drawing/2014/main" xmlns="" val="3897729615"/>
                    </a:ext>
                  </a:extLst>
                </a:gridCol>
                <a:gridCol w="1382486">
                  <a:extLst>
                    <a:ext uri="{9D8B030D-6E8A-4147-A177-3AD203B41FA5}">
                      <a16:colId xmlns:a16="http://schemas.microsoft.com/office/drawing/2014/main" xmlns="" val="1243690447"/>
                    </a:ext>
                  </a:extLst>
                </a:gridCol>
                <a:gridCol w="1086075">
                  <a:extLst>
                    <a:ext uri="{9D8B030D-6E8A-4147-A177-3AD203B41FA5}">
                      <a16:colId xmlns:a16="http://schemas.microsoft.com/office/drawing/2014/main" xmlns="" val="2860639156"/>
                    </a:ext>
                  </a:extLst>
                </a:gridCol>
                <a:gridCol w="2843665">
                  <a:extLst>
                    <a:ext uri="{9D8B030D-6E8A-4147-A177-3AD203B41FA5}">
                      <a16:colId xmlns:a16="http://schemas.microsoft.com/office/drawing/2014/main" xmlns="" val="2302206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b="1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MycAssay</a:t>
                      </a:r>
                      <a:r>
                        <a:rPr lang="tr-TR" sz="12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1200" b="1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Pneumocystis</a:t>
                      </a:r>
                      <a:endParaRPr lang="tr-TR" sz="12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tr-TR" sz="1200" b="1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Myconostica</a:t>
                      </a:r>
                      <a:r>
                        <a:rPr lang="tr-TR" sz="12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3554" marR="6355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Real-time PZR</a:t>
                      </a:r>
                    </a:p>
                  </a:txBody>
                  <a:tcPr marL="63554" marR="63554" marT="0" marB="0"/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tr-TR" sz="12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BAL örneklerinde direkt tespit</a:t>
                      </a:r>
                    </a:p>
                  </a:txBody>
                  <a:tcPr marL="63554" marR="63554" marT="0" marB="0"/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tr-TR" sz="12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%94-%100</a:t>
                      </a:r>
                    </a:p>
                  </a:txBody>
                  <a:tcPr marL="63554" marR="63554" marT="0" marB="0"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tr-TR" sz="12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saatten az</a:t>
                      </a:r>
                    </a:p>
                  </a:txBody>
                  <a:tcPr marL="63554" marR="63554" marT="0" marB="0"/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tr-TR" sz="12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Klinik kullanım???</a:t>
                      </a: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lang="tr-TR" sz="12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lang="tr-TR" sz="12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554" marR="63554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2452780141"/>
                  </a:ext>
                </a:extLst>
              </a:tr>
            </a:tbl>
          </a:graphicData>
        </a:graphic>
      </p:graphicFrame>
      <p:sp>
        <p:nvSpPr>
          <p:cNvPr id="9" name="Metin kutusu 8">
            <a:extLst>
              <a:ext uri="{FF2B5EF4-FFF2-40B4-BE49-F238E27FC236}">
                <a16:creationId xmlns:a16="http://schemas.microsoft.com/office/drawing/2014/main" xmlns="" id="{BBE45AB1-F4F2-3C60-AB00-A2F972869B5C}"/>
              </a:ext>
            </a:extLst>
          </p:cNvPr>
          <p:cNvSpPr txBox="1"/>
          <p:nvPr/>
        </p:nvSpPr>
        <p:spPr>
          <a:xfrm>
            <a:off x="3" y="6361274"/>
            <a:ext cx="121919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200" b="0" i="0" dirty="0" err="1">
                <a:solidFill>
                  <a:srgbClr val="212121"/>
                </a:solidFill>
                <a:effectLst/>
                <a:latin typeface="+mj-lt"/>
              </a:rPr>
              <a:t>Sancho-Tello</a:t>
            </a:r>
            <a:r>
              <a:rPr lang="tr-TR" sz="1200" b="0" i="0" dirty="0">
                <a:solidFill>
                  <a:srgbClr val="212121"/>
                </a:solidFill>
                <a:effectLst/>
                <a:latin typeface="+mj-lt"/>
              </a:rPr>
              <a:t> S, Bravo D, </a:t>
            </a:r>
            <a:r>
              <a:rPr lang="tr-TR" sz="1200" b="0" i="0" dirty="0" err="1">
                <a:solidFill>
                  <a:srgbClr val="212121"/>
                </a:solidFill>
                <a:effectLst/>
                <a:latin typeface="+mj-lt"/>
              </a:rPr>
              <a:t>Borrás</a:t>
            </a:r>
            <a:r>
              <a:rPr lang="tr-TR" sz="1200" b="0" i="0" dirty="0">
                <a:solidFill>
                  <a:srgbClr val="212121"/>
                </a:solidFill>
                <a:effectLst/>
                <a:latin typeface="+mj-lt"/>
              </a:rPr>
              <a:t> R, </a:t>
            </a:r>
            <a:r>
              <a:rPr lang="tr-TR" sz="1200" b="0" i="0" dirty="0" err="1">
                <a:solidFill>
                  <a:srgbClr val="212121"/>
                </a:solidFill>
                <a:effectLst/>
                <a:latin typeface="+mj-lt"/>
              </a:rPr>
              <a:t>Costa</a:t>
            </a:r>
            <a:r>
              <a:rPr lang="tr-TR" sz="1200" b="0" i="0" dirty="0">
                <a:solidFill>
                  <a:srgbClr val="212121"/>
                </a:solidFill>
                <a:effectLst/>
                <a:latin typeface="+mj-lt"/>
              </a:rPr>
              <a:t> E, </a:t>
            </a:r>
            <a:r>
              <a:rPr lang="tr-TR" sz="1200" b="0" i="0" dirty="0" err="1">
                <a:solidFill>
                  <a:srgbClr val="212121"/>
                </a:solidFill>
                <a:effectLst/>
                <a:latin typeface="+mj-lt"/>
              </a:rPr>
              <a:t>Muñoz-Cobo</a:t>
            </a:r>
            <a:r>
              <a:rPr lang="tr-TR" sz="1200" b="0" i="0" dirty="0">
                <a:solidFill>
                  <a:srgbClr val="212121"/>
                </a:solidFill>
                <a:effectLst/>
                <a:latin typeface="+mj-lt"/>
              </a:rPr>
              <a:t> B, </a:t>
            </a:r>
            <a:r>
              <a:rPr lang="tr-TR" sz="1200" b="0" i="0" dirty="0" err="1">
                <a:solidFill>
                  <a:srgbClr val="212121"/>
                </a:solidFill>
                <a:effectLst/>
                <a:latin typeface="+mj-lt"/>
              </a:rPr>
              <a:t>Navarro</a:t>
            </a:r>
            <a:r>
              <a:rPr lang="tr-TR" sz="1200" b="0" i="0" dirty="0">
                <a:solidFill>
                  <a:srgbClr val="212121"/>
                </a:solidFill>
                <a:effectLst/>
                <a:latin typeface="+mj-lt"/>
              </a:rPr>
              <a:t> D. </a:t>
            </a:r>
            <a:r>
              <a:rPr lang="tr-TR" sz="1200" b="0" i="0" dirty="0" err="1">
                <a:solidFill>
                  <a:srgbClr val="212121"/>
                </a:solidFill>
                <a:effectLst/>
                <a:latin typeface="+mj-lt"/>
              </a:rPr>
              <a:t>Performance</a:t>
            </a:r>
            <a:r>
              <a:rPr lang="tr-TR" sz="1200" b="0" i="0" dirty="0">
                <a:solidFill>
                  <a:srgbClr val="212121"/>
                </a:solidFill>
                <a:effectLst/>
                <a:latin typeface="+mj-lt"/>
              </a:rPr>
              <a:t> of </a:t>
            </a:r>
            <a:r>
              <a:rPr lang="tr-TR" sz="1200" b="0" i="0" dirty="0" err="1">
                <a:solidFill>
                  <a:srgbClr val="212121"/>
                </a:solidFill>
                <a:effectLst/>
                <a:latin typeface="+mj-lt"/>
              </a:rPr>
              <a:t>the</a:t>
            </a:r>
            <a:r>
              <a:rPr lang="tr-TR" sz="1200" b="0" i="0" dirty="0">
                <a:solidFill>
                  <a:srgbClr val="212121"/>
                </a:solidFill>
                <a:effectLst/>
                <a:latin typeface="+mj-lt"/>
              </a:rPr>
              <a:t> </a:t>
            </a:r>
            <a:r>
              <a:rPr lang="tr-TR" sz="1200" b="0" i="0" dirty="0" err="1">
                <a:solidFill>
                  <a:srgbClr val="212121"/>
                </a:solidFill>
                <a:effectLst/>
                <a:latin typeface="+mj-lt"/>
              </a:rPr>
              <a:t>LightCycler</a:t>
            </a:r>
            <a:r>
              <a:rPr lang="tr-TR" sz="1200" b="0" i="0" dirty="0">
                <a:solidFill>
                  <a:srgbClr val="212121"/>
                </a:solidFill>
                <a:effectLst/>
                <a:latin typeface="+mj-lt"/>
              </a:rPr>
              <a:t> </a:t>
            </a:r>
            <a:r>
              <a:rPr lang="tr-TR" sz="1200" b="0" i="0" dirty="0" err="1">
                <a:solidFill>
                  <a:srgbClr val="212121"/>
                </a:solidFill>
                <a:effectLst/>
                <a:latin typeface="+mj-lt"/>
              </a:rPr>
              <a:t>SeptiFast</a:t>
            </a:r>
            <a:r>
              <a:rPr lang="tr-TR" sz="1200" b="0" i="0" dirty="0">
                <a:solidFill>
                  <a:srgbClr val="212121"/>
                </a:solidFill>
                <a:effectLst/>
                <a:latin typeface="+mj-lt"/>
              </a:rPr>
              <a:t> test </a:t>
            </a:r>
            <a:r>
              <a:rPr lang="tr-TR" sz="1200" b="0" i="0" dirty="0" err="1">
                <a:solidFill>
                  <a:srgbClr val="212121"/>
                </a:solidFill>
                <a:effectLst/>
                <a:latin typeface="+mj-lt"/>
              </a:rPr>
              <a:t>Mgrade</a:t>
            </a:r>
            <a:r>
              <a:rPr lang="tr-TR" sz="1200" b="0" i="0" dirty="0">
                <a:solidFill>
                  <a:srgbClr val="212121"/>
                </a:solidFill>
                <a:effectLst/>
                <a:latin typeface="+mj-lt"/>
              </a:rPr>
              <a:t> in </a:t>
            </a:r>
            <a:r>
              <a:rPr lang="tr-TR" sz="1200" b="0" i="0" dirty="0" err="1">
                <a:solidFill>
                  <a:srgbClr val="212121"/>
                </a:solidFill>
                <a:effectLst/>
                <a:latin typeface="+mj-lt"/>
              </a:rPr>
              <a:t>detecting</a:t>
            </a:r>
            <a:r>
              <a:rPr lang="tr-TR" sz="1200" b="0" i="0" dirty="0">
                <a:solidFill>
                  <a:srgbClr val="212121"/>
                </a:solidFill>
                <a:effectLst/>
                <a:latin typeface="+mj-lt"/>
              </a:rPr>
              <a:t> </a:t>
            </a:r>
            <a:r>
              <a:rPr lang="tr-TR" sz="1200" b="0" i="0" dirty="0" err="1">
                <a:solidFill>
                  <a:srgbClr val="212121"/>
                </a:solidFill>
                <a:effectLst/>
                <a:latin typeface="+mj-lt"/>
              </a:rPr>
              <a:t>microbial</a:t>
            </a:r>
            <a:r>
              <a:rPr lang="tr-TR" sz="1200" b="0" i="0" dirty="0">
                <a:solidFill>
                  <a:srgbClr val="212121"/>
                </a:solidFill>
                <a:effectLst/>
                <a:latin typeface="+mj-lt"/>
              </a:rPr>
              <a:t> </a:t>
            </a:r>
            <a:r>
              <a:rPr lang="tr-TR" sz="1200" b="0" i="0" dirty="0" err="1">
                <a:solidFill>
                  <a:srgbClr val="212121"/>
                </a:solidFill>
                <a:effectLst/>
                <a:latin typeface="+mj-lt"/>
              </a:rPr>
              <a:t>pathogens</a:t>
            </a:r>
            <a:r>
              <a:rPr lang="tr-TR" sz="1200" b="0" i="0" dirty="0">
                <a:solidFill>
                  <a:srgbClr val="212121"/>
                </a:solidFill>
                <a:effectLst/>
                <a:latin typeface="+mj-lt"/>
              </a:rPr>
              <a:t> in </a:t>
            </a:r>
            <a:r>
              <a:rPr lang="tr-TR" sz="1200" b="0" i="0" dirty="0" err="1">
                <a:solidFill>
                  <a:srgbClr val="212121"/>
                </a:solidFill>
                <a:effectLst/>
                <a:latin typeface="+mj-lt"/>
              </a:rPr>
              <a:t>purulent</a:t>
            </a:r>
            <a:r>
              <a:rPr lang="tr-TR" sz="1200" b="0" i="0" dirty="0">
                <a:solidFill>
                  <a:srgbClr val="212121"/>
                </a:solidFill>
                <a:effectLst/>
                <a:latin typeface="+mj-lt"/>
              </a:rPr>
              <a:t> </a:t>
            </a:r>
            <a:r>
              <a:rPr lang="tr-TR" sz="1200" b="0" i="0" dirty="0" err="1">
                <a:solidFill>
                  <a:srgbClr val="212121"/>
                </a:solidFill>
                <a:effectLst/>
                <a:latin typeface="+mj-lt"/>
              </a:rPr>
              <a:t>fluids</a:t>
            </a:r>
            <a:r>
              <a:rPr lang="tr-TR" sz="1200" b="0" i="0" dirty="0">
                <a:solidFill>
                  <a:srgbClr val="212121"/>
                </a:solidFill>
                <a:effectLst/>
                <a:latin typeface="+mj-lt"/>
              </a:rPr>
              <a:t>. J </a:t>
            </a:r>
            <a:r>
              <a:rPr lang="tr-TR" sz="1200" b="0" i="0" dirty="0" err="1">
                <a:solidFill>
                  <a:srgbClr val="212121"/>
                </a:solidFill>
                <a:effectLst/>
                <a:latin typeface="+mj-lt"/>
              </a:rPr>
              <a:t>Clin</a:t>
            </a:r>
            <a:r>
              <a:rPr lang="tr-TR" sz="1200" b="0" i="0" dirty="0">
                <a:solidFill>
                  <a:srgbClr val="212121"/>
                </a:solidFill>
                <a:effectLst/>
                <a:latin typeface="+mj-lt"/>
              </a:rPr>
              <a:t> </a:t>
            </a:r>
            <a:r>
              <a:rPr lang="tr-TR" sz="1200" b="0" i="0" dirty="0" err="1">
                <a:solidFill>
                  <a:srgbClr val="212121"/>
                </a:solidFill>
                <a:effectLst/>
                <a:latin typeface="+mj-lt"/>
              </a:rPr>
              <a:t>Microbiol</a:t>
            </a:r>
            <a:r>
              <a:rPr lang="tr-TR" sz="1200" b="0" i="0" dirty="0">
                <a:solidFill>
                  <a:srgbClr val="212121"/>
                </a:solidFill>
                <a:effectLst/>
                <a:latin typeface="+mj-lt"/>
              </a:rPr>
              <a:t>. 2011 Aug;49(8):2988-91. </a:t>
            </a:r>
            <a:r>
              <a:rPr lang="tr-TR" sz="1200" b="0" i="0" dirty="0" err="1">
                <a:solidFill>
                  <a:srgbClr val="212121"/>
                </a:solidFill>
                <a:effectLst/>
                <a:latin typeface="+mj-lt"/>
              </a:rPr>
              <a:t>doi</a:t>
            </a:r>
            <a:r>
              <a:rPr lang="tr-TR" sz="1200" b="0" i="0" dirty="0">
                <a:solidFill>
                  <a:srgbClr val="212121"/>
                </a:solidFill>
                <a:effectLst/>
                <a:latin typeface="+mj-lt"/>
              </a:rPr>
              <a:t>: 10.1128/JCM.00359-11.</a:t>
            </a:r>
            <a:endParaRPr lang="tr-TR" sz="1200" dirty="0">
              <a:latin typeface="+mj-lt"/>
            </a:endParaRP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xmlns="" id="{838285F1-43C2-29E3-6C1F-05128BD6E327}"/>
              </a:ext>
            </a:extLst>
          </p:cNvPr>
          <p:cNvSpPr txBox="1"/>
          <p:nvPr/>
        </p:nvSpPr>
        <p:spPr>
          <a:xfrm>
            <a:off x="0" y="6084275"/>
            <a:ext cx="1140142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200" dirty="0" err="1"/>
              <a:t>Mendonca</a:t>
            </a:r>
            <a:r>
              <a:rPr lang="tr-TR" sz="1200" dirty="0"/>
              <a:t>, A., Santos, H., Franco-</a:t>
            </a:r>
            <a:r>
              <a:rPr lang="tr-TR" sz="1200" dirty="0" err="1"/>
              <a:t>Duarte</a:t>
            </a:r>
            <a:r>
              <a:rPr lang="tr-TR" sz="1200" dirty="0"/>
              <a:t>, R., &amp; </a:t>
            </a:r>
            <a:r>
              <a:rPr lang="tr-TR" sz="1200" dirty="0" err="1"/>
              <a:t>Sampaio</a:t>
            </a:r>
            <a:r>
              <a:rPr lang="tr-TR" sz="1200" dirty="0"/>
              <a:t>, P. (2022). </a:t>
            </a:r>
            <a:r>
              <a:rPr lang="tr-TR" sz="1200" dirty="0" err="1"/>
              <a:t>Fungal</a:t>
            </a:r>
            <a:r>
              <a:rPr lang="tr-TR" sz="1200" dirty="0"/>
              <a:t> </a:t>
            </a:r>
            <a:r>
              <a:rPr lang="tr-TR" sz="1200" dirty="0" err="1"/>
              <a:t>infections</a:t>
            </a:r>
            <a:r>
              <a:rPr lang="tr-TR" sz="1200" dirty="0"/>
              <a:t> </a:t>
            </a:r>
            <a:r>
              <a:rPr lang="tr-TR" sz="1200" dirty="0" err="1"/>
              <a:t>diagnosis</a:t>
            </a:r>
            <a:r>
              <a:rPr lang="tr-TR" sz="1200" dirty="0"/>
              <a:t>–</a:t>
            </a:r>
            <a:r>
              <a:rPr lang="tr-TR" sz="1200" dirty="0" err="1"/>
              <a:t>past</a:t>
            </a:r>
            <a:r>
              <a:rPr lang="tr-TR" sz="1200" dirty="0"/>
              <a:t>, </a:t>
            </a:r>
            <a:r>
              <a:rPr lang="tr-TR" sz="1200" dirty="0" err="1"/>
              <a:t>present</a:t>
            </a:r>
            <a:r>
              <a:rPr lang="tr-TR" sz="1200" dirty="0"/>
              <a:t> </a:t>
            </a:r>
            <a:r>
              <a:rPr lang="tr-TR" sz="1200" dirty="0" err="1"/>
              <a:t>and</a:t>
            </a:r>
            <a:r>
              <a:rPr lang="tr-TR" sz="1200" dirty="0"/>
              <a:t> </a:t>
            </a:r>
            <a:r>
              <a:rPr lang="tr-TR" sz="1200" dirty="0" err="1"/>
              <a:t>future</a:t>
            </a:r>
            <a:r>
              <a:rPr lang="tr-TR" sz="1200" dirty="0"/>
              <a:t>. </a:t>
            </a:r>
            <a:r>
              <a:rPr lang="tr-TR" sz="1200" i="1" dirty="0" err="1"/>
              <a:t>Research</a:t>
            </a:r>
            <a:r>
              <a:rPr lang="tr-TR" sz="1200" i="1" dirty="0"/>
              <a:t> in </a:t>
            </a:r>
            <a:r>
              <a:rPr lang="tr-TR" sz="1200" i="1" dirty="0" err="1"/>
              <a:t>Microbiology</a:t>
            </a:r>
            <a:r>
              <a:rPr lang="tr-TR" sz="1200" dirty="0"/>
              <a:t>, </a:t>
            </a:r>
            <a:r>
              <a:rPr lang="tr-TR" sz="1200" i="1" dirty="0"/>
              <a:t>173</a:t>
            </a:r>
            <a:r>
              <a:rPr lang="tr-TR" sz="1200" dirty="0"/>
              <a:t>(3), 103915</a:t>
            </a:r>
          </a:p>
        </p:txBody>
      </p:sp>
      <p:graphicFrame>
        <p:nvGraphicFramePr>
          <p:cNvPr id="2" name="Tablo 1">
            <a:extLst>
              <a:ext uri="{FF2B5EF4-FFF2-40B4-BE49-F238E27FC236}">
                <a16:creationId xmlns:a16="http://schemas.microsoft.com/office/drawing/2014/main" xmlns="" id="{ED3392D1-2F59-A355-7C1A-E0FD67A9A8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3966677"/>
              </p:ext>
            </p:extLst>
          </p:nvPr>
        </p:nvGraphicFramePr>
        <p:xfrm>
          <a:off x="-4" y="4340651"/>
          <a:ext cx="12191999" cy="965327"/>
        </p:xfrm>
        <a:graphic>
          <a:graphicData uri="http://schemas.openxmlformats.org/drawingml/2006/table">
            <a:tbl>
              <a:tblPr firstRow="1" firstCol="1" bandRow="1">
                <a:tableStyleId>{0505E3EF-67EA-436B-97B2-0124C06EBD24}</a:tableStyleId>
              </a:tblPr>
              <a:tblGrid>
                <a:gridCol w="2465994">
                  <a:extLst>
                    <a:ext uri="{9D8B030D-6E8A-4147-A177-3AD203B41FA5}">
                      <a16:colId xmlns:a16="http://schemas.microsoft.com/office/drawing/2014/main" xmlns="" val="2568129711"/>
                    </a:ext>
                  </a:extLst>
                </a:gridCol>
                <a:gridCol w="1659692">
                  <a:extLst>
                    <a:ext uri="{9D8B030D-6E8A-4147-A177-3AD203B41FA5}">
                      <a16:colId xmlns:a16="http://schemas.microsoft.com/office/drawing/2014/main" xmlns="" val="1556095484"/>
                    </a:ext>
                  </a:extLst>
                </a:gridCol>
                <a:gridCol w="2732314">
                  <a:extLst>
                    <a:ext uri="{9D8B030D-6E8A-4147-A177-3AD203B41FA5}">
                      <a16:colId xmlns:a16="http://schemas.microsoft.com/office/drawing/2014/main" xmlns="" val="3583930916"/>
                    </a:ext>
                  </a:extLst>
                </a:gridCol>
                <a:gridCol w="1404257">
                  <a:extLst>
                    <a:ext uri="{9D8B030D-6E8A-4147-A177-3AD203B41FA5}">
                      <a16:colId xmlns:a16="http://schemas.microsoft.com/office/drawing/2014/main" xmlns="" val="4067222359"/>
                    </a:ext>
                  </a:extLst>
                </a:gridCol>
                <a:gridCol w="1086077">
                  <a:extLst>
                    <a:ext uri="{9D8B030D-6E8A-4147-A177-3AD203B41FA5}">
                      <a16:colId xmlns:a16="http://schemas.microsoft.com/office/drawing/2014/main" xmlns="" val="932276919"/>
                    </a:ext>
                  </a:extLst>
                </a:gridCol>
                <a:gridCol w="2843665">
                  <a:extLst>
                    <a:ext uri="{9D8B030D-6E8A-4147-A177-3AD203B41FA5}">
                      <a16:colId xmlns:a16="http://schemas.microsoft.com/office/drawing/2014/main" xmlns="" val="1730980997"/>
                    </a:ext>
                  </a:extLst>
                </a:gridCol>
              </a:tblGrid>
              <a:tr h="6355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T2Candida (T2Biosystems)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54" marR="6355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Nükleer manyetik rezonans ile PZR </a:t>
                      </a:r>
                    </a:p>
                  </a:txBody>
                  <a:tcPr marL="63554" marR="63554" marT="0" marB="0"/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tr-TR" sz="12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Doğrudan kan üzerinde gerçekleştirilebilir</a:t>
                      </a: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tr-TR" sz="12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Kan alımından itibaren hızlı geri dönüş süresi</a:t>
                      </a: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tr-TR" sz="12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Yüksek analitik hassasiyet</a:t>
                      </a:r>
                    </a:p>
                  </a:txBody>
                  <a:tcPr marL="63554" marR="63554" marT="0" marB="0"/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tr-TR" sz="12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%91.1, %99.4</a:t>
                      </a:r>
                    </a:p>
                  </a:txBody>
                  <a:tcPr marL="63554" marR="63554" marT="0" marB="0"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tr-TR" sz="12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saat</a:t>
                      </a:r>
                    </a:p>
                  </a:txBody>
                  <a:tcPr marL="63554" marR="63554" marT="0" marB="0"/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tr-TR" sz="12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Sınırlı sayıda </a:t>
                      </a:r>
                      <a:r>
                        <a:rPr lang="tr-TR" sz="1200" b="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Candida</a:t>
                      </a:r>
                      <a:r>
                        <a:rPr lang="tr-TR" sz="12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türü tespit edildi </a:t>
                      </a: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tr-TR" sz="12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Yüksek maliyet</a:t>
                      </a:r>
                    </a:p>
                  </a:txBody>
                  <a:tcPr marL="63554" marR="63554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6638884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21601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4E1F02BF-11BB-779F-7889-F041697C72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Unvan 1">
            <a:extLst>
              <a:ext uri="{FF2B5EF4-FFF2-40B4-BE49-F238E27FC236}">
                <a16:creationId xmlns:a16="http://schemas.microsoft.com/office/drawing/2014/main" xmlns="" id="{BB59A245-3D14-73E8-C612-C4C5F2286E3D}"/>
              </a:ext>
            </a:extLst>
          </p:cNvPr>
          <p:cNvSpPr txBox="1">
            <a:spLocks/>
          </p:cNvSpPr>
          <p:nvPr/>
        </p:nvSpPr>
        <p:spPr>
          <a:xfrm>
            <a:off x="244454" y="358782"/>
            <a:ext cx="11703091" cy="4593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1" i="0" u="none" strike="noStrike" kern="1200" cap="none" spc="-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FDA onaylı veya CE/IVD belgesi olan ve mantar enfeksiyonlarının tanısında kullanılan moleküler </a:t>
            </a:r>
            <a:r>
              <a:rPr lang="tr-TR" sz="2000" b="1" spc="-5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testler</a:t>
            </a:r>
            <a:endParaRPr kumimoji="0" lang="tr-TR" sz="2000" b="1" i="0" u="none" strike="noStrike" kern="1200" cap="none" spc="-5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xmlns="" id="{9B688235-022B-E766-C772-215F53B08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361" y="1185862"/>
            <a:ext cx="11370237" cy="491013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xmlns="" id="{E55839B4-E9CF-1F6C-09EA-F527C5F181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20"/>
          <a:stretch/>
        </p:blipFill>
        <p:spPr>
          <a:xfrm>
            <a:off x="5471886" y="3799455"/>
            <a:ext cx="3831771" cy="244916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Metin kutusu 11">
            <a:extLst>
              <a:ext uri="{FF2B5EF4-FFF2-40B4-BE49-F238E27FC236}">
                <a16:creationId xmlns:a16="http://schemas.microsoft.com/office/drawing/2014/main" xmlns="" id="{CF01BC06-074C-9698-8A7C-E3C84CFB2478}"/>
              </a:ext>
            </a:extLst>
          </p:cNvPr>
          <p:cNvSpPr txBox="1"/>
          <p:nvPr/>
        </p:nvSpPr>
        <p:spPr>
          <a:xfrm>
            <a:off x="441362" y="6401245"/>
            <a:ext cx="113702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Fang, W., Wu, J., Cheng, M. et al. Diagnosis of invasive fungal infections: challenges and recent developments. J Biomed Sci 30, 42 (2023). https://doi.org/10.1186/s12929-023-00926-2</a:t>
            </a: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001892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8937EA97-8EF3-ABBD-F419-AC2B08FC72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2"/>
          <a:stretch/>
        </p:blipFill>
        <p:spPr bwMode="auto">
          <a:xfrm>
            <a:off x="2656114" y="393859"/>
            <a:ext cx="6602186" cy="557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xmlns="" id="{F1A1E98B-6A02-3928-88D1-F38CEF69445F}"/>
              </a:ext>
            </a:extLst>
          </p:cNvPr>
          <p:cNvSpPr txBox="1"/>
          <p:nvPr/>
        </p:nvSpPr>
        <p:spPr>
          <a:xfrm>
            <a:off x="508907" y="1619641"/>
            <a:ext cx="10896600" cy="2123658"/>
          </a:xfrm>
          <a:prstGeom prst="rect">
            <a:avLst/>
          </a:prstGeom>
          <a:solidFill>
            <a:srgbClr val="FF99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4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Üreme sinyali veren kan kültür şişelerinden ve direkt kültürden çalışılan moleküler testler</a:t>
            </a:r>
          </a:p>
        </p:txBody>
      </p:sp>
    </p:spTree>
    <p:extLst>
      <p:ext uri="{BB962C8B-B14F-4D97-AF65-F5344CB8AC3E}">
        <p14:creationId xmlns:p14="http://schemas.microsoft.com/office/powerpoint/2010/main" val="36089780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D32C85C6-B443-A97F-3067-9E738B0ED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17A715E5-369C-94E9-70D0-AEC022DCA3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xmlns="" id="{5F8B8890-238D-C7F2-FA88-088D494066C1}"/>
              </a:ext>
            </a:extLst>
          </p:cNvPr>
          <p:cNvSpPr txBox="1"/>
          <p:nvPr/>
        </p:nvSpPr>
        <p:spPr>
          <a:xfrm>
            <a:off x="-1" y="-51215"/>
            <a:ext cx="12191999" cy="704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sz="2000" b="1" dirty="0">
                <a:latin typeface="+mj-lt"/>
              </a:rPr>
              <a:t>Doğrudan pozitif kan kültürlerinden mikroorganizmaların tanımlanması için kullanılan ticari olarak mevcut testler</a:t>
            </a:r>
          </a:p>
        </p:txBody>
      </p:sp>
      <p:graphicFrame>
        <p:nvGraphicFramePr>
          <p:cNvPr id="6" name="Tablo 5">
            <a:extLst>
              <a:ext uri="{FF2B5EF4-FFF2-40B4-BE49-F238E27FC236}">
                <a16:creationId xmlns:a16="http://schemas.microsoft.com/office/drawing/2014/main" xmlns="" id="{4FAB4AA4-71D8-27C1-C8C1-CC24B5FD74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1236647"/>
              </p:ext>
            </p:extLst>
          </p:nvPr>
        </p:nvGraphicFramePr>
        <p:xfrm>
          <a:off x="1" y="673665"/>
          <a:ext cx="12191999" cy="618735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233577">
                  <a:extLst>
                    <a:ext uri="{9D8B030D-6E8A-4147-A177-3AD203B41FA5}">
                      <a16:colId xmlns:a16="http://schemas.microsoft.com/office/drawing/2014/main" xmlns="" val="3821179211"/>
                    </a:ext>
                  </a:extLst>
                </a:gridCol>
                <a:gridCol w="1249853">
                  <a:extLst>
                    <a:ext uri="{9D8B030D-6E8A-4147-A177-3AD203B41FA5}">
                      <a16:colId xmlns:a16="http://schemas.microsoft.com/office/drawing/2014/main" xmlns="" val="237604533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xmlns="" val="3478631400"/>
                    </a:ext>
                  </a:extLst>
                </a:gridCol>
                <a:gridCol w="1833103">
                  <a:extLst>
                    <a:ext uri="{9D8B030D-6E8A-4147-A177-3AD203B41FA5}">
                      <a16:colId xmlns:a16="http://schemas.microsoft.com/office/drawing/2014/main" xmlns="" val="139910834"/>
                    </a:ext>
                  </a:extLst>
                </a:gridCol>
                <a:gridCol w="2364323">
                  <a:extLst>
                    <a:ext uri="{9D8B030D-6E8A-4147-A177-3AD203B41FA5}">
                      <a16:colId xmlns:a16="http://schemas.microsoft.com/office/drawing/2014/main" xmlns="" val="2515444893"/>
                    </a:ext>
                  </a:extLst>
                </a:gridCol>
                <a:gridCol w="1027715">
                  <a:extLst>
                    <a:ext uri="{9D8B030D-6E8A-4147-A177-3AD203B41FA5}">
                      <a16:colId xmlns:a16="http://schemas.microsoft.com/office/drawing/2014/main" xmlns="" val="2021302384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xmlns="" val="8056129"/>
                    </a:ext>
                  </a:extLst>
                </a:gridCol>
              </a:tblGrid>
              <a:tr h="365676">
                <a:tc>
                  <a:txBody>
                    <a:bodyPr/>
                    <a:lstStyle/>
                    <a:p>
                      <a:r>
                        <a:rPr lang="tr-TR" sz="1300" dirty="0">
                          <a:latin typeface="+mn-lt"/>
                        </a:rPr>
                        <a:t>Test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tr-TR" sz="1300" dirty="0" err="1">
                          <a:latin typeface="+mn-lt"/>
                        </a:rPr>
                        <a:t>Metod</a:t>
                      </a:r>
                      <a:endParaRPr lang="tr-TR" sz="1300" dirty="0"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tr-TR" sz="1300" dirty="0" err="1">
                          <a:latin typeface="+mn-lt"/>
                        </a:rPr>
                        <a:t>Gr</a:t>
                      </a:r>
                      <a:r>
                        <a:rPr lang="tr-TR" sz="1300" dirty="0">
                          <a:latin typeface="+mn-lt"/>
                        </a:rPr>
                        <a:t>(+) bakteri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tr-TR" sz="1300" dirty="0" err="1">
                          <a:latin typeface="+mn-lt"/>
                        </a:rPr>
                        <a:t>Gr</a:t>
                      </a:r>
                      <a:r>
                        <a:rPr lang="tr-TR" sz="1300" dirty="0">
                          <a:latin typeface="+mn-lt"/>
                        </a:rPr>
                        <a:t>(-) bakteri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tr-TR" sz="1300" dirty="0">
                          <a:latin typeface="+mn-lt"/>
                        </a:rPr>
                        <a:t>Maya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tr-TR" sz="1300" dirty="0">
                          <a:latin typeface="+mn-lt"/>
                        </a:rPr>
                        <a:t>Test süresi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tr-TR" sz="1300" dirty="0">
                          <a:latin typeface="+mn-lt"/>
                        </a:rPr>
                        <a:t>Duyarlılık/ Özgüllük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4001279690"/>
                  </a:ext>
                </a:extLst>
              </a:tr>
              <a:tr h="99280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Sepsis Flow Chip (Master </a:t>
                      </a:r>
                      <a:r>
                        <a:rPr lang="en-US" sz="13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Diagnóstica</a:t>
                      </a:r>
                      <a:r>
                        <a:rPr lang="en-US" sz="13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Spain)</a:t>
                      </a:r>
                      <a:r>
                        <a:rPr lang="en-US" sz="1300" b="0" i="0" u="none" strike="noStrike" kern="12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xmlns="" val="tx"/>
                              </a:ext>
                            </a:extLst>
                          </a:hlinkClick>
                        </a:rPr>
                        <a:t>a</a:t>
                      </a:r>
                      <a:endParaRPr lang="tr-TR" sz="13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300" b="0" dirty="0">
                          <a:solidFill>
                            <a:schemeClr val="tx1"/>
                          </a:solidFill>
                          <a:latin typeface="+mn-lt"/>
                        </a:rPr>
                        <a:t>Kombine (</a:t>
                      </a:r>
                      <a:r>
                        <a:rPr lang="tr-TR" sz="1300" b="0" dirty="0" err="1">
                          <a:solidFill>
                            <a:schemeClr val="tx1"/>
                          </a:solidFill>
                          <a:latin typeface="+mn-lt"/>
                        </a:rPr>
                        <a:t>Multiplex</a:t>
                      </a:r>
                      <a:r>
                        <a:rPr lang="tr-TR" sz="1300" b="0" dirty="0">
                          <a:solidFill>
                            <a:schemeClr val="tx1"/>
                          </a:solidFill>
                          <a:latin typeface="+mn-lt"/>
                        </a:rPr>
                        <a:t> PCR+ hibridizasyon temelli)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3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&gt;36 bakteri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300" b="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Candida</a:t>
                      </a:r>
                      <a:r>
                        <a:rPr lang="it-IT" sz="13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spp (non-albicans)</a:t>
                      </a:r>
                      <a:endParaRPr lang="tr-TR" sz="1300" b="0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300" b="0" dirty="0">
                          <a:solidFill>
                            <a:schemeClr val="tx1"/>
                          </a:solidFill>
                        </a:rPr>
                        <a:t/>
                      </a:r>
                      <a:br>
                        <a:rPr lang="it-IT" sz="13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it-IT" sz="1300" b="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Candida albicans</a:t>
                      </a:r>
                      <a:endParaRPr lang="tr-TR" sz="13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300" b="0" dirty="0">
                          <a:solidFill>
                            <a:schemeClr val="tx1"/>
                          </a:solidFill>
                          <a:latin typeface="+mn-lt"/>
                        </a:rPr>
                        <a:t>3 saat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300" b="0" dirty="0">
                          <a:solidFill>
                            <a:schemeClr val="tx1"/>
                          </a:solidFill>
                          <a:latin typeface="+mn-lt"/>
                        </a:rPr>
                        <a:t>%93-94 /%100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3745998539"/>
                  </a:ext>
                </a:extLst>
              </a:tr>
              <a:tr h="153815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3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Accelerate PhenoTest™ BC (Accelerate Diagnostics™, USA)</a:t>
                      </a:r>
                      <a:endParaRPr lang="tr-TR" sz="13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300" dirty="0" err="1">
                          <a:latin typeface="+mn-lt"/>
                        </a:rPr>
                        <a:t>In-situ</a:t>
                      </a:r>
                      <a:r>
                        <a:rPr lang="tr-TR" sz="1300" dirty="0">
                          <a:latin typeface="+mn-lt"/>
                        </a:rPr>
                        <a:t> hibridizasyon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tr-TR" sz="13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300" i="1" dirty="0">
                          <a:latin typeface="+mn-lt"/>
                        </a:rPr>
                        <a:t>CNS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300" b="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S. </a:t>
                      </a:r>
                      <a:r>
                        <a:rPr lang="tr-TR" sz="1300" b="0" i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aureus</a:t>
                      </a:r>
                      <a:endParaRPr lang="tr-TR" sz="1300" b="0" i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300" b="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Streptococcus </a:t>
                      </a:r>
                      <a:r>
                        <a:rPr lang="tr-TR" sz="13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spp.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300" b="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E. </a:t>
                      </a:r>
                      <a:r>
                        <a:rPr lang="tr-TR" sz="1300" b="0" i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faecalis</a:t>
                      </a:r>
                      <a:endParaRPr lang="tr-TR" sz="1300" b="0" i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300" b="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E. </a:t>
                      </a:r>
                      <a:r>
                        <a:rPr lang="tr-TR" sz="1300" b="0" i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faecium</a:t>
                      </a:r>
                      <a:endParaRPr lang="tr-TR" sz="1300" dirty="0">
                        <a:latin typeface="+mn-lt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300" b="0" i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tr-TR" sz="1300" dirty="0">
                        <a:latin typeface="+mn-lt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tr-TR" sz="13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300" i="1" dirty="0">
                          <a:latin typeface="+mn-lt"/>
                        </a:rPr>
                        <a:t>A. </a:t>
                      </a:r>
                      <a:r>
                        <a:rPr lang="tr-TR" sz="1300" i="1" dirty="0" err="1">
                          <a:latin typeface="+mn-lt"/>
                        </a:rPr>
                        <a:t>baumannii</a:t>
                      </a:r>
                      <a:endParaRPr lang="tr-TR" sz="1300" i="1" dirty="0">
                        <a:latin typeface="+mn-lt"/>
                      </a:endParaRPr>
                    </a:p>
                    <a:p>
                      <a:pPr mar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300" i="1" dirty="0" err="1">
                          <a:latin typeface="+mn-lt"/>
                        </a:rPr>
                        <a:t>Citrobacter</a:t>
                      </a:r>
                      <a:r>
                        <a:rPr lang="tr-TR" sz="1300" i="1" dirty="0">
                          <a:latin typeface="+mn-lt"/>
                        </a:rPr>
                        <a:t> </a:t>
                      </a:r>
                      <a:r>
                        <a:rPr lang="tr-TR" sz="1300" dirty="0">
                          <a:latin typeface="+mn-lt"/>
                        </a:rPr>
                        <a:t>spp.</a:t>
                      </a:r>
                    </a:p>
                    <a:p>
                      <a:pPr mar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300" i="1" dirty="0">
                          <a:latin typeface="+mn-lt"/>
                        </a:rPr>
                        <a:t>Enterobacter</a:t>
                      </a:r>
                      <a:r>
                        <a:rPr lang="tr-TR" sz="1300" dirty="0">
                          <a:latin typeface="+mn-lt"/>
                        </a:rPr>
                        <a:t> spp.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300" b="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E. coli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300" b="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K. pneumoniae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300" b="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P. aeruginosa </a:t>
                      </a:r>
                      <a:endParaRPr lang="tr-TR" sz="1300" i="1" dirty="0">
                        <a:latin typeface="+mn-lt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300" b="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Proteus spp.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300" b="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S. marcescens</a:t>
                      </a:r>
                    </a:p>
                  </a:txBody>
                  <a:tcPr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300" i="1" dirty="0">
                          <a:solidFill>
                            <a:schemeClr val="tx1"/>
                          </a:solidFill>
                          <a:latin typeface="+mn-lt"/>
                        </a:rPr>
                        <a:t>C. </a:t>
                      </a:r>
                      <a:r>
                        <a:rPr lang="tr-TR" sz="1300" i="1" dirty="0" err="1">
                          <a:solidFill>
                            <a:schemeClr val="tx1"/>
                          </a:solidFill>
                          <a:latin typeface="+mn-lt"/>
                        </a:rPr>
                        <a:t>albicans</a:t>
                      </a:r>
                      <a:endParaRPr lang="tr-TR" sz="1300" i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300" i="1" dirty="0">
                          <a:solidFill>
                            <a:schemeClr val="tx1"/>
                          </a:solidFill>
                          <a:latin typeface="+mn-lt"/>
                        </a:rPr>
                        <a:t>C. </a:t>
                      </a:r>
                      <a:r>
                        <a:rPr lang="tr-TR" sz="1300" i="1" dirty="0" err="1">
                          <a:solidFill>
                            <a:schemeClr val="tx1"/>
                          </a:solidFill>
                          <a:latin typeface="+mn-lt"/>
                        </a:rPr>
                        <a:t>glabrata</a:t>
                      </a:r>
                      <a:endParaRPr lang="tr-TR" sz="1300" i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tr-TR" sz="13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300" dirty="0">
                          <a:latin typeface="+mn-lt"/>
                        </a:rPr>
                        <a:t>1 saat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300" dirty="0"/>
                        <a:t>%97/ %81-100</a:t>
                      </a:r>
                      <a:endParaRPr lang="tr-TR" sz="1300" dirty="0">
                        <a:latin typeface="+mn-lt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223257048"/>
                  </a:ext>
                </a:extLst>
              </a:tr>
              <a:tr h="281062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3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ePlex</a:t>
                      </a:r>
                      <a:r>
                        <a:rPr lang="tr-TR" sz="13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® BCID (</a:t>
                      </a:r>
                      <a:r>
                        <a:rPr lang="tr-TR" sz="13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GenMarkDx</a:t>
                      </a:r>
                      <a:r>
                        <a:rPr lang="tr-TR" sz="13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®, USA)</a:t>
                      </a:r>
                      <a:r>
                        <a:rPr lang="tr-TR" sz="1300" b="0" i="0" u="none" strike="noStrike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2"/>
                        </a:rPr>
                        <a:t>a</a:t>
                      </a:r>
                      <a:endParaRPr lang="tr-TR" sz="13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300" dirty="0">
                          <a:latin typeface="+mn-lt"/>
                        </a:rPr>
                        <a:t>Kombine (</a:t>
                      </a:r>
                      <a:r>
                        <a:rPr lang="tr-TR" sz="1300" dirty="0" err="1">
                          <a:latin typeface="+mn-lt"/>
                        </a:rPr>
                        <a:t>Multiplex</a:t>
                      </a:r>
                      <a:r>
                        <a:rPr lang="tr-TR" sz="1300" dirty="0">
                          <a:latin typeface="+mn-lt"/>
                        </a:rPr>
                        <a:t> PCR+ hibridizasyon temelli+ elektrokimyasal tespit)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300" dirty="0">
                          <a:latin typeface="+mn-lt"/>
                        </a:rPr>
                        <a:t>20 GP bakteri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300" dirty="0">
                          <a:latin typeface="+mn-lt"/>
                        </a:rPr>
                        <a:t>21 GN bakteri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300" b="0" i="1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Candida </a:t>
                      </a:r>
                      <a:r>
                        <a:rPr lang="tr-TR" sz="1300" b="0" i="1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albicans</a:t>
                      </a:r>
                      <a:endParaRPr lang="tr-TR" sz="1300" b="0" i="1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300" b="0" i="1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Candida </a:t>
                      </a:r>
                      <a:r>
                        <a:rPr lang="tr-TR" sz="1300" b="0" i="1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auris</a:t>
                      </a:r>
                      <a:endParaRPr lang="tr-TR" sz="1300" b="0" i="1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300" b="0" i="1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Candida </a:t>
                      </a:r>
                      <a:r>
                        <a:rPr lang="tr-TR" sz="1300" b="0" i="1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dubliniensis</a:t>
                      </a:r>
                      <a:endParaRPr lang="tr-TR" sz="1300" b="0" i="1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300" b="0" i="1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Candida </a:t>
                      </a:r>
                      <a:r>
                        <a:rPr lang="tr-TR" sz="1300" b="0" i="1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famata</a:t>
                      </a:r>
                      <a:endParaRPr lang="tr-TR" sz="1300" b="0" i="1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300" b="0" i="1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Candida </a:t>
                      </a:r>
                      <a:r>
                        <a:rPr lang="tr-TR" sz="1300" b="0" i="1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glabrata</a:t>
                      </a:r>
                      <a:endParaRPr lang="tr-TR" sz="1300" b="0" i="1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300" b="0" i="1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Candida </a:t>
                      </a:r>
                      <a:r>
                        <a:rPr lang="tr-TR" sz="1300" b="0" i="1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guilliermondii</a:t>
                      </a:r>
                      <a:endParaRPr lang="tr-TR" sz="1300" b="0" i="1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300" b="0" i="1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Candida </a:t>
                      </a:r>
                      <a:r>
                        <a:rPr lang="tr-TR" sz="1300" b="0" i="1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kefyr</a:t>
                      </a:r>
                      <a:endParaRPr lang="tr-TR" sz="1300" b="0" i="1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300" b="0" i="1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Candida </a:t>
                      </a:r>
                      <a:r>
                        <a:rPr lang="tr-TR" sz="1300" b="0" i="1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krusei</a:t>
                      </a:r>
                      <a:endParaRPr lang="tr-TR" sz="1300" b="0" i="1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300" b="0" i="1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Candida </a:t>
                      </a:r>
                      <a:r>
                        <a:rPr lang="tr-TR" sz="1300" b="0" i="1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lusitaniae</a:t>
                      </a:r>
                      <a:endParaRPr lang="tr-TR" sz="1300" b="0" i="1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300" b="0" i="1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Candida </a:t>
                      </a:r>
                      <a:r>
                        <a:rPr lang="tr-TR" sz="1300" b="0" i="1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parapsilosis</a:t>
                      </a:r>
                      <a:endParaRPr lang="tr-TR" sz="1300" b="0" i="1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300" b="0" i="1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Candida </a:t>
                      </a:r>
                      <a:r>
                        <a:rPr lang="tr-TR" sz="1300" b="0" i="1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tropicalis</a:t>
                      </a:r>
                      <a:endParaRPr lang="tr-TR" sz="1300" b="0" i="1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300" b="0" i="1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Cryptococcus</a:t>
                      </a:r>
                      <a:r>
                        <a:rPr lang="tr-TR" sz="1300" b="0" i="1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tr-TR" sz="1300" b="0" i="1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gattii</a:t>
                      </a:r>
                      <a:endParaRPr lang="tr-TR" sz="1300" b="0" i="1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300" b="0" i="1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Cryptococcus</a:t>
                      </a:r>
                      <a:r>
                        <a:rPr lang="tr-TR" sz="1300" b="0" i="1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tr-TR" sz="1300" b="0" i="1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neoformans</a:t>
                      </a:r>
                      <a:endParaRPr lang="tr-TR" sz="1300" b="0" i="1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300" b="0" i="1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Fusarium</a:t>
                      </a:r>
                      <a:endParaRPr lang="tr-TR" sz="1300" b="0" i="1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300" b="0" i="1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Rhodotorula</a:t>
                      </a:r>
                      <a:endParaRPr lang="tr-TR" sz="1300" dirty="0">
                        <a:latin typeface="+mn-lt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300" dirty="0">
                          <a:latin typeface="+mn-lt"/>
                        </a:rPr>
                        <a:t>1.5 saat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300" dirty="0"/>
                        <a:t>%99,8 -100  /%100 </a:t>
                      </a:r>
                      <a:endParaRPr lang="tr-TR" sz="1300" dirty="0">
                        <a:latin typeface="+mn-lt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088801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09050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D32C85C6-B443-A97F-3067-9E738B0ED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4800" b="1" i="0" kern="120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ePlex</a:t>
            </a:r>
            <a:r>
              <a:rPr lang="tr-TR" sz="4800" b="1" i="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® BCID (</a:t>
            </a:r>
            <a:r>
              <a:rPr lang="tr-TR" sz="4800" b="1" i="0" kern="120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GenMarkDx</a:t>
            </a:r>
            <a:r>
              <a:rPr lang="tr-TR" sz="4800" b="1" i="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®, USA)</a:t>
            </a:r>
            <a:r>
              <a:rPr lang="tr-TR" sz="4800" b="1" i="0" u="none" strike="noStrike" kern="1200" baseline="300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a</a:t>
            </a:r>
            <a:endParaRPr lang="tr-TR" b="1" dirty="0">
              <a:solidFill>
                <a:srgbClr val="FF0000"/>
              </a:solidFill>
            </a:endParaRP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xmlns="" id="{0A174D2F-68EA-ED76-30E0-142619DF917C}"/>
              </a:ext>
            </a:extLst>
          </p:cNvPr>
          <p:cNvSpPr txBox="1"/>
          <p:nvPr/>
        </p:nvSpPr>
        <p:spPr>
          <a:xfrm>
            <a:off x="258596" y="1854988"/>
            <a:ext cx="478100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200" dirty="0"/>
              <a:t>Tamamen otomatik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tr-TR" sz="1700" dirty="0"/>
              <a:t>Örnek hazırlama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tr-TR" sz="1700" baseline="0" dirty="0" err="1"/>
              <a:t>Multipleks</a:t>
            </a:r>
            <a:r>
              <a:rPr lang="tr-TR" sz="1700" baseline="0" dirty="0"/>
              <a:t> PCR amplifikasyonu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tr-TR" sz="1700" dirty="0"/>
              <a:t>E</a:t>
            </a:r>
            <a:r>
              <a:rPr lang="tr-TR" sz="1700" baseline="0" dirty="0"/>
              <a:t>lektrokimyasal inceleme yoluyla </a:t>
            </a:r>
            <a:r>
              <a:rPr lang="tr-TR" sz="1700" baseline="0" dirty="0" err="1"/>
              <a:t>amplikon</a:t>
            </a:r>
            <a:r>
              <a:rPr lang="tr-TR" sz="1700" baseline="0" dirty="0"/>
              <a:t> analizi yapılır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200" dirty="0"/>
              <a:t>Kontaminasyon ile gerçek enfeksiyonlar arasında hızlı ayrım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200" dirty="0"/>
              <a:t>Kan dolaşımı enfeksiyonu olan hastaların 2-3 gün daha erken taburcu edilmesini sağlar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200" dirty="0"/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xmlns="" id="{D707679A-1BE5-9CE2-90E2-A2D1B85A88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498" y="1892768"/>
            <a:ext cx="6347623" cy="41590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xmlns="" id="{ADD760FF-0021-7E36-6186-5A73D7FCBFA1}"/>
              </a:ext>
            </a:extLst>
          </p:cNvPr>
          <p:cNvSpPr/>
          <p:nvPr/>
        </p:nvSpPr>
        <p:spPr>
          <a:xfrm>
            <a:off x="457194" y="5538857"/>
            <a:ext cx="6450271" cy="92305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200" dirty="0">
                <a:solidFill>
                  <a:schemeClr val="tx1"/>
                </a:solidFill>
              </a:rPr>
              <a:t>Kan kültürü ile birleştirilmesi tanı süresini 72-96 saatten 10 saate düşürür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xmlns="" id="{AD6FA66D-D2AD-ACED-E3F0-CEED7FCEC6AE}"/>
              </a:ext>
            </a:extLst>
          </p:cNvPr>
          <p:cNvSpPr txBox="1"/>
          <p:nvPr/>
        </p:nvSpPr>
        <p:spPr>
          <a:xfrm>
            <a:off x="457194" y="6410828"/>
            <a:ext cx="113702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Fang, W., Wu, J., Cheng, M. et al. Diagnosis of invasive fungal infections: challenges and recent developments. J Biomed Sci 30, 42 (2023). https://doi.org/10.1186/s12929-023-00926-2</a:t>
            </a: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255955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o 3">
            <a:extLst>
              <a:ext uri="{FF2B5EF4-FFF2-40B4-BE49-F238E27FC236}">
                <a16:creationId xmlns:a16="http://schemas.microsoft.com/office/drawing/2014/main" xmlns="" id="{0B8B279F-623A-A549-89A8-FE7E2F08CB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810734"/>
              </p:ext>
            </p:extLst>
          </p:nvPr>
        </p:nvGraphicFramePr>
        <p:xfrm>
          <a:off x="0" y="1737360"/>
          <a:ext cx="12191999" cy="2786806"/>
        </p:xfrm>
        <a:graphic>
          <a:graphicData uri="http://schemas.openxmlformats.org/drawingml/2006/table">
            <a:tbl>
              <a:tblPr firstRow="1" firstCol="1" bandRow="1">
                <a:tableStyleId>{0505E3EF-67EA-436B-97B2-0124C06EBD24}</a:tableStyleId>
              </a:tblPr>
              <a:tblGrid>
                <a:gridCol w="1878496">
                  <a:extLst>
                    <a:ext uri="{9D8B030D-6E8A-4147-A177-3AD203B41FA5}">
                      <a16:colId xmlns:a16="http://schemas.microsoft.com/office/drawing/2014/main" xmlns="" val="198854201"/>
                    </a:ext>
                  </a:extLst>
                </a:gridCol>
                <a:gridCol w="1938130">
                  <a:extLst>
                    <a:ext uri="{9D8B030D-6E8A-4147-A177-3AD203B41FA5}">
                      <a16:colId xmlns:a16="http://schemas.microsoft.com/office/drawing/2014/main" xmlns="" val="3023819103"/>
                    </a:ext>
                  </a:extLst>
                </a:gridCol>
                <a:gridCol w="2385391">
                  <a:extLst>
                    <a:ext uri="{9D8B030D-6E8A-4147-A177-3AD203B41FA5}">
                      <a16:colId xmlns:a16="http://schemas.microsoft.com/office/drawing/2014/main" xmlns="" val="55042509"/>
                    </a:ext>
                  </a:extLst>
                </a:gridCol>
                <a:gridCol w="1903278">
                  <a:extLst>
                    <a:ext uri="{9D8B030D-6E8A-4147-A177-3AD203B41FA5}">
                      <a16:colId xmlns:a16="http://schemas.microsoft.com/office/drawing/2014/main" xmlns="" val="2101795035"/>
                    </a:ext>
                  </a:extLst>
                </a:gridCol>
                <a:gridCol w="1243039">
                  <a:extLst>
                    <a:ext uri="{9D8B030D-6E8A-4147-A177-3AD203B41FA5}">
                      <a16:colId xmlns:a16="http://schemas.microsoft.com/office/drawing/2014/main" xmlns="" val="2841625003"/>
                    </a:ext>
                  </a:extLst>
                </a:gridCol>
                <a:gridCol w="2843665">
                  <a:extLst>
                    <a:ext uri="{9D8B030D-6E8A-4147-A177-3AD203B41FA5}">
                      <a16:colId xmlns:a16="http://schemas.microsoft.com/office/drawing/2014/main" xmlns="" val="124819247"/>
                    </a:ext>
                  </a:extLst>
                </a:gridCol>
              </a:tblGrid>
              <a:tr h="2690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Sistem (üretici firma)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54" marR="6355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Test yöntemi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54" marR="63554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Avantaj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54" marR="63554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Duyarlık/Özgüllük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54" marR="63554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Süre</a:t>
                      </a:r>
                    </a:p>
                  </a:txBody>
                  <a:tcPr marL="63554" marR="63554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Kısıtlılıklar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54" marR="63554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2277880878"/>
                  </a:ext>
                </a:extLst>
              </a:tr>
              <a:tr h="8993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AccuProbe</a:t>
                      </a: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S" sz="12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Coccidioides</a:t>
                      </a:r>
                      <a:r>
                        <a:rPr lang="es-ES" sz="12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s-ES" sz="12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Blastomyces</a:t>
                      </a:r>
                      <a:r>
                        <a:rPr lang="es-ES" sz="12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 </a:t>
                      </a:r>
                      <a:r>
                        <a:rPr lang="es-ES" sz="12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Histoplasma</a:t>
                      </a: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S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kültür</a:t>
                      </a: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S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tanımlama</a:t>
                      </a: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S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testleri</a:t>
                      </a: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s-ES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Hologic</a:t>
                      </a: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54" marR="6355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Kemilüminesan</a:t>
                      </a: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etiketli, tek sarmallı DNA probu</a:t>
                      </a:r>
                    </a:p>
                  </a:txBody>
                  <a:tcPr marL="63554" marR="63554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tr-TR" sz="12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Cocidioides</a:t>
                      </a:r>
                      <a:r>
                        <a:rPr lang="tr-TR" sz="12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tr-TR" sz="12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Blastomyces</a:t>
                      </a:r>
                      <a:r>
                        <a:rPr lang="tr-TR" sz="12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 </a:t>
                      </a:r>
                      <a:r>
                        <a:rPr lang="tr-TR" sz="12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Histoplasma</a:t>
                      </a: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dahil olmak üzere </a:t>
                      </a:r>
                      <a:r>
                        <a:rPr lang="tr-TR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dimorfik</a:t>
                      </a: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mantarların hızlı tanımlanması</a:t>
                      </a:r>
                    </a:p>
                  </a:txBody>
                  <a:tcPr marL="63554" marR="63554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tr-TR" sz="12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 </a:t>
                      </a:r>
                      <a:r>
                        <a:rPr lang="tr-TR" sz="12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immitis</a:t>
                      </a:r>
                      <a:r>
                        <a:rPr lang="tr-TR" sz="12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 C. </a:t>
                      </a:r>
                      <a:r>
                        <a:rPr lang="tr-TR" sz="12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paradasii</a:t>
                      </a:r>
                      <a:r>
                        <a:rPr lang="tr-TR" sz="12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%98,8/%100</a:t>
                      </a: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tr-TR" sz="12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H. </a:t>
                      </a:r>
                      <a:r>
                        <a:rPr lang="tr-TR" sz="12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capsulatum</a:t>
                      </a: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%100/%100</a:t>
                      </a: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tr-TR" sz="12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</a:t>
                      </a:r>
                      <a:r>
                        <a:rPr lang="tr-TR" sz="12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dermatitidis</a:t>
                      </a:r>
                      <a:r>
                        <a:rPr lang="tr-TR" sz="12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%98,1/%99,7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tr-T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54" marR="63554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 1 saat</a:t>
                      </a:r>
                    </a:p>
                  </a:txBody>
                  <a:tcPr marL="63554" marR="63554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tr-TR" sz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Mantar kültürünün </a:t>
                      </a: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yapılması gerekir</a:t>
                      </a:r>
                    </a:p>
                    <a:p>
                      <a:pPr marL="34290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Diğer mantarlarla yanlış pozitiflikler</a:t>
                      </a:r>
                    </a:p>
                  </a:txBody>
                  <a:tcPr marL="63554" marR="63554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67659303"/>
                  </a:ext>
                </a:extLst>
              </a:tr>
              <a:tr h="6355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tr-TR" sz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BioFire</a:t>
                      </a:r>
                      <a:r>
                        <a:rPr lang="tr-TR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Film </a:t>
                      </a:r>
                      <a:r>
                        <a:rPr lang="tr-TR" sz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Array</a:t>
                      </a:r>
                      <a:r>
                        <a:rPr lang="tr-TR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tr-TR" sz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Biomerieux</a:t>
                      </a:r>
                      <a:r>
                        <a:rPr lang="tr-TR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54" marR="6355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DNA melt-curve</a:t>
                      </a: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analizi ile nested multipleks P</a:t>
                      </a: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</a:t>
                      </a:r>
                      <a:r>
                        <a:rPr lang="it-IT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54" marR="63554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Kan kültürü ID (BCID; </a:t>
                      </a:r>
                      <a:r>
                        <a:rPr lang="tr-TR" sz="1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Candida</a:t>
                      </a: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türleri için) ve menenjit/ensefalit (ME; </a:t>
                      </a:r>
                      <a:r>
                        <a:rPr lang="tr-TR" sz="1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Cryptococcus</a:t>
                      </a:r>
                      <a:r>
                        <a:rPr lang="tr-TR" sz="1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için) panelleri mevcuttur</a:t>
                      </a: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 paneli </a:t>
                      </a:r>
                      <a:r>
                        <a:rPr lang="tr-TR" sz="1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Cryptococcus</a:t>
                      </a:r>
                      <a:r>
                        <a:rPr lang="tr-TR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'u</a:t>
                      </a: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doğrudan </a:t>
                      </a:r>
                      <a:r>
                        <a:rPr lang="tr-TR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BOS'ta</a:t>
                      </a: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tespit edebilir</a:t>
                      </a:r>
                    </a:p>
                  </a:txBody>
                  <a:tcPr marL="63554" marR="63554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BCID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için</a:t>
                      </a: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;</a:t>
                      </a: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96.7-</a:t>
                      </a: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%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100, </a:t>
                      </a: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99.8-</a:t>
                      </a: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%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54" marR="63554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tr-TR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saat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54" marR="63554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BCID için </a:t>
                      </a:r>
                      <a:r>
                        <a:rPr lang="tr-TR" sz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pozitif kan kültürü şişesi </a:t>
                      </a: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gerektirir</a:t>
                      </a: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BCID testinde tespit edilen sınırlı sayıda </a:t>
                      </a:r>
                      <a:r>
                        <a:rPr lang="tr-TR" sz="1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Candida</a:t>
                      </a: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türü </a:t>
                      </a: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Yüksek ekipman ve reaktif maliyetleri </a:t>
                      </a:r>
                    </a:p>
                  </a:txBody>
                  <a:tcPr marL="63554" marR="63554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60621843"/>
                  </a:ext>
                </a:extLst>
              </a:tr>
            </a:tbl>
          </a:graphicData>
        </a:graphic>
      </p:graphicFrame>
      <p:sp>
        <p:nvSpPr>
          <p:cNvPr id="5" name="Unvan 1">
            <a:extLst>
              <a:ext uri="{FF2B5EF4-FFF2-40B4-BE49-F238E27FC236}">
                <a16:creationId xmlns:a16="http://schemas.microsoft.com/office/drawing/2014/main" xmlns="" id="{BB59A245-3D14-73E8-C612-C4C5F2286E3D}"/>
              </a:ext>
            </a:extLst>
          </p:cNvPr>
          <p:cNvSpPr txBox="1">
            <a:spLocks/>
          </p:cNvSpPr>
          <p:nvPr/>
        </p:nvSpPr>
        <p:spPr>
          <a:xfrm>
            <a:off x="244453" y="1060525"/>
            <a:ext cx="11703091" cy="4593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400" b="1" i="0" u="none" strike="noStrike" kern="1200" cap="none" spc="-5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xmlns="" id="{B74835F5-C1D7-C15C-369D-DBCC46336F20}"/>
              </a:ext>
            </a:extLst>
          </p:cNvPr>
          <p:cNvSpPr txBox="1"/>
          <p:nvPr/>
        </p:nvSpPr>
        <p:spPr>
          <a:xfrm>
            <a:off x="-2" y="708026"/>
            <a:ext cx="12191999" cy="704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sz="2000" b="1" dirty="0">
                <a:latin typeface="+mj-lt"/>
              </a:rPr>
              <a:t>Doğrudan pozitif kan kültürlerinden mikroorganizmaların tanımlanması için kullanılan ticari olarak mevcut testler</a:t>
            </a:r>
          </a:p>
        </p:txBody>
      </p:sp>
      <p:graphicFrame>
        <p:nvGraphicFramePr>
          <p:cNvPr id="3" name="Tablo 2">
            <a:extLst>
              <a:ext uri="{FF2B5EF4-FFF2-40B4-BE49-F238E27FC236}">
                <a16:creationId xmlns:a16="http://schemas.microsoft.com/office/drawing/2014/main" xmlns="" id="{5EA6D1E5-E90B-4418-8924-4CF3F93AEC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1522358"/>
              </p:ext>
            </p:extLst>
          </p:nvPr>
        </p:nvGraphicFramePr>
        <p:xfrm>
          <a:off x="1" y="4522955"/>
          <a:ext cx="12191999" cy="769620"/>
        </p:xfrm>
        <a:graphic>
          <a:graphicData uri="http://schemas.openxmlformats.org/drawingml/2006/table">
            <a:tbl>
              <a:tblPr firstRow="1" firstCol="1" bandRow="1">
                <a:tableStyleId>{0505E3EF-67EA-436B-97B2-0124C06EBD24}</a:tableStyleId>
              </a:tblPr>
              <a:tblGrid>
                <a:gridCol w="1878496">
                  <a:extLst>
                    <a:ext uri="{9D8B030D-6E8A-4147-A177-3AD203B41FA5}">
                      <a16:colId xmlns:a16="http://schemas.microsoft.com/office/drawing/2014/main" xmlns="" val="465640404"/>
                    </a:ext>
                  </a:extLst>
                </a:gridCol>
                <a:gridCol w="1938130">
                  <a:extLst>
                    <a:ext uri="{9D8B030D-6E8A-4147-A177-3AD203B41FA5}">
                      <a16:colId xmlns:a16="http://schemas.microsoft.com/office/drawing/2014/main" xmlns="" val="2565042116"/>
                    </a:ext>
                  </a:extLst>
                </a:gridCol>
                <a:gridCol w="2385391">
                  <a:extLst>
                    <a:ext uri="{9D8B030D-6E8A-4147-A177-3AD203B41FA5}">
                      <a16:colId xmlns:a16="http://schemas.microsoft.com/office/drawing/2014/main" xmlns="" val="653691525"/>
                    </a:ext>
                  </a:extLst>
                </a:gridCol>
                <a:gridCol w="1903278">
                  <a:extLst>
                    <a:ext uri="{9D8B030D-6E8A-4147-A177-3AD203B41FA5}">
                      <a16:colId xmlns:a16="http://schemas.microsoft.com/office/drawing/2014/main" xmlns="" val="2547794927"/>
                    </a:ext>
                  </a:extLst>
                </a:gridCol>
                <a:gridCol w="1243039">
                  <a:extLst>
                    <a:ext uri="{9D8B030D-6E8A-4147-A177-3AD203B41FA5}">
                      <a16:colId xmlns:a16="http://schemas.microsoft.com/office/drawing/2014/main" xmlns="" val="1823834764"/>
                    </a:ext>
                  </a:extLst>
                </a:gridCol>
                <a:gridCol w="2843665">
                  <a:extLst>
                    <a:ext uri="{9D8B030D-6E8A-4147-A177-3AD203B41FA5}">
                      <a16:colId xmlns:a16="http://schemas.microsoft.com/office/drawing/2014/main" xmlns="" val="3711777481"/>
                    </a:ext>
                  </a:extLst>
                </a:gridCol>
              </a:tblGrid>
              <a:tr h="6767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Yeast Traffic Light and Quick FISH</a:t>
                      </a: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AdvanDx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54" marR="6355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PNA-FISH</a:t>
                      </a:r>
                    </a:p>
                  </a:txBody>
                  <a:tcPr marL="63554" marR="63554" marT="0" marB="0"/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Pozitif kan kültürü şişesinden nispeten hızlı geri dönüş süresi</a:t>
                      </a: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tr-TR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Flukonazol</a:t>
                      </a: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duyarlılığı</a:t>
                      </a:r>
                    </a:p>
                  </a:txBody>
                  <a:tcPr marL="63554" marR="63554" marT="0" marB="0"/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%92.3- %100, %94.8- %100</a:t>
                      </a:r>
                    </a:p>
                  </a:txBody>
                  <a:tcPr marL="63554" marR="63554" marT="0" marB="0"/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2,5 saat</a:t>
                      </a:r>
                    </a:p>
                  </a:txBody>
                  <a:tcPr marL="63554" marR="63554" marT="0" marB="0"/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tr-TR" sz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Pozitif kan kültürü şişesi </a:t>
                      </a: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gerektirir </a:t>
                      </a: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Sınırlı sayıda </a:t>
                      </a:r>
                      <a:r>
                        <a:rPr lang="tr-TR" sz="1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Candida</a:t>
                      </a: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türü tespit edildi</a:t>
                      </a: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tr-TR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Floresan mikroskop gerektirir</a:t>
                      </a:r>
                    </a:p>
                  </a:txBody>
                  <a:tcPr marL="63554" marR="63554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9982327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59505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1097279" y="1845734"/>
            <a:ext cx="10630263" cy="4786420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2400" b="1" dirty="0">
                <a:solidFill>
                  <a:schemeClr val="tx1"/>
                </a:solidFill>
                <a:latin typeface="+mj-lt"/>
              </a:rPr>
              <a:t>Kan kültürü</a:t>
            </a:r>
          </a:p>
          <a:p>
            <a:pPr lvl="1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2200" b="1" dirty="0">
                <a:solidFill>
                  <a:srgbClr val="FF0000"/>
                </a:solidFill>
                <a:latin typeface="+mj-lt"/>
              </a:rPr>
              <a:t>Mayaların</a:t>
            </a:r>
            <a:r>
              <a:rPr lang="tr-TR" sz="2200" dirty="0">
                <a:solidFill>
                  <a:schemeClr val="tx1"/>
                </a:solidFill>
                <a:latin typeface="+mj-lt"/>
              </a:rPr>
              <a:t> tanısı için kan kültürünün duyarlılığı		</a:t>
            </a:r>
            <a:r>
              <a:rPr lang="tr-TR" sz="2200" b="1" dirty="0">
                <a:solidFill>
                  <a:srgbClr val="FF0000"/>
                </a:solidFill>
                <a:latin typeface="+mj-lt"/>
              </a:rPr>
              <a:t>%50-%95 </a:t>
            </a:r>
          </a:p>
          <a:p>
            <a:pPr lvl="1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2200" b="1" dirty="0">
                <a:solidFill>
                  <a:srgbClr val="FF0000"/>
                </a:solidFill>
                <a:latin typeface="+mj-lt"/>
              </a:rPr>
              <a:t>Küflerin</a:t>
            </a:r>
            <a:r>
              <a:rPr lang="tr-TR" sz="2200" dirty="0">
                <a:solidFill>
                  <a:schemeClr val="tx1"/>
                </a:solidFill>
                <a:latin typeface="+mj-lt"/>
              </a:rPr>
              <a:t> tanısı için kan kültürünün duyarlılığı		</a:t>
            </a:r>
            <a:r>
              <a:rPr lang="tr-TR" sz="2200" b="1" dirty="0">
                <a:solidFill>
                  <a:srgbClr val="FF0000"/>
                </a:solidFill>
                <a:latin typeface="+mj-lt"/>
              </a:rPr>
              <a:t>%1-%5 </a:t>
            </a:r>
          </a:p>
          <a:p>
            <a:pPr lvl="1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2200" dirty="0">
                <a:solidFill>
                  <a:schemeClr val="tx1"/>
                </a:solidFill>
                <a:latin typeface="+mj-lt"/>
              </a:rPr>
              <a:t>İnvaziv </a:t>
            </a:r>
            <a:r>
              <a:rPr lang="tr-TR" sz="2200" dirty="0" err="1">
                <a:solidFill>
                  <a:schemeClr val="tx1"/>
                </a:solidFill>
                <a:latin typeface="+mj-lt"/>
              </a:rPr>
              <a:t>kandidiyaz</a:t>
            </a:r>
            <a:r>
              <a:rPr lang="tr-TR" sz="2200" dirty="0">
                <a:solidFill>
                  <a:schemeClr val="tx1"/>
                </a:solidFill>
                <a:latin typeface="+mj-lt"/>
              </a:rPr>
              <a:t> için kan kültürü altın standart</a:t>
            </a:r>
          </a:p>
          <a:p>
            <a:pPr lvl="2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tr-TR" sz="2000" dirty="0">
              <a:solidFill>
                <a:schemeClr val="tx1"/>
              </a:solidFill>
              <a:latin typeface="+mj-lt"/>
            </a:endParaRPr>
          </a:p>
          <a:p>
            <a:pPr lvl="1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tr-TR" sz="2200" b="1" dirty="0">
              <a:solidFill>
                <a:schemeClr val="tx1"/>
              </a:solidFill>
              <a:latin typeface="+mj-lt"/>
            </a:endParaRPr>
          </a:p>
          <a:p>
            <a:pPr lvl="1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tr-TR" sz="2200" b="1" dirty="0">
              <a:solidFill>
                <a:schemeClr val="tx1"/>
              </a:solidFill>
              <a:latin typeface="+mj-lt"/>
            </a:endParaRPr>
          </a:p>
          <a:p>
            <a:pPr lvl="1" algn="just">
              <a:buFont typeface="Wingdings" panose="05000000000000000000" pitchFamily="2" charset="2"/>
              <a:buChar char="Ø"/>
            </a:pPr>
            <a:endParaRPr lang="tr-TR" sz="22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endParaRPr lang="tr-TR" sz="24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4 Yuvarlatılmış Dikdörtgen">
            <a:extLst>
              <a:ext uri="{FF2B5EF4-FFF2-40B4-BE49-F238E27FC236}">
                <a16:creationId xmlns:a16="http://schemas.microsoft.com/office/drawing/2014/main" xmlns="" id="{F7228824-D576-C455-AF3B-CC1B90A88535}"/>
              </a:ext>
            </a:extLst>
          </p:cNvPr>
          <p:cNvSpPr/>
          <p:nvPr/>
        </p:nvSpPr>
        <p:spPr>
          <a:xfrm>
            <a:off x="887529" y="769982"/>
            <a:ext cx="10416941" cy="72825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4000" b="1" dirty="0">
                <a:solidFill>
                  <a:schemeClr val="tx1"/>
                </a:solidFill>
                <a:latin typeface="+mj-lt"/>
              </a:rPr>
              <a:t>Mantar Enfeksiyonlarının Tanısı</a:t>
            </a:r>
          </a:p>
        </p:txBody>
      </p:sp>
      <p:sp>
        <p:nvSpPr>
          <p:cNvPr id="9" name="Ok: Sağ 8">
            <a:extLst>
              <a:ext uri="{FF2B5EF4-FFF2-40B4-BE49-F238E27FC236}">
                <a16:creationId xmlns:a16="http://schemas.microsoft.com/office/drawing/2014/main" xmlns="" id="{EDD9F8EC-8A99-E5A0-AA83-B20FFA143CB9}"/>
              </a:ext>
            </a:extLst>
          </p:cNvPr>
          <p:cNvSpPr/>
          <p:nvPr/>
        </p:nvSpPr>
        <p:spPr>
          <a:xfrm>
            <a:off x="7126514" y="2351313"/>
            <a:ext cx="1204686" cy="26125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Ok: Sağ 9">
            <a:extLst>
              <a:ext uri="{FF2B5EF4-FFF2-40B4-BE49-F238E27FC236}">
                <a16:creationId xmlns:a16="http://schemas.microsoft.com/office/drawing/2014/main" xmlns="" id="{C26D8369-F2B3-F457-2CD7-5F66ABD64284}"/>
              </a:ext>
            </a:extLst>
          </p:cNvPr>
          <p:cNvSpPr/>
          <p:nvPr/>
        </p:nvSpPr>
        <p:spPr>
          <a:xfrm>
            <a:off x="7126514" y="2827862"/>
            <a:ext cx="1204686" cy="26125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026" name="Picture 2" descr="Kan kültürü - Vikipedi">
            <a:extLst>
              <a:ext uri="{FF2B5EF4-FFF2-40B4-BE49-F238E27FC236}">
                <a16:creationId xmlns:a16="http://schemas.microsoft.com/office/drawing/2014/main" xmlns="" id="{F515ACED-D626-753C-DC52-54634A383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4667" y="3300062"/>
            <a:ext cx="2609334" cy="2787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xmlns="" id="{6F5A4A9A-18E4-1874-E71E-92E58AD22FD4}"/>
              </a:ext>
            </a:extLst>
          </p:cNvPr>
          <p:cNvSpPr/>
          <p:nvPr/>
        </p:nvSpPr>
        <p:spPr>
          <a:xfrm>
            <a:off x="1207923" y="3768882"/>
            <a:ext cx="7443671" cy="2419036"/>
          </a:xfrm>
          <a:prstGeom prst="roundRect">
            <a:avLst/>
          </a:prstGeom>
          <a:solidFill>
            <a:srgbClr val="FF99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2400" b="1" dirty="0">
                <a:solidFill>
                  <a:schemeClr val="tx1"/>
                </a:solidFill>
                <a:latin typeface="+mj-lt"/>
              </a:rPr>
              <a:t>Uzun geri dönüş süresi - </a:t>
            </a:r>
            <a:r>
              <a:rPr lang="tr-TR" sz="2000" dirty="0">
                <a:solidFill>
                  <a:srgbClr val="FF0000"/>
                </a:solidFill>
                <a:latin typeface="+mj-lt"/>
              </a:rPr>
              <a:t>Mayalarda 5 güne kadar, küflerde 4 haftaya kadar</a:t>
            </a:r>
          </a:p>
          <a:p>
            <a:pPr lvl="1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2200" dirty="0">
                <a:solidFill>
                  <a:schemeClr val="tx1"/>
                </a:solidFill>
                <a:latin typeface="+mj-lt"/>
              </a:rPr>
              <a:t>Tedavinin gecikmesi hastayı risk altına sokabilir</a:t>
            </a:r>
          </a:p>
          <a:p>
            <a:pPr lvl="1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2200" dirty="0">
                <a:solidFill>
                  <a:schemeClr val="tx1"/>
                </a:solidFill>
                <a:latin typeface="+mj-lt"/>
              </a:rPr>
              <a:t>Hastanede yatış maliyetlerinin artışına neden olur</a:t>
            </a:r>
          </a:p>
          <a:p>
            <a:pPr lvl="1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2200" dirty="0">
                <a:solidFill>
                  <a:schemeClr val="tx1"/>
                </a:solidFill>
                <a:latin typeface="+mj-lt"/>
              </a:rPr>
              <a:t>Birçok mantar türü izole edilememekte, kültürde üretilememektedir</a:t>
            </a:r>
          </a:p>
        </p:txBody>
      </p:sp>
    </p:spTree>
    <p:extLst>
      <p:ext uri="{BB962C8B-B14F-4D97-AF65-F5344CB8AC3E}">
        <p14:creationId xmlns:p14="http://schemas.microsoft.com/office/powerpoint/2010/main" val="334115306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4E1F02BF-11BB-779F-7889-F041697C72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xmlns="" id="{0478C1E9-F16B-7D81-D23C-324EB121A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417" y="590672"/>
            <a:ext cx="10957439" cy="566857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5746462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xmlns="" id="{85B98AF0-BEE4-4668-1795-A1D77AC11026}"/>
              </a:ext>
            </a:extLst>
          </p:cNvPr>
          <p:cNvSpPr/>
          <p:nvPr/>
        </p:nvSpPr>
        <p:spPr>
          <a:xfrm>
            <a:off x="1061357" y="1404257"/>
            <a:ext cx="10123714" cy="101237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aphicFrame>
        <p:nvGraphicFramePr>
          <p:cNvPr id="13" name="İçerik Yer Tutucusu 12">
            <a:extLst>
              <a:ext uri="{FF2B5EF4-FFF2-40B4-BE49-F238E27FC236}">
                <a16:creationId xmlns:a16="http://schemas.microsoft.com/office/drawing/2014/main" xmlns="" id="{4AD6C897-B29A-888F-9356-3B77D8ACBF4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48277390"/>
              </p:ext>
            </p:extLst>
          </p:nvPr>
        </p:nvGraphicFramePr>
        <p:xfrm>
          <a:off x="395808" y="349179"/>
          <a:ext cx="11567885" cy="5928793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3050380">
                  <a:extLst>
                    <a:ext uri="{9D8B030D-6E8A-4147-A177-3AD203B41FA5}">
                      <a16:colId xmlns:a16="http://schemas.microsoft.com/office/drawing/2014/main" xmlns="" val="2324939482"/>
                    </a:ext>
                  </a:extLst>
                </a:gridCol>
                <a:gridCol w="3135730">
                  <a:extLst>
                    <a:ext uri="{9D8B030D-6E8A-4147-A177-3AD203B41FA5}">
                      <a16:colId xmlns:a16="http://schemas.microsoft.com/office/drawing/2014/main" xmlns="" val="3349290919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xmlns="" val="4034186550"/>
                    </a:ext>
                  </a:extLst>
                </a:gridCol>
                <a:gridCol w="2672442">
                  <a:extLst>
                    <a:ext uri="{9D8B030D-6E8A-4147-A177-3AD203B41FA5}">
                      <a16:colId xmlns:a16="http://schemas.microsoft.com/office/drawing/2014/main" xmlns="" val="768453180"/>
                    </a:ext>
                  </a:extLst>
                </a:gridCol>
              </a:tblGrid>
              <a:tr h="1980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300" kern="0" dirty="0">
                          <a:effectLst/>
                        </a:rPr>
                        <a:t>Yöntem</a:t>
                      </a:r>
                      <a:endParaRPr lang="tr-TR" sz="13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2" marR="4642" marT="4642" marB="464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300" kern="0">
                          <a:effectLst/>
                        </a:rPr>
                        <a:t>Açıklama</a:t>
                      </a:r>
                      <a:endParaRPr lang="tr-TR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2" marR="4642" marT="4642" marB="464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300" kern="0">
                          <a:effectLst/>
                        </a:rPr>
                        <a:t>Avantajlar</a:t>
                      </a:r>
                      <a:endParaRPr lang="tr-TR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2" marR="4642" marT="4642" marB="464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300" kern="0" dirty="0">
                          <a:effectLst/>
                        </a:rPr>
                        <a:t>Dezavantajlar</a:t>
                      </a:r>
                      <a:endParaRPr lang="tr-TR" sz="13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42" marR="4642" marT="4642" marB="464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20537814"/>
                  </a:ext>
                </a:extLst>
              </a:tr>
              <a:tr h="5342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300" i="1" kern="0" dirty="0" err="1">
                          <a:effectLst/>
                        </a:rPr>
                        <a:t>Candida</a:t>
                      </a:r>
                      <a:r>
                        <a:rPr lang="tr-TR" sz="1300" i="1" kern="0" dirty="0">
                          <a:effectLst/>
                        </a:rPr>
                        <a:t> </a:t>
                      </a:r>
                      <a:r>
                        <a:rPr lang="tr-TR" sz="1300" kern="0" dirty="0">
                          <a:effectLst/>
                        </a:rPr>
                        <a:t>paneli ve </a:t>
                      </a:r>
                      <a:r>
                        <a:rPr lang="tr-TR" sz="1300" kern="0" dirty="0" err="1">
                          <a:effectLst/>
                        </a:rPr>
                        <a:t>Filamentli</a:t>
                      </a:r>
                      <a:r>
                        <a:rPr lang="tr-TR" sz="1300" kern="0" dirty="0">
                          <a:effectLst/>
                        </a:rPr>
                        <a:t> mantar paneli</a:t>
                      </a:r>
                      <a:endParaRPr lang="tr-TR" sz="13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278" marR="74278" marT="74278" marB="742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300" kern="0" dirty="0">
                          <a:effectLst/>
                        </a:rPr>
                        <a:t>PZR ve </a:t>
                      </a:r>
                      <a:r>
                        <a:rPr lang="tr-TR" sz="1300" kern="0" dirty="0" err="1">
                          <a:effectLst/>
                        </a:rPr>
                        <a:t>kapiller</a:t>
                      </a:r>
                      <a:r>
                        <a:rPr lang="tr-TR" sz="1300" kern="0" dirty="0">
                          <a:effectLst/>
                        </a:rPr>
                        <a:t> elektroforez ile birlikte kullanılan bir teknik.</a:t>
                      </a:r>
                      <a:endParaRPr lang="tr-TR" sz="13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278" marR="74278" marT="74278" marB="742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300" kern="0">
                          <a:effectLst/>
                        </a:rPr>
                        <a:t>Hızlı, doğru ve çoklu tür tanımlaması sağlar.</a:t>
                      </a:r>
                      <a:endParaRPr lang="tr-TR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278" marR="74278" marT="74278" marB="742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300" kern="0" dirty="0">
                          <a:effectLst/>
                        </a:rPr>
                        <a:t>Henüz ticari olarak kullanılmamaktadır.</a:t>
                      </a:r>
                      <a:endParaRPr lang="tr-TR" sz="13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278" marR="74278" marT="74278" marB="742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49279316"/>
                  </a:ext>
                </a:extLst>
              </a:tr>
              <a:tr h="7371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300" kern="0" dirty="0">
                          <a:effectLst/>
                        </a:rPr>
                        <a:t>Katı fazlı sitometri</a:t>
                      </a:r>
                      <a:endParaRPr lang="tr-TR" sz="13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278" marR="74278" marT="74278" marB="742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300" kern="0" dirty="0">
                          <a:effectLst/>
                        </a:rPr>
                        <a:t>Floresan mikroskopi ve akım sitometrisi birlikte kullanılır.</a:t>
                      </a:r>
                      <a:endParaRPr lang="tr-TR" sz="13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278" marR="74278" marT="74278" marB="742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300" kern="0">
                          <a:effectLst/>
                        </a:rPr>
                        <a:t>Hızlı, otomatik ve doğrudan klinik örneklerden sonuç verir.</a:t>
                      </a:r>
                      <a:endParaRPr lang="tr-TR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278" marR="74278" marT="74278" marB="742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300" kern="0" dirty="0">
                          <a:effectLst/>
                        </a:rPr>
                        <a:t>Klinik mikrobiyoloji laboratuvarlarında doğrulama zorlukları vardır.</a:t>
                      </a:r>
                      <a:endParaRPr lang="tr-TR" sz="13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278" marR="74278" marT="74278" marB="742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8884363"/>
                  </a:ext>
                </a:extLst>
              </a:tr>
              <a:tr h="7881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300" kern="0" dirty="0">
                          <a:effectLst/>
                        </a:rPr>
                        <a:t>Fourier </a:t>
                      </a:r>
                      <a:r>
                        <a:rPr lang="tr-TR" sz="1300" kern="0" dirty="0" err="1">
                          <a:effectLst/>
                        </a:rPr>
                        <a:t>transform</a:t>
                      </a:r>
                      <a:r>
                        <a:rPr lang="tr-TR" sz="1300" kern="0" dirty="0">
                          <a:effectLst/>
                        </a:rPr>
                        <a:t> </a:t>
                      </a:r>
                      <a:r>
                        <a:rPr lang="tr-TR" sz="1300" kern="0" dirty="0" err="1">
                          <a:effectLst/>
                        </a:rPr>
                        <a:t>infrared</a:t>
                      </a:r>
                      <a:r>
                        <a:rPr lang="tr-TR" sz="1300" kern="0" dirty="0">
                          <a:effectLst/>
                        </a:rPr>
                        <a:t> (FTIR) spektroskopisi</a:t>
                      </a:r>
                      <a:endParaRPr lang="tr-TR" sz="13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278" marR="74278" marT="74278" marB="742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300" kern="0" dirty="0">
                          <a:effectLst/>
                        </a:rPr>
                        <a:t>Kızılötesi ışınımın örnekten geçirilerek analizi ile çalışır.</a:t>
                      </a:r>
                      <a:endParaRPr lang="tr-TR" sz="13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278" marR="74278" marT="74278" marB="742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300" kern="0" dirty="0">
                          <a:effectLst/>
                        </a:rPr>
                        <a:t>Farklı mikroorganizmaların farklı spektrumlar üretmesi sayesinde tür ayrımı mümkündür.</a:t>
                      </a:r>
                      <a:endParaRPr lang="tr-TR" sz="13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278" marR="74278" marT="74278" marB="742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300" kern="0" dirty="0" err="1">
                          <a:effectLst/>
                        </a:rPr>
                        <a:t>Antifungal</a:t>
                      </a:r>
                      <a:r>
                        <a:rPr lang="tr-TR" sz="1300" kern="0" dirty="0">
                          <a:effectLst/>
                        </a:rPr>
                        <a:t> direnç genlerinin aranması konusunda henüz kesin sonuç vermeyebilir.</a:t>
                      </a:r>
                      <a:endParaRPr lang="tr-TR" sz="13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278" marR="74278" marT="74278" marB="742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1301830"/>
                  </a:ext>
                </a:extLst>
              </a:tr>
              <a:tr h="6390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300" kern="0" dirty="0" err="1">
                          <a:effectLst/>
                        </a:rPr>
                        <a:t>Surface</a:t>
                      </a:r>
                      <a:r>
                        <a:rPr lang="tr-TR" sz="1300" kern="0" baseline="0" dirty="0">
                          <a:effectLst/>
                        </a:rPr>
                        <a:t>-</a:t>
                      </a:r>
                      <a:r>
                        <a:rPr lang="tr-TR" sz="1300" kern="0" baseline="0" dirty="0" err="1">
                          <a:effectLst/>
                        </a:rPr>
                        <a:t>enhanced</a:t>
                      </a:r>
                      <a:r>
                        <a:rPr lang="tr-TR" sz="1300" kern="0" baseline="0" dirty="0">
                          <a:effectLst/>
                        </a:rPr>
                        <a:t> </a:t>
                      </a:r>
                      <a:r>
                        <a:rPr lang="tr-TR" sz="1300" kern="0" baseline="0" dirty="0" err="1">
                          <a:effectLst/>
                        </a:rPr>
                        <a:t>Raman</a:t>
                      </a:r>
                      <a:r>
                        <a:rPr lang="tr-TR" sz="1300" kern="0" baseline="0" dirty="0">
                          <a:effectLst/>
                        </a:rPr>
                        <a:t>  </a:t>
                      </a:r>
                      <a:r>
                        <a:rPr lang="tr-TR" sz="1300" kern="0" baseline="0" dirty="0" err="1">
                          <a:effectLst/>
                        </a:rPr>
                        <a:t>scattering</a:t>
                      </a:r>
                      <a:r>
                        <a:rPr lang="tr-TR" sz="1300" kern="0" baseline="0" dirty="0">
                          <a:effectLst/>
                        </a:rPr>
                        <a:t> </a:t>
                      </a:r>
                      <a:r>
                        <a:rPr lang="tr-TR" sz="1300" kern="0" dirty="0">
                          <a:effectLst/>
                        </a:rPr>
                        <a:t>(SERS)</a:t>
                      </a:r>
                      <a:endParaRPr lang="tr-TR" sz="13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278" marR="74278" marT="74278" marB="742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300" kern="0" dirty="0">
                          <a:effectLst/>
                        </a:rPr>
                        <a:t>Raman spektroskopisi ve nanopartiküllerin birlikte kullanılması.</a:t>
                      </a:r>
                      <a:endParaRPr lang="tr-TR" sz="13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278" marR="74278" marT="74278" marB="742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300" kern="0" dirty="0">
                          <a:effectLst/>
                        </a:rPr>
                        <a:t>Hızlı, ekonomik ve tahrip edici olmayan bir yöntemdir.</a:t>
                      </a:r>
                      <a:endParaRPr lang="tr-TR" sz="13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278" marR="74278" marT="74278" marB="742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300" kern="0" dirty="0">
                          <a:effectLst/>
                        </a:rPr>
                        <a:t>Klinik örneklerde kullanılabilirliği henüz </a:t>
                      </a:r>
                      <a:r>
                        <a:rPr lang="tr-TR" sz="1300" kern="0" dirty="0" err="1">
                          <a:effectLst/>
                        </a:rPr>
                        <a:t>araştıma</a:t>
                      </a:r>
                      <a:r>
                        <a:rPr lang="tr-TR" sz="1300" kern="0" dirty="0">
                          <a:effectLst/>
                        </a:rPr>
                        <a:t> aşamasındadır.</a:t>
                      </a:r>
                      <a:endParaRPr lang="tr-TR" sz="13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278" marR="74278" marT="74278" marB="742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50905968"/>
                  </a:ext>
                </a:extLst>
              </a:tr>
              <a:tr h="8728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300" kern="0">
                          <a:effectLst/>
                        </a:rPr>
                        <a:t>Nanoteknoloji</a:t>
                      </a:r>
                      <a:endParaRPr lang="tr-TR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278" marR="74278" marT="74278" marB="742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300" kern="0" dirty="0">
                          <a:effectLst/>
                        </a:rPr>
                        <a:t>Altın nanopartiküller kullanılarak spor oluşturan mantarların tespiti.</a:t>
                      </a:r>
                      <a:endParaRPr lang="tr-TR" sz="13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278" marR="74278" marT="74278" marB="742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300" kern="0">
                          <a:effectLst/>
                        </a:rPr>
                        <a:t>Hızlı, kolay ve düşük maliyetlidir.</a:t>
                      </a:r>
                      <a:endParaRPr lang="tr-TR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278" marR="74278" marT="74278" marB="742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300" kern="0" dirty="0">
                          <a:effectLst/>
                        </a:rPr>
                        <a:t>Spesifik olarak hangi patojenin olduğunu tespit etmez.</a:t>
                      </a:r>
                      <a:endParaRPr lang="tr-TR" sz="13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278" marR="74278" marT="74278" marB="742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2746757"/>
                  </a:ext>
                </a:extLst>
              </a:tr>
              <a:tr h="86774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300" kern="0">
                          <a:effectLst/>
                        </a:rPr>
                        <a:t>Nükleer manyetik rezonans (NMR)</a:t>
                      </a:r>
                      <a:endParaRPr lang="tr-TR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278" marR="74278" marT="74278" marB="742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300" kern="0">
                          <a:effectLst/>
                        </a:rPr>
                        <a:t>Mantar DNA'sını hedefleyen boncukların kullanılmasıyla çalışır.</a:t>
                      </a:r>
                      <a:endParaRPr lang="tr-TR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278" marR="74278" marT="74278" marB="742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300" kern="0" dirty="0">
                          <a:effectLst/>
                        </a:rPr>
                        <a:t>Otomatik platform sayesinde hızlı ve doğru sonuç verir.</a:t>
                      </a:r>
                      <a:endParaRPr lang="tr-TR" sz="13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278" marR="74278" marT="74278" marB="742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300" kern="0" dirty="0">
                          <a:effectLst/>
                        </a:rPr>
                        <a:t>Yöntemin klinik rutin haline gelmesi için daha fazla çalışmaya ihtiyaç vardır.</a:t>
                      </a:r>
                      <a:endParaRPr lang="tr-TR" sz="13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278" marR="74278" marT="74278" marB="742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63609704"/>
                  </a:ext>
                </a:extLst>
              </a:tr>
              <a:tr h="12256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300" kern="0" dirty="0">
                          <a:effectLst/>
                        </a:rPr>
                        <a:t>Uçucu organik bileşik (VOC) testi</a:t>
                      </a:r>
                      <a:endParaRPr lang="tr-TR" sz="13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278" marR="74278" marT="74278" marB="742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300" kern="0" dirty="0">
                          <a:effectLst/>
                        </a:rPr>
                        <a:t>Hastanın nefesinden </a:t>
                      </a:r>
                      <a:r>
                        <a:rPr lang="tr-TR" sz="1300" kern="0" dirty="0" err="1">
                          <a:effectLst/>
                        </a:rPr>
                        <a:t>Aspergillus</a:t>
                      </a:r>
                      <a:r>
                        <a:rPr lang="tr-TR" sz="1300" kern="0" dirty="0">
                          <a:effectLst/>
                        </a:rPr>
                        <a:t> </a:t>
                      </a:r>
                      <a:r>
                        <a:rPr lang="tr-TR" sz="1300" kern="0" dirty="0" err="1">
                          <a:effectLst/>
                        </a:rPr>
                        <a:t>fumigatus</a:t>
                      </a:r>
                      <a:r>
                        <a:rPr lang="tr-TR" sz="1300" kern="0" dirty="0">
                          <a:effectLst/>
                        </a:rPr>
                        <a:t> mantarının ürettiği metabolitlerin tespiti.</a:t>
                      </a:r>
                      <a:endParaRPr lang="tr-TR" sz="13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278" marR="74278" marT="74278" marB="742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300" kern="0" dirty="0">
                          <a:effectLst/>
                        </a:rPr>
                        <a:t>Hızlı ve yüksek hassasiyetli sonuç verir.</a:t>
                      </a:r>
                      <a:endParaRPr lang="tr-TR" sz="13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278" marR="74278" marT="74278" marB="742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300" kern="0" dirty="0">
                          <a:effectLst/>
                        </a:rPr>
                        <a:t>Daha çok </a:t>
                      </a:r>
                      <a:r>
                        <a:rPr lang="tr-TR" sz="1300" kern="0" dirty="0" err="1">
                          <a:effectLst/>
                        </a:rPr>
                        <a:t>pulmoner</a:t>
                      </a:r>
                      <a:r>
                        <a:rPr lang="tr-TR" sz="1300" kern="0" dirty="0">
                          <a:effectLst/>
                        </a:rPr>
                        <a:t> </a:t>
                      </a:r>
                      <a:r>
                        <a:rPr lang="tr-TR" sz="1300" kern="0" dirty="0" err="1">
                          <a:effectLst/>
                        </a:rPr>
                        <a:t>aspergillosis</a:t>
                      </a:r>
                      <a:r>
                        <a:rPr lang="tr-TR" sz="1300" kern="0" dirty="0">
                          <a:effectLst/>
                        </a:rPr>
                        <a:t> ile ilişkilidir.</a:t>
                      </a:r>
                      <a:endParaRPr lang="tr-TR" sz="13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278" marR="74278" marT="74278" marB="742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93259195"/>
                  </a:ext>
                </a:extLst>
              </a:tr>
            </a:tbl>
          </a:graphicData>
        </a:graphic>
      </p:graphicFrame>
      <p:sp>
        <p:nvSpPr>
          <p:cNvPr id="6" name="6 Başlık">
            <a:extLst>
              <a:ext uri="{FF2B5EF4-FFF2-40B4-BE49-F238E27FC236}">
                <a16:creationId xmlns:a16="http://schemas.microsoft.com/office/drawing/2014/main" xmlns="" id="{A6CD430D-72E6-00B5-0DF7-33EC26E8F0E0}"/>
              </a:ext>
            </a:extLst>
          </p:cNvPr>
          <p:cNvSpPr txBox="1">
            <a:spLocks/>
          </p:cNvSpPr>
          <p:nvPr/>
        </p:nvSpPr>
        <p:spPr>
          <a:xfrm>
            <a:off x="378367" y="50114"/>
            <a:ext cx="11619192" cy="265198"/>
          </a:xfrm>
          <a:prstGeom prst="roundRect">
            <a:avLst>
              <a:gd name="adj" fmla="val 0"/>
            </a:avLst>
          </a:prstGeom>
          <a:solidFill>
            <a:srgbClr val="FF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lvl="0" defTabSz="914400">
              <a:lnSpc>
                <a:spcPct val="85000"/>
              </a:lnSpc>
              <a:spcBef>
                <a:spcPct val="0"/>
              </a:spcBef>
            </a:pPr>
            <a:r>
              <a:rPr lang="tr-TR" sz="2200" b="1" dirty="0">
                <a:solidFill>
                  <a:schemeClr val="bg1"/>
                </a:solidFill>
                <a:latin typeface="+mj-lt"/>
              </a:rPr>
              <a:t>Kombine Yeni Tanı Yöntemleri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xmlns="" id="{071B74EC-FCE0-67C2-D31F-881FF70001A4}"/>
              </a:ext>
            </a:extLst>
          </p:cNvPr>
          <p:cNvSpPr txBox="1"/>
          <p:nvPr/>
        </p:nvSpPr>
        <p:spPr>
          <a:xfrm>
            <a:off x="441362" y="6401245"/>
            <a:ext cx="113702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Fang, W., Wu, J., Cheng, M. et al. Diagnosis of invasive fungal infections: challenges and recent developments. J Biomed Sci 30, 42 (2023). https://doi.org/10.1186/s12929-023-00926-2</a:t>
            </a: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2127364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on-invasive and wearable glucose biosensor based on gel electrolyte for  detection of human sweat | Journal of Materials Science">
            <a:extLst>
              <a:ext uri="{FF2B5EF4-FFF2-40B4-BE49-F238E27FC236}">
                <a16:creationId xmlns:a16="http://schemas.microsoft.com/office/drawing/2014/main" xmlns="" id="{3071CE8C-1C58-1D5F-7A45-36A27D49F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9153" y="2058760"/>
            <a:ext cx="4361770" cy="2740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72B9172D-1633-1C88-2223-267DA9CF69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1050" y="1905706"/>
            <a:ext cx="6510102" cy="4351338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tr-TR" sz="22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Biyosensörler</a:t>
            </a:r>
          </a:p>
          <a:p>
            <a:pPr lvl="1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tr-TR" sz="22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Biyolojik öneme sahip bir biyomolekülün tespiti için</a:t>
            </a:r>
          </a:p>
          <a:p>
            <a:pPr lvl="1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tr-TR" sz="22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Konsantrasyona uygun ölçülebilir bir sinyal oluşturan</a:t>
            </a:r>
          </a:p>
          <a:p>
            <a:pPr lvl="1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tr-TR" sz="2200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Biyo</a:t>
            </a:r>
            <a:r>
              <a:rPr lang="tr-TR" sz="22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-algılayıcı ve </a:t>
            </a:r>
            <a:r>
              <a:rPr lang="tr-TR" sz="2200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biyo</a:t>
            </a:r>
            <a:r>
              <a:rPr lang="tr-TR" sz="22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-dönüştürücü bir bileşenden oluşan cihazlar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Ø"/>
            </a:pPr>
            <a:endParaRPr lang="tr-TR" sz="22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tr-TR" sz="22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Enfeksiyon ajanı tespitinde </a:t>
            </a:r>
            <a:r>
              <a:rPr lang="tr-TR" sz="2200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biyobelirteçlerin</a:t>
            </a:r>
            <a:r>
              <a:rPr lang="tr-TR" sz="22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analizi için yaygın bir kullanım alanı oluşturmaktadır</a:t>
            </a:r>
            <a:endParaRPr lang="tr-TR" sz="2200" dirty="0">
              <a:cs typeface="Times New Roman" panose="02020603050405020304" pitchFamily="18" charset="0"/>
            </a:endParaRPr>
          </a:p>
          <a:p>
            <a:endParaRPr lang="tr-TR" sz="2200" dirty="0"/>
          </a:p>
        </p:txBody>
      </p:sp>
      <p:sp>
        <p:nvSpPr>
          <p:cNvPr id="5" name="6 Başlık">
            <a:extLst>
              <a:ext uri="{FF2B5EF4-FFF2-40B4-BE49-F238E27FC236}">
                <a16:creationId xmlns:a16="http://schemas.microsoft.com/office/drawing/2014/main" xmlns="" id="{A6CD430D-72E6-00B5-0DF7-33EC26E8F0E0}"/>
              </a:ext>
            </a:extLst>
          </p:cNvPr>
          <p:cNvSpPr txBox="1">
            <a:spLocks/>
          </p:cNvSpPr>
          <p:nvPr/>
        </p:nvSpPr>
        <p:spPr>
          <a:xfrm>
            <a:off x="548221" y="633598"/>
            <a:ext cx="11382702" cy="944070"/>
          </a:xfrm>
          <a:prstGeom prst="roundRect">
            <a:avLst>
              <a:gd name="adj" fmla="val 0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40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tr-TR" dirty="0"/>
              <a:t>Biyosensör Bazlı Tanı</a:t>
            </a:r>
          </a:p>
        </p:txBody>
      </p:sp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xmlns="" id="{DAA01A07-8371-0050-C637-8E7F2730C07D}"/>
              </a:ext>
            </a:extLst>
          </p:cNvPr>
          <p:cNvSpPr/>
          <p:nvPr/>
        </p:nvSpPr>
        <p:spPr>
          <a:xfrm>
            <a:off x="8767763" y="2231803"/>
            <a:ext cx="2643187" cy="2127382"/>
          </a:xfrm>
          <a:prstGeom prst="roundRect">
            <a:avLst/>
          </a:prstGeom>
          <a:solidFill>
            <a:srgbClr val="F6BAF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tr-TR" sz="22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Elektrokimyasal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tr-TR" sz="22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Optik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tr-TR" sz="22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Piezoelektrik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tr-TR" sz="2200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Termometrik</a:t>
            </a:r>
            <a:endParaRPr lang="tr-TR" sz="18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xmlns="" id="{497772D6-B0E7-5886-79BA-6467D0DF8A9B}"/>
              </a:ext>
            </a:extLst>
          </p:cNvPr>
          <p:cNvSpPr txBox="1"/>
          <p:nvPr/>
        </p:nvSpPr>
        <p:spPr>
          <a:xfrm>
            <a:off x="441362" y="6401245"/>
            <a:ext cx="113702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Fang, W., Wu, J., Cheng, M. et al. Diagnosis of invasive fungal infections: challenges and recent developments. J Biomed Sci 30, 42 (2023). https://doi.org/10.1186/s12929-023-00926-2</a:t>
            </a: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27249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İçerik Yer Tutucusu 7">
            <a:extLst>
              <a:ext uri="{FF2B5EF4-FFF2-40B4-BE49-F238E27FC236}">
                <a16:creationId xmlns:a16="http://schemas.microsoft.com/office/drawing/2014/main" xmlns="" id="{E81B6D78-7E41-F25E-13F2-C32C0915FA4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88601948"/>
              </p:ext>
            </p:extLst>
          </p:nvPr>
        </p:nvGraphicFramePr>
        <p:xfrm>
          <a:off x="758190" y="1962785"/>
          <a:ext cx="7814310" cy="3601397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2604770">
                  <a:extLst>
                    <a:ext uri="{9D8B030D-6E8A-4147-A177-3AD203B41FA5}">
                      <a16:colId xmlns:a16="http://schemas.microsoft.com/office/drawing/2014/main" xmlns="" val="3750449964"/>
                    </a:ext>
                  </a:extLst>
                </a:gridCol>
                <a:gridCol w="2604770">
                  <a:extLst>
                    <a:ext uri="{9D8B030D-6E8A-4147-A177-3AD203B41FA5}">
                      <a16:colId xmlns:a16="http://schemas.microsoft.com/office/drawing/2014/main" xmlns="" val="321548931"/>
                    </a:ext>
                  </a:extLst>
                </a:gridCol>
                <a:gridCol w="2604770">
                  <a:extLst>
                    <a:ext uri="{9D8B030D-6E8A-4147-A177-3AD203B41FA5}">
                      <a16:colId xmlns:a16="http://schemas.microsoft.com/office/drawing/2014/main" xmlns="" val="198329219"/>
                    </a:ext>
                  </a:extLst>
                </a:gridCol>
              </a:tblGrid>
              <a:tr h="1119683">
                <a:tc>
                  <a:txBody>
                    <a:bodyPr/>
                    <a:lstStyle/>
                    <a:p>
                      <a:r>
                        <a:rPr lang="tr-TR" dirty="0">
                          <a:latin typeface="+mj-lt"/>
                        </a:rPr>
                        <a:t>ETKEN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>
                          <a:latin typeface="+mj-lt"/>
                        </a:rPr>
                        <a:t>HEDEF YAPI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>
                          <a:latin typeface="+mj-lt"/>
                        </a:rPr>
                        <a:t>BİYOSENSÖR TİPİ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60747382"/>
                  </a:ext>
                </a:extLst>
              </a:tr>
              <a:tr h="827238">
                <a:tc>
                  <a:txBody>
                    <a:bodyPr/>
                    <a:lstStyle/>
                    <a:p>
                      <a:r>
                        <a:rPr lang="tr-TR" i="1" dirty="0">
                          <a:latin typeface="+mj-lt"/>
                        </a:rPr>
                        <a:t>C. </a:t>
                      </a:r>
                      <a:r>
                        <a:rPr lang="tr-TR" i="1" dirty="0" err="1">
                          <a:latin typeface="+mj-lt"/>
                        </a:rPr>
                        <a:t>albicans</a:t>
                      </a:r>
                      <a:endParaRPr lang="tr-TR" i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>
                          <a:latin typeface="+mj-lt"/>
                        </a:rPr>
                        <a:t>Anti-</a:t>
                      </a:r>
                      <a:r>
                        <a:rPr lang="tr-TR" i="1" dirty="0" err="1">
                          <a:latin typeface="+mj-lt"/>
                        </a:rPr>
                        <a:t>Candida</a:t>
                      </a:r>
                      <a:r>
                        <a:rPr lang="tr-TR" i="1" dirty="0">
                          <a:latin typeface="+mj-lt"/>
                        </a:rPr>
                        <a:t> </a:t>
                      </a:r>
                      <a:r>
                        <a:rPr lang="tr-TR" dirty="0">
                          <a:latin typeface="+mj-lt"/>
                        </a:rPr>
                        <a:t>antikorları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>
                          <a:latin typeface="+mj-lt"/>
                        </a:rPr>
                        <a:t>Elektrokimyasal /impedometrik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97708568"/>
                  </a:ext>
                </a:extLst>
              </a:tr>
              <a:tr h="827238">
                <a:tc>
                  <a:txBody>
                    <a:bodyPr/>
                    <a:lstStyle/>
                    <a:p>
                      <a:r>
                        <a:rPr lang="tr-TR" i="1" dirty="0" err="1">
                          <a:latin typeface="+mj-lt"/>
                        </a:rPr>
                        <a:t>Aspergillus</a:t>
                      </a:r>
                      <a:r>
                        <a:rPr lang="tr-TR" i="1" dirty="0">
                          <a:latin typeface="+mj-lt"/>
                        </a:rPr>
                        <a:t> </a:t>
                      </a:r>
                      <a:r>
                        <a:rPr lang="tr-TR" i="1" dirty="0" err="1">
                          <a:latin typeface="+mj-lt"/>
                        </a:rPr>
                        <a:t>fumigatus</a:t>
                      </a:r>
                      <a:endParaRPr lang="tr-TR" i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>
                          <a:latin typeface="+mj-lt"/>
                        </a:rPr>
                        <a:t>DNA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>
                          <a:latin typeface="+mj-lt"/>
                        </a:rPr>
                        <a:t>Elektrokimyasal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50437268"/>
                  </a:ext>
                </a:extLst>
              </a:tr>
              <a:tr h="827238">
                <a:tc>
                  <a:txBody>
                    <a:bodyPr/>
                    <a:lstStyle/>
                    <a:p>
                      <a:r>
                        <a:rPr lang="tr-TR" i="1" dirty="0" err="1">
                          <a:latin typeface="+mj-lt"/>
                        </a:rPr>
                        <a:t>Candida</a:t>
                      </a:r>
                      <a:r>
                        <a:rPr lang="tr-TR" i="1" dirty="0">
                          <a:latin typeface="+mj-lt"/>
                        </a:rPr>
                        <a:t> </a:t>
                      </a:r>
                      <a:r>
                        <a:rPr lang="tr-TR" i="1" dirty="0" err="1">
                          <a:latin typeface="+mj-lt"/>
                        </a:rPr>
                        <a:t>spp</a:t>
                      </a:r>
                      <a:r>
                        <a:rPr lang="tr-TR" i="1" dirty="0">
                          <a:latin typeface="+mj-lt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err="1">
                          <a:latin typeface="+mj-lt"/>
                        </a:rPr>
                        <a:t>Mannan</a:t>
                      </a:r>
                      <a:r>
                        <a:rPr lang="tr-TR" dirty="0">
                          <a:latin typeface="+mj-lt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>
                          <a:latin typeface="+mj-lt"/>
                        </a:rPr>
                        <a:t>Optik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5475943"/>
                  </a:ext>
                </a:extLst>
              </a:tr>
            </a:tbl>
          </a:graphicData>
        </a:graphic>
      </p:graphicFrame>
      <p:sp>
        <p:nvSpPr>
          <p:cNvPr id="6" name="Metin kutusu 5">
            <a:extLst>
              <a:ext uri="{FF2B5EF4-FFF2-40B4-BE49-F238E27FC236}">
                <a16:creationId xmlns:a16="http://schemas.microsoft.com/office/drawing/2014/main" xmlns="" id="{857555BD-F070-5BAF-57CF-23C283155BA3}"/>
              </a:ext>
            </a:extLst>
          </p:cNvPr>
          <p:cNvSpPr txBox="1"/>
          <p:nvPr/>
        </p:nvSpPr>
        <p:spPr>
          <a:xfrm>
            <a:off x="134536" y="6372323"/>
            <a:ext cx="118157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200" b="0" i="0" dirty="0">
                <a:solidFill>
                  <a:srgbClr val="212121"/>
                </a:solidFill>
                <a:effectLst/>
                <a:latin typeface="Comic Sans MS" pitchFamily="66" charset="0"/>
              </a:rPr>
              <a:t>K Hussain K, </a:t>
            </a:r>
            <a:r>
              <a:rPr lang="tr-TR" sz="1200" b="0" i="0" dirty="0" err="1">
                <a:solidFill>
                  <a:srgbClr val="212121"/>
                </a:solidFill>
                <a:effectLst/>
                <a:latin typeface="Comic Sans MS" pitchFamily="66" charset="0"/>
              </a:rPr>
              <a:t>Malavia</a:t>
            </a:r>
            <a:r>
              <a:rPr lang="tr-TR" sz="1200" b="0" i="0" dirty="0">
                <a:solidFill>
                  <a:srgbClr val="212121"/>
                </a:solidFill>
                <a:effectLst/>
                <a:latin typeface="Comic Sans MS" pitchFamily="66" charset="0"/>
              </a:rPr>
              <a:t> D, M Johnson E, </a:t>
            </a:r>
            <a:r>
              <a:rPr lang="tr-TR" sz="1200" b="0" i="0" dirty="0" err="1">
                <a:solidFill>
                  <a:srgbClr val="212121"/>
                </a:solidFill>
                <a:effectLst/>
                <a:latin typeface="Comic Sans MS" pitchFamily="66" charset="0"/>
              </a:rPr>
              <a:t>Littlechild</a:t>
            </a:r>
            <a:r>
              <a:rPr lang="tr-TR" sz="1200" b="0" i="0" dirty="0">
                <a:solidFill>
                  <a:srgbClr val="212121"/>
                </a:solidFill>
                <a:effectLst/>
                <a:latin typeface="Comic Sans MS" pitchFamily="66" charset="0"/>
              </a:rPr>
              <a:t> J, </a:t>
            </a:r>
            <a:r>
              <a:rPr lang="tr-TR" sz="1200" b="0" i="0" dirty="0" err="1">
                <a:solidFill>
                  <a:srgbClr val="212121"/>
                </a:solidFill>
                <a:effectLst/>
                <a:latin typeface="Comic Sans MS" pitchFamily="66" charset="0"/>
              </a:rPr>
              <a:t>Winlove</a:t>
            </a:r>
            <a:r>
              <a:rPr lang="tr-TR" sz="1200" b="0" i="0" dirty="0">
                <a:solidFill>
                  <a:srgbClr val="212121"/>
                </a:solidFill>
                <a:effectLst/>
                <a:latin typeface="Comic Sans MS" pitchFamily="66" charset="0"/>
              </a:rPr>
              <a:t> CP, </a:t>
            </a:r>
            <a:r>
              <a:rPr lang="tr-TR" sz="1200" b="0" i="0" dirty="0" err="1">
                <a:solidFill>
                  <a:srgbClr val="212121"/>
                </a:solidFill>
                <a:effectLst/>
                <a:latin typeface="Comic Sans MS" pitchFamily="66" charset="0"/>
              </a:rPr>
              <a:t>Vollmer</a:t>
            </a:r>
            <a:r>
              <a:rPr lang="tr-TR" sz="1200" b="0" i="0" dirty="0">
                <a:solidFill>
                  <a:srgbClr val="212121"/>
                </a:solidFill>
                <a:effectLst/>
                <a:latin typeface="Comic Sans MS" pitchFamily="66" charset="0"/>
              </a:rPr>
              <a:t> F, </a:t>
            </a:r>
            <a:r>
              <a:rPr lang="tr-TR" sz="1200" b="0" i="0" dirty="0" err="1">
                <a:solidFill>
                  <a:srgbClr val="212121"/>
                </a:solidFill>
                <a:effectLst/>
                <a:latin typeface="Comic Sans MS" pitchFamily="66" charset="0"/>
              </a:rPr>
              <a:t>Gow</a:t>
            </a:r>
            <a:r>
              <a:rPr lang="tr-TR" sz="1200" b="0" i="0" dirty="0">
                <a:solidFill>
                  <a:srgbClr val="212121"/>
                </a:solidFill>
                <a:effectLst/>
                <a:latin typeface="Comic Sans MS" pitchFamily="66" charset="0"/>
              </a:rPr>
              <a:t> NAR. </a:t>
            </a:r>
            <a:r>
              <a:rPr lang="tr-TR" sz="1200" b="0" i="0" dirty="0" err="1">
                <a:solidFill>
                  <a:srgbClr val="212121"/>
                </a:solidFill>
                <a:effectLst/>
                <a:latin typeface="Comic Sans MS" pitchFamily="66" charset="0"/>
              </a:rPr>
              <a:t>Biosensors</a:t>
            </a:r>
            <a:r>
              <a:rPr lang="tr-TR" sz="1200" b="0" i="0" dirty="0">
                <a:solidFill>
                  <a:srgbClr val="212121"/>
                </a:solidFill>
                <a:effectLst/>
                <a:latin typeface="Comic Sans MS" pitchFamily="66" charset="0"/>
              </a:rPr>
              <a:t> </a:t>
            </a:r>
            <a:r>
              <a:rPr lang="tr-TR" sz="1200" b="0" i="0" dirty="0" err="1">
                <a:solidFill>
                  <a:srgbClr val="212121"/>
                </a:solidFill>
                <a:effectLst/>
                <a:latin typeface="Comic Sans MS" pitchFamily="66" charset="0"/>
              </a:rPr>
              <a:t>and</a:t>
            </a:r>
            <a:r>
              <a:rPr lang="tr-TR" sz="1200" b="0" i="0" dirty="0">
                <a:solidFill>
                  <a:srgbClr val="212121"/>
                </a:solidFill>
                <a:effectLst/>
                <a:latin typeface="Comic Sans MS" pitchFamily="66" charset="0"/>
              </a:rPr>
              <a:t> </a:t>
            </a:r>
            <a:r>
              <a:rPr lang="tr-TR" sz="1200" b="0" i="0" dirty="0" err="1">
                <a:solidFill>
                  <a:srgbClr val="212121"/>
                </a:solidFill>
                <a:effectLst/>
                <a:latin typeface="Comic Sans MS" pitchFamily="66" charset="0"/>
              </a:rPr>
              <a:t>Diagnostics</a:t>
            </a:r>
            <a:r>
              <a:rPr lang="tr-TR" sz="1200" b="0" i="0" dirty="0">
                <a:solidFill>
                  <a:srgbClr val="212121"/>
                </a:solidFill>
                <a:effectLst/>
                <a:latin typeface="Comic Sans MS" pitchFamily="66" charset="0"/>
              </a:rPr>
              <a:t> </a:t>
            </a:r>
            <a:r>
              <a:rPr lang="tr-TR" sz="1200" b="0" i="0" dirty="0" err="1">
                <a:solidFill>
                  <a:srgbClr val="212121"/>
                </a:solidFill>
                <a:effectLst/>
                <a:latin typeface="Comic Sans MS" pitchFamily="66" charset="0"/>
              </a:rPr>
              <a:t>for</a:t>
            </a:r>
            <a:r>
              <a:rPr lang="tr-TR" sz="1200" b="0" i="0" dirty="0">
                <a:solidFill>
                  <a:srgbClr val="212121"/>
                </a:solidFill>
                <a:effectLst/>
                <a:latin typeface="Comic Sans MS" pitchFamily="66" charset="0"/>
              </a:rPr>
              <a:t> Fungal </a:t>
            </a:r>
            <a:r>
              <a:rPr lang="tr-TR" sz="1200" b="0" i="0" dirty="0" err="1">
                <a:solidFill>
                  <a:srgbClr val="212121"/>
                </a:solidFill>
                <a:effectLst/>
                <a:latin typeface="Comic Sans MS" pitchFamily="66" charset="0"/>
              </a:rPr>
              <a:t>Detection</a:t>
            </a:r>
            <a:r>
              <a:rPr lang="tr-TR" sz="1200" b="0" i="0" dirty="0">
                <a:solidFill>
                  <a:srgbClr val="212121"/>
                </a:solidFill>
                <a:effectLst/>
                <a:latin typeface="Comic Sans MS" pitchFamily="66" charset="0"/>
              </a:rPr>
              <a:t>. J Fungi (Basel). 2020 </a:t>
            </a:r>
            <a:r>
              <a:rPr lang="tr-TR" sz="1200" b="0" i="0" dirty="0" err="1">
                <a:solidFill>
                  <a:srgbClr val="212121"/>
                </a:solidFill>
                <a:effectLst/>
                <a:latin typeface="Comic Sans MS" pitchFamily="66" charset="0"/>
              </a:rPr>
              <a:t>Dec</a:t>
            </a:r>
            <a:r>
              <a:rPr lang="tr-TR" sz="1200" b="0" i="0" dirty="0">
                <a:solidFill>
                  <a:srgbClr val="212121"/>
                </a:solidFill>
                <a:effectLst/>
                <a:latin typeface="Comic Sans MS" pitchFamily="66" charset="0"/>
              </a:rPr>
              <a:t> 8;6(4):349. </a:t>
            </a:r>
            <a:r>
              <a:rPr lang="tr-TR" sz="1200" b="0" i="0" dirty="0" err="1">
                <a:solidFill>
                  <a:srgbClr val="212121"/>
                </a:solidFill>
                <a:effectLst/>
                <a:latin typeface="Comic Sans MS" pitchFamily="66" charset="0"/>
              </a:rPr>
              <a:t>doi</a:t>
            </a:r>
            <a:r>
              <a:rPr lang="tr-TR" sz="1200" b="0" i="0" dirty="0">
                <a:solidFill>
                  <a:srgbClr val="212121"/>
                </a:solidFill>
                <a:effectLst/>
                <a:latin typeface="Comic Sans MS" pitchFamily="66" charset="0"/>
              </a:rPr>
              <a:t>: 10.3390/jof6040349. PMID: 33302535; PMCID: PMC7770582</a:t>
            </a:r>
            <a:endParaRPr lang="tr-TR" sz="1200" dirty="0">
              <a:latin typeface="Comic Sans MS" pitchFamily="66" charset="0"/>
            </a:endParaRPr>
          </a:p>
        </p:txBody>
      </p:sp>
      <p:pic>
        <p:nvPicPr>
          <p:cNvPr id="5" name="Picture 2" descr="Basic principle of biosensor | Download Scientific Diagram">
            <a:extLst>
              <a:ext uri="{FF2B5EF4-FFF2-40B4-BE49-F238E27FC236}">
                <a16:creationId xmlns:a16="http://schemas.microsoft.com/office/drawing/2014/main" xmlns="" id="{342C6660-A962-3FB6-85EF-4A2B3D9FF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073" y="1757362"/>
            <a:ext cx="2350090" cy="4214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6 Başlık">
            <a:extLst>
              <a:ext uri="{FF2B5EF4-FFF2-40B4-BE49-F238E27FC236}">
                <a16:creationId xmlns:a16="http://schemas.microsoft.com/office/drawing/2014/main" xmlns="" id="{7982209C-0BC2-73F1-3AB1-FDC26FE12B58}"/>
              </a:ext>
            </a:extLst>
          </p:cNvPr>
          <p:cNvSpPr txBox="1">
            <a:spLocks/>
          </p:cNvSpPr>
          <p:nvPr/>
        </p:nvSpPr>
        <p:spPr>
          <a:xfrm>
            <a:off x="548221" y="647886"/>
            <a:ext cx="11382702" cy="944070"/>
          </a:xfrm>
          <a:prstGeom prst="roundRect">
            <a:avLst>
              <a:gd name="adj" fmla="val 0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40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tr-TR" dirty="0"/>
              <a:t>Biyosensör Bazlı Tanı</a:t>
            </a:r>
          </a:p>
        </p:txBody>
      </p:sp>
    </p:spTree>
    <p:extLst>
      <p:ext uri="{BB962C8B-B14F-4D97-AF65-F5344CB8AC3E}">
        <p14:creationId xmlns:p14="http://schemas.microsoft.com/office/powerpoint/2010/main" val="142387868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Resim 14">
            <a:extLst>
              <a:ext uri="{FF2B5EF4-FFF2-40B4-BE49-F238E27FC236}">
                <a16:creationId xmlns:a16="http://schemas.microsoft.com/office/drawing/2014/main" xmlns="" id="{39898F98-CA31-926A-A84B-8672BDAEC7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30" t="6865" r="4172"/>
          <a:stretch/>
        </p:blipFill>
        <p:spPr>
          <a:xfrm>
            <a:off x="2162629" y="1727200"/>
            <a:ext cx="7808685" cy="4775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6 Başlık">
            <a:extLst>
              <a:ext uri="{FF2B5EF4-FFF2-40B4-BE49-F238E27FC236}">
                <a16:creationId xmlns:a16="http://schemas.microsoft.com/office/drawing/2014/main" xmlns="" id="{7982209C-0BC2-73F1-3AB1-FDC26FE12B58}"/>
              </a:ext>
            </a:extLst>
          </p:cNvPr>
          <p:cNvSpPr txBox="1">
            <a:spLocks/>
          </p:cNvSpPr>
          <p:nvPr/>
        </p:nvSpPr>
        <p:spPr>
          <a:xfrm>
            <a:off x="548221" y="647886"/>
            <a:ext cx="11382702" cy="944070"/>
          </a:xfrm>
          <a:prstGeom prst="roundRect">
            <a:avLst>
              <a:gd name="adj" fmla="val 0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40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tr-TR" dirty="0"/>
              <a:t>Biyosensör Bazlı Tanı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xmlns="" id="{969D0E61-EA79-1734-CEAA-CEFEE5AD91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1937" y="1970500"/>
            <a:ext cx="9055269" cy="20767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xmlns="" id="{24939DB2-4927-FC64-DCF9-212E75B936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351" y="2854412"/>
            <a:ext cx="7944908" cy="262834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xmlns="" id="{17FC848A-D35D-6EAB-D3BE-119D3D5984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1108" y="2597462"/>
            <a:ext cx="10145541" cy="413442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06750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6 Başlık">
            <a:extLst>
              <a:ext uri="{FF2B5EF4-FFF2-40B4-BE49-F238E27FC236}">
                <a16:creationId xmlns:a16="http://schemas.microsoft.com/office/drawing/2014/main" xmlns="" id="{A6CD430D-72E6-00B5-0DF7-33EC26E8F0E0}"/>
              </a:ext>
            </a:extLst>
          </p:cNvPr>
          <p:cNvSpPr txBox="1">
            <a:spLocks/>
          </p:cNvSpPr>
          <p:nvPr/>
        </p:nvSpPr>
        <p:spPr>
          <a:xfrm>
            <a:off x="599091" y="702058"/>
            <a:ext cx="11382702" cy="842968"/>
          </a:xfrm>
          <a:prstGeom prst="roundRect">
            <a:avLst>
              <a:gd name="adj" fmla="val 0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40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tr-TR" dirty="0"/>
              <a:t>Yapay Zeka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xmlns="" id="{EAFA0042-D244-6CD3-CE2D-E0570D52CF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755" y="2887899"/>
            <a:ext cx="8161369" cy="326804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20C2A4D7-883C-A9DC-B9E2-56FB432508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6069" y="2985481"/>
            <a:ext cx="7115722" cy="305246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xmlns="" id="{A5C6EF6D-6544-9B7C-473D-4F77499C1371}"/>
              </a:ext>
            </a:extLst>
          </p:cNvPr>
          <p:cNvSpPr txBox="1"/>
          <p:nvPr/>
        </p:nvSpPr>
        <p:spPr>
          <a:xfrm>
            <a:off x="599091" y="6298755"/>
            <a:ext cx="113827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Angelini</a:t>
            </a:r>
            <a:r>
              <a:rPr lang="tr-TR" dirty="0"/>
              <a:t> E, </a:t>
            </a:r>
            <a:r>
              <a:rPr lang="en-US" dirty="0"/>
              <a:t>Shah </a:t>
            </a:r>
            <a:r>
              <a:rPr lang="tr-TR" dirty="0"/>
              <a:t>A. </a:t>
            </a:r>
            <a:r>
              <a:rPr lang="en-US" dirty="0"/>
              <a:t>Using </a:t>
            </a:r>
            <a:r>
              <a:rPr lang="en-US" dirty="0" err="1"/>
              <a:t>Artifcial</a:t>
            </a:r>
            <a:r>
              <a:rPr lang="en-US" dirty="0"/>
              <a:t> Intelligence in Fungal Lung Disease: CPA CT Imaging as an Example</a:t>
            </a:r>
            <a:r>
              <a:rPr lang="tr-TR" dirty="0"/>
              <a:t>. </a:t>
            </a:r>
            <a:r>
              <a:rPr lang="tr-TR" dirty="0" err="1"/>
              <a:t>Mycopathologia</a:t>
            </a:r>
            <a:r>
              <a:rPr lang="tr-TR" dirty="0"/>
              <a:t> (2021) 186:733–737 </a:t>
            </a: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xmlns="" id="{075405B4-91A2-FB34-5284-81CE26874010}"/>
              </a:ext>
            </a:extLst>
          </p:cNvPr>
          <p:cNvSpPr/>
          <p:nvPr/>
        </p:nvSpPr>
        <p:spPr>
          <a:xfrm>
            <a:off x="599090" y="1630677"/>
            <a:ext cx="11382701" cy="996410"/>
          </a:xfrm>
          <a:prstGeom prst="roundRect">
            <a:avLst/>
          </a:prstGeom>
          <a:solidFill>
            <a:srgbClr val="FF99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200" dirty="0">
                <a:solidFill>
                  <a:schemeClr val="tx1"/>
                </a:solidFill>
              </a:rPr>
              <a:t>Yapay zekanın tıpta </a:t>
            </a:r>
            <a:r>
              <a:rPr lang="tr-TR" sz="2200" dirty="0" err="1">
                <a:solidFill>
                  <a:schemeClr val="tx1"/>
                </a:solidFill>
              </a:rPr>
              <a:t>pekçok</a:t>
            </a:r>
            <a:r>
              <a:rPr lang="tr-TR" sz="2200" dirty="0">
                <a:solidFill>
                  <a:schemeClr val="tx1"/>
                </a:solidFill>
              </a:rPr>
              <a:t> kullanım alanı mevcut</a:t>
            </a:r>
          </a:p>
          <a:p>
            <a:r>
              <a:rPr lang="tr-TR" sz="2200" dirty="0">
                <a:solidFill>
                  <a:schemeClr val="tx1"/>
                </a:solidFill>
              </a:rPr>
              <a:t>Mantar enfeksiyonlarının sitolojik, patolojik ve radyolojik tanısına yönelik çalışmalar gerçekleştirilmiş</a:t>
            </a:r>
          </a:p>
        </p:txBody>
      </p:sp>
    </p:spTree>
    <p:extLst>
      <p:ext uri="{BB962C8B-B14F-4D97-AF65-F5344CB8AC3E}">
        <p14:creationId xmlns:p14="http://schemas.microsoft.com/office/powerpoint/2010/main" val="646039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6 Başlık">
            <a:extLst>
              <a:ext uri="{FF2B5EF4-FFF2-40B4-BE49-F238E27FC236}">
                <a16:creationId xmlns:a16="http://schemas.microsoft.com/office/drawing/2014/main" xmlns="" id="{A6CD430D-72E6-00B5-0DF7-33EC26E8F0E0}"/>
              </a:ext>
            </a:extLst>
          </p:cNvPr>
          <p:cNvSpPr txBox="1">
            <a:spLocks/>
          </p:cNvSpPr>
          <p:nvPr/>
        </p:nvSpPr>
        <p:spPr>
          <a:xfrm>
            <a:off x="599090" y="709373"/>
            <a:ext cx="11382702" cy="835652"/>
          </a:xfrm>
          <a:prstGeom prst="roundRect">
            <a:avLst>
              <a:gd name="adj" fmla="val 0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40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tr-TR" dirty="0"/>
              <a:t>Yapay Zeka</a:t>
            </a: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xmlns="" id="{BD07ECFC-485B-7F48-615D-59800CC583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565" y="1883210"/>
            <a:ext cx="10945753" cy="40963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xmlns="" id="{9136F548-FA47-9E56-AA2C-3210995D8D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7296" y="1545026"/>
            <a:ext cx="7192379" cy="477269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xmlns="" id="{D89622C1-8219-4355-147C-D341168775A9}"/>
              </a:ext>
            </a:extLst>
          </p:cNvPr>
          <p:cNvSpPr/>
          <p:nvPr/>
        </p:nvSpPr>
        <p:spPr>
          <a:xfrm rot="20931989">
            <a:off x="1701093" y="2726486"/>
            <a:ext cx="8490857" cy="2627086"/>
          </a:xfrm>
          <a:prstGeom prst="roundRect">
            <a:avLst/>
          </a:prstGeom>
          <a:solidFill>
            <a:srgbClr val="FF99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>
                <a:solidFill>
                  <a:schemeClr val="tx1"/>
                </a:solidFill>
              </a:rPr>
              <a:t>Mantarların mikrobiyolojik tanısı, yapay zeka çalışmaları açısından gelişime açıktır</a:t>
            </a:r>
          </a:p>
        </p:txBody>
      </p:sp>
    </p:spTree>
    <p:extLst>
      <p:ext uri="{BB962C8B-B14F-4D97-AF65-F5344CB8AC3E}">
        <p14:creationId xmlns:p14="http://schemas.microsoft.com/office/powerpoint/2010/main" val="556935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1213394" y="2155371"/>
            <a:ext cx="9962606" cy="4156408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Ø"/>
            </a:pPr>
            <a:endParaRPr lang="tr-TR" sz="2200" dirty="0">
              <a:solidFill>
                <a:schemeClr val="tx1"/>
              </a:solidFill>
            </a:endParaRPr>
          </a:p>
          <a:p>
            <a:pPr algn="just">
              <a:buFont typeface="Wingdings" pitchFamily="2" charset="2"/>
              <a:buChar char="Ø"/>
            </a:pPr>
            <a:endParaRPr lang="tr-TR" sz="2200" dirty="0">
              <a:solidFill>
                <a:schemeClr val="tx1"/>
              </a:solidFill>
            </a:endParaRPr>
          </a:p>
          <a:p>
            <a:pPr algn="just">
              <a:buFont typeface="Wingdings" pitchFamily="2" charset="2"/>
              <a:buChar char="Ø"/>
            </a:pPr>
            <a:endParaRPr lang="tr-TR" sz="2200" dirty="0">
              <a:solidFill>
                <a:schemeClr val="tx1"/>
              </a:solidFill>
            </a:endParaRPr>
          </a:p>
          <a:p>
            <a:pPr algn="just">
              <a:buFont typeface="Wingdings" pitchFamily="2" charset="2"/>
              <a:buChar char="Ø"/>
            </a:pPr>
            <a:endParaRPr lang="tr-TR" sz="2200" dirty="0">
              <a:solidFill>
                <a:schemeClr val="tx1"/>
              </a:solidFill>
            </a:endParaRPr>
          </a:p>
        </p:txBody>
      </p:sp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xmlns="" id="{21E67703-D31D-A97E-73A0-373BF7A21478}"/>
              </a:ext>
            </a:extLst>
          </p:cNvPr>
          <p:cNvSpPr/>
          <p:nvPr/>
        </p:nvSpPr>
        <p:spPr>
          <a:xfrm>
            <a:off x="1336765" y="546220"/>
            <a:ext cx="9579429" cy="885372"/>
          </a:xfrm>
          <a:prstGeom prst="roundRect">
            <a:avLst/>
          </a:prstGeom>
          <a:solidFill>
            <a:srgbClr val="FF99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b="1" dirty="0">
                <a:solidFill>
                  <a:schemeClr val="tx1"/>
                </a:solidFill>
              </a:rPr>
              <a:t>Sonuç olarak;</a:t>
            </a:r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xmlns="" id="{B621FB88-7059-EFE1-A9DC-1765D5D73106}"/>
              </a:ext>
            </a:extLst>
          </p:cNvPr>
          <p:cNvSpPr/>
          <p:nvPr/>
        </p:nvSpPr>
        <p:spPr>
          <a:xfrm>
            <a:off x="841109" y="1824063"/>
            <a:ext cx="10546925" cy="4156407"/>
          </a:xfrm>
          <a:prstGeom prst="roundRect">
            <a:avLst/>
          </a:prstGeom>
          <a:solidFill>
            <a:srgbClr val="F6BAF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Font typeface="Wingdings" pitchFamily="2" charset="2"/>
              <a:buChar char="Ø"/>
            </a:pPr>
            <a:r>
              <a:rPr lang="tr-TR" sz="2000" b="1" dirty="0">
                <a:solidFill>
                  <a:schemeClr val="tx1"/>
                </a:solidFill>
              </a:rPr>
              <a:t>Mantar enfeksiyonları hiçbir spesifik bulgusu olmaması nedeniyle tanısı en zor enfeksiyonlardan biri</a:t>
            </a:r>
          </a:p>
          <a:p>
            <a:pPr algn="just"/>
            <a:endParaRPr lang="tr-TR" sz="2000" dirty="0">
              <a:solidFill>
                <a:schemeClr val="tx1"/>
              </a:solidFill>
            </a:endParaRPr>
          </a:p>
          <a:p>
            <a:pPr algn="just">
              <a:buFont typeface="Wingdings" pitchFamily="2" charset="2"/>
              <a:buChar char="Ø"/>
            </a:pPr>
            <a:r>
              <a:rPr lang="tr-TR" sz="2000" dirty="0">
                <a:solidFill>
                  <a:schemeClr val="tx1"/>
                </a:solidFill>
              </a:rPr>
              <a:t>Halen mikroskobik inceleme ve kültürü elimine eden bir yöntem bulunmamaktadır </a:t>
            </a:r>
          </a:p>
          <a:p>
            <a:pPr algn="just">
              <a:buFont typeface="Wingdings" pitchFamily="2" charset="2"/>
              <a:buChar char="Ø"/>
            </a:pPr>
            <a:r>
              <a:rPr lang="tr-TR" sz="2000" dirty="0">
                <a:solidFill>
                  <a:schemeClr val="tx1"/>
                </a:solidFill>
              </a:rPr>
              <a:t>Ancak mikroskobik inceleme ve kültürdeki üremelerin değerlendirilmesi deneyim gerektirmekte olup, bireysel farklılıklar sonuçlara yansımaktadır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1213394" y="2155371"/>
            <a:ext cx="5889535" cy="4156408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tr-TR" sz="2200" b="1" dirty="0">
                <a:solidFill>
                  <a:schemeClr val="tx1"/>
                </a:solidFill>
              </a:rPr>
              <a:t>Serolojik testler tanıya yardımcı</a:t>
            </a:r>
          </a:p>
          <a:p>
            <a:pPr lvl="1" algn="just">
              <a:buFont typeface="Wingdings" pitchFamily="2" charset="2"/>
              <a:buChar char="Ø"/>
            </a:pPr>
            <a:r>
              <a:rPr lang="tr-TR" sz="2000" dirty="0">
                <a:solidFill>
                  <a:schemeClr val="tx1"/>
                </a:solidFill>
              </a:rPr>
              <a:t>Daha erken dönemde ve daha yüksek performanslı sonuç sağlar</a:t>
            </a:r>
          </a:p>
          <a:p>
            <a:pPr algn="just">
              <a:buFont typeface="Wingdings" pitchFamily="2" charset="2"/>
              <a:buChar char="Ø"/>
            </a:pPr>
            <a:endParaRPr lang="tr-TR" sz="2200" dirty="0">
              <a:solidFill>
                <a:schemeClr val="tx1"/>
              </a:solidFill>
            </a:endParaRPr>
          </a:p>
          <a:p>
            <a:pPr algn="just">
              <a:buFont typeface="Wingdings" pitchFamily="2" charset="2"/>
              <a:buChar char="Ø"/>
            </a:pPr>
            <a:r>
              <a:rPr lang="tr-TR" sz="2200" b="1" dirty="0">
                <a:solidFill>
                  <a:schemeClr val="tx1"/>
                </a:solidFill>
              </a:rPr>
              <a:t>Moleküler testler umut </a:t>
            </a:r>
            <a:r>
              <a:rPr lang="tr-TR" sz="2200" b="1" dirty="0" err="1">
                <a:solidFill>
                  <a:schemeClr val="tx1"/>
                </a:solidFill>
              </a:rPr>
              <a:t>vaadediyor</a:t>
            </a:r>
            <a:endParaRPr lang="tr-TR" sz="2200" b="1" dirty="0">
              <a:solidFill>
                <a:schemeClr val="tx1"/>
              </a:solidFill>
            </a:endParaRPr>
          </a:p>
          <a:p>
            <a:pPr lvl="1" algn="just">
              <a:buFont typeface="Wingdings" pitchFamily="2" charset="2"/>
              <a:buChar char="Ø"/>
            </a:pPr>
            <a:r>
              <a:rPr lang="tr-TR" sz="2000" dirty="0">
                <a:solidFill>
                  <a:schemeClr val="tx1"/>
                </a:solidFill>
              </a:rPr>
              <a:t>Önemli sorun standardizasyon; önemli gelişmeler mevcut</a:t>
            </a:r>
          </a:p>
          <a:p>
            <a:pPr lvl="1" algn="just">
              <a:buFont typeface="Wingdings" pitchFamily="2" charset="2"/>
              <a:buChar char="Ø"/>
            </a:pPr>
            <a:endParaRPr lang="tr-TR" sz="2000" dirty="0">
              <a:solidFill>
                <a:schemeClr val="tx1"/>
              </a:solidFill>
            </a:endParaRPr>
          </a:p>
          <a:p>
            <a:pPr marL="201168" lvl="1" indent="0" algn="just">
              <a:buNone/>
            </a:pPr>
            <a:r>
              <a:rPr lang="tr-TR" sz="2000" dirty="0">
                <a:solidFill>
                  <a:schemeClr val="tx1"/>
                </a:solidFill>
              </a:rPr>
              <a:t>Bu testlerin kombine kullanımı tanı performansını arttırabilir</a:t>
            </a:r>
          </a:p>
          <a:p>
            <a:pPr algn="just">
              <a:buFont typeface="Wingdings" pitchFamily="2" charset="2"/>
              <a:buChar char="Ø"/>
            </a:pPr>
            <a:endParaRPr lang="tr-TR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xmlns="" id="{21E67703-D31D-A97E-73A0-373BF7A21478}"/>
              </a:ext>
            </a:extLst>
          </p:cNvPr>
          <p:cNvSpPr/>
          <p:nvPr/>
        </p:nvSpPr>
        <p:spPr>
          <a:xfrm>
            <a:off x="1336765" y="546220"/>
            <a:ext cx="9579429" cy="885372"/>
          </a:xfrm>
          <a:prstGeom prst="roundRect">
            <a:avLst/>
          </a:prstGeom>
          <a:solidFill>
            <a:srgbClr val="FF99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b="1" dirty="0">
                <a:solidFill>
                  <a:schemeClr val="tx1"/>
                </a:solidFill>
              </a:rPr>
              <a:t>Sonuç olarak;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xmlns="" id="{544E36F8-1291-E0DC-FF2F-9155FDBB09EB}"/>
              </a:ext>
            </a:extLst>
          </p:cNvPr>
          <p:cNvSpPr txBox="1"/>
          <p:nvPr/>
        </p:nvSpPr>
        <p:spPr>
          <a:xfrm>
            <a:off x="441362" y="6401245"/>
            <a:ext cx="113702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Fang, W., Wu, J., Cheng, M. et al. Diagnosis of invasive fungal infections: challenges and recent developments. J Biomed Sci 30, 42 (2023). https://doi.org/10.1186/s12929-023-00926-2</a:t>
            </a:r>
          </a:p>
          <a:p>
            <a:endParaRPr lang="en-US" sz="1200" dirty="0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xmlns="" id="{6F162449-86A7-FCE8-1A19-2025A31399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8870" y="2128867"/>
            <a:ext cx="4204055" cy="4093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07701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7" name="Rectangle 5132">
            <a:extLst>
              <a:ext uri="{FF2B5EF4-FFF2-40B4-BE49-F238E27FC236}">
                <a16:creationId xmlns:a16="http://schemas.microsoft.com/office/drawing/2014/main" xmlns="" id="{AE1AF813-2D2F-4B78-9216-388AF161EDA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tr-TR"/>
          </a:p>
        </p:txBody>
      </p:sp>
      <p:sp>
        <p:nvSpPr>
          <p:cNvPr id="5138" name="Rectangle 5134">
            <a:extLst>
              <a:ext uri="{FF2B5EF4-FFF2-40B4-BE49-F238E27FC236}">
                <a16:creationId xmlns:a16="http://schemas.microsoft.com/office/drawing/2014/main" xmlns="" id="{C47181D2-95D5-4439-9BDF-14D4FDC7BD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tr-TR"/>
          </a:p>
        </p:txBody>
      </p:sp>
      <p:pic>
        <p:nvPicPr>
          <p:cNvPr id="5128" name="Picture 8" descr="Atakum'da Gezilecek Yerler">
            <a:extLst>
              <a:ext uri="{FF2B5EF4-FFF2-40B4-BE49-F238E27FC236}">
                <a16:creationId xmlns:a16="http://schemas.microsoft.com/office/drawing/2014/main" xmlns="" id="{5A841722-C508-B635-D76E-E32B77D6AD9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44"/>
          <a:stretch/>
        </p:blipFill>
        <p:spPr bwMode="auto">
          <a:xfrm>
            <a:off x="20" y="10"/>
            <a:ext cx="12191980" cy="634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xmlns="" id="{87A6F630-96C6-84F4-509C-AD1A9AD8CF21}"/>
              </a:ext>
            </a:extLst>
          </p:cNvPr>
          <p:cNvSpPr txBox="1"/>
          <p:nvPr/>
        </p:nvSpPr>
        <p:spPr>
          <a:xfrm>
            <a:off x="9414936" y="6281041"/>
            <a:ext cx="74168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400" b="1" dirty="0"/>
              <a:t>Teşekkürler…</a:t>
            </a:r>
          </a:p>
        </p:txBody>
      </p:sp>
    </p:spTree>
    <p:extLst>
      <p:ext uri="{BB962C8B-B14F-4D97-AF65-F5344CB8AC3E}">
        <p14:creationId xmlns:p14="http://schemas.microsoft.com/office/powerpoint/2010/main" val="42527868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1097280" y="1845734"/>
            <a:ext cx="5780598" cy="4786420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tr-TR" sz="2400" dirty="0">
                <a:solidFill>
                  <a:schemeClr val="tx1"/>
                </a:solidFill>
                <a:latin typeface="+mj-lt"/>
              </a:rPr>
              <a:t>Konvansiyonel yöntemlerin sınırlamaları, kültür ve </a:t>
            </a:r>
            <a:r>
              <a:rPr lang="tr-TR" sz="2400" dirty="0" err="1">
                <a:solidFill>
                  <a:schemeClr val="tx1"/>
                </a:solidFill>
                <a:latin typeface="+mj-lt"/>
              </a:rPr>
              <a:t>mikroskobi</a:t>
            </a:r>
            <a:r>
              <a:rPr lang="tr-TR" sz="2400" dirty="0">
                <a:solidFill>
                  <a:schemeClr val="tx1"/>
                </a:solidFill>
                <a:latin typeface="+mj-lt"/>
              </a:rPr>
              <a:t> dışı yöntemlerin gerekliliğini ve önemini artırmaktadır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tr-TR" sz="24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4 Yuvarlatılmış Dikdörtgen">
            <a:extLst>
              <a:ext uri="{FF2B5EF4-FFF2-40B4-BE49-F238E27FC236}">
                <a16:creationId xmlns:a16="http://schemas.microsoft.com/office/drawing/2014/main" xmlns="" id="{F7228824-D576-C455-AF3B-CC1B90A88535}"/>
              </a:ext>
            </a:extLst>
          </p:cNvPr>
          <p:cNvSpPr/>
          <p:nvPr/>
        </p:nvSpPr>
        <p:spPr>
          <a:xfrm>
            <a:off x="887529" y="769982"/>
            <a:ext cx="10416941" cy="72825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4000" b="1" dirty="0">
                <a:solidFill>
                  <a:schemeClr val="tx1"/>
                </a:solidFill>
                <a:latin typeface="+mj-lt"/>
              </a:rPr>
              <a:t>Mantarların Tanısında Diğer Yöntemler</a:t>
            </a: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xmlns="" id="{B6EE28CC-F753-6DE3-4237-E41CAC7E94AA}"/>
              </a:ext>
            </a:extLst>
          </p:cNvPr>
          <p:cNvSpPr/>
          <p:nvPr/>
        </p:nvSpPr>
        <p:spPr>
          <a:xfrm>
            <a:off x="1097280" y="3006124"/>
            <a:ext cx="5374837" cy="3081894"/>
          </a:xfrm>
          <a:prstGeom prst="roundRect">
            <a:avLst/>
          </a:prstGeom>
          <a:solidFill>
            <a:srgbClr val="F6BAF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tr-TR" sz="2400" dirty="0">
                <a:solidFill>
                  <a:schemeClr val="tx1"/>
                </a:solidFill>
              </a:rPr>
              <a:t>Nihai tanı için mikrobiyolojik ve histopatolojik tanı araçlarına hala ihtiyaç duyulsa da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tr-TR" sz="2400" dirty="0">
                <a:solidFill>
                  <a:schemeClr val="tx1"/>
                </a:solidFill>
              </a:rPr>
              <a:t>Daha yüksek özgüllük ve duyarlılığa sahip yeni tanı yöntemleri, patojenlerin daha erken tespitine ve tedavi edilmesine yardımcı olacaktır</a:t>
            </a: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xmlns="" id="{98B06638-9770-D8D8-3F53-880DD2170A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9113" y="1994596"/>
            <a:ext cx="4204055" cy="4093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207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 algn="just">
              <a:buFont typeface="Arial" panose="020B0604020202020204" pitchFamily="34" charset="0"/>
              <a:buChar char="•"/>
            </a:pPr>
            <a:endParaRPr lang="tr-TR" sz="2800" dirty="0">
              <a:solidFill>
                <a:schemeClr val="tx1"/>
              </a:solidFill>
              <a:latin typeface="+mj-lt"/>
            </a:endParaRP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tr-TR" sz="2800" dirty="0">
                <a:solidFill>
                  <a:schemeClr val="tx1"/>
                </a:solidFill>
                <a:latin typeface="+mj-lt"/>
              </a:rPr>
              <a:t>Serolojik tanı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tr-TR" sz="2800" dirty="0">
                <a:solidFill>
                  <a:schemeClr val="tx1"/>
                </a:solidFill>
                <a:latin typeface="+mj-lt"/>
              </a:rPr>
              <a:t>Moleküler temelli tanı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tr-TR" sz="2800" dirty="0">
                <a:solidFill>
                  <a:schemeClr val="tx1"/>
                </a:solidFill>
                <a:latin typeface="+mj-lt"/>
              </a:rPr>
              <a:t>Biyosensör temelli analizler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tr-TR" sz="2800" dirty="0">
                <a:solidFill>
                  <a:schemeClr val="tx1"/>
                </a:solidFill>
                <a:latin typeface="+mj-lt"/>
              </a:rPr>
              <a:t>Yapay zeka</a:t>
            </a: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xmlns="" id="{E7D6AFBE-95DA-5B89-48A0-68E929CB1F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237" t="30634" r="22895" b="35431"/>
          <a:stretch/>
        </p:blipFill>
        <p:spPr>
          <a:xfrm>
            <a:off x="8123722" y="4270119"/>
            <a:ext cx="3031958" cy="1946468"/>
          </a:xfrm>
          <a:prstGeom prst="rect">
            <a:avLst/>
          </a:prstGeom>
        </p:spPr>
      </p:pic>
      <p:sp>
        <p:nvSpPr>
          <p:cNvPr id="6" name="4 Yuvarlatılmış Dikdörtgen">
            <a:extLst>
              <a:ext uri="{FF2B5EF4-FFF2-40B4-BE49-F238E27FC236}">
                <a16:creationId xmlns:a16="http://schemas.microsoft.com/office/drawing/2014/main" xmlns="" id="{748C130E-2A29-6F7D-C13D-ECBB97DBDBFB}"/>
              </a:ext>
            </a:extLst>
          </p:cNvPr>
          <p:cNvSpPr/>
          <p:nvPr/>
        </p:nvSpPr>
        <p:spPr>
          <a:xfrm>
            <a:off x="887529" y="769982"/>
            <a:ext cx="10416941" cy="72825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4000" b="1" dirty="0">
                <a:solidFill>
                  <a:schemeClr val="tx1"/>
                </a:solidFill>
                <a:latin typeface="+mj-lt"/>
              </a:rPr>
              <a:t>Mantarların Tanısında Diğer Yöntemler</a:t>
            </a:r>
          </a:p>
        </p:txBody>
      </p:sp>
      <p:pic>
        <p:nvPicPr>
          <p:cNvPr id="2050" name="Picture 2" descr="Moleküler Biyoloji ve Genetik Bölümü Yazmalı Mıyım? – Psikolig.com">
            <a:extLst>
              <a:ext uri="{FF2B5EF4-FFF2-40B4-BE49-F238E27FC236}">
                <a16:creationId xmlns:a16="http://schemas.microsoft.com/office/drawing/2014/main" xmlns="" id="{7B57FDAE-8335-FA30-1AC0-93719398C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358" y="1845734"/>
            <a:ext cx="4056289" cy="2279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ikdörtgen 3">
            <a:extLst>
              <a:ext uri="{FF2B5EF4-FFF2-40B4-BE49-F238E27FC236}">
                <a16:creationId xmlns:a16="http://schemas.microsoft.com/office/drawing/2014/main" xmlns="" id="{F19252E9-7225-748E-6889-24876ADD7D0C}"/>
              </a:ext>
            </a:extLst>
          </p:cNvPr>
          <p:cNvSpPr/>
          <p:nvPr/>
        </p:nvSpPr>
        <p:spPr>
          <a:xfrm>
            <a:off x="784058" y="6334780"/>
            <a:ext cx="111920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Fang et al. Diagnosis of invasive fungal infections:</a:t>
            </a:r>
            <a:r>
              <a:rPr lang="tr-TR" sz="1400" dirty="0"/>
              <a:t> </a:t>
            </a:r>
            <a:r>
              <a:rPr lang="en-US" sz="1400" dirty="0"/>
              <a:t>challenges and recent developments</a:t>
            </a:r>
            <a:r>
              <a:rPr lang="tr-TR" sz="1400" dirty="0"/>
              <a:t>. </a:t>
            </a:r>
            <a:r>
              <a:rPr lang="en-US" sz="1400" dirty="0"/>
              <a:t>Journal of Biomedical Science</a:t>
            </a:r>
            <a:r>
              <a:rPr lang="tr-TR" sz="1400" dirty="0"/>
              <a:t>, 2023 </a:t>
            </a:r>
            <a:r>
              <a:rPr lang="en-US" sz="1400" dirty="0"/>
              <a:t>https://doi.org/10.1186/s12929-023-00926-2</a:t>
            </a:r>
            <a:endParaRPr lang="tr-TR" sz="1400" dirty="0"/>
          </a:p>
        </p:txBody>
      </p:sp>
    </p:spTree>
    <p:extLst>
      <p:ext uri="{BB962C8B-B14F-4D97-AF65-F5344CB8AC3E}">
        <p14:creationId xmlns:p14="http://schemas.microsoft.com/office/powerpoint/2010/main" val="31500992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D022FE0F-444A-9FCE-840C-997877415E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174" y="145143"/>
            <a:ext cx="9221651" cy="62738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xmlns="" id="{208488F7-F7FE-3C14-0782-23B276D64DB3}"/>
              </a:ext>
            </a:extLst>
          </p:cNvPr>
          <p:cNvSpPr txBox="1"/>
          <p:nvPr/>
        </p:nvSpPr>
        <p:spPr>
          <a:xfrm>
            <a:off x="393700" y="6550223"/>
            <a:ext cx="109601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tr-TR" sz="1400" dirty="0">
                <a:latin typeface="+mj-lt"/>
              </a:rPr>
              <a:t>Dolunay  G. Alp S.. Mantar </a:t>
            </a:r>
            <a:r>
              <a:rPr lang="tr-TR" sz="1400" dirty="0" err="1">
                <a:latin typeface="+mj-lt"/>
              </a:rPr>
              <a:t>infeksyonlarının</a:t>
            </a:r>
            <a:r>
              <a:rPr lang="tr-TR" sz="1400" dirty="0">
                <a:latin typeface="+mj-lt"/>
              </a:rPr>
              <a:t> Laboratuvar tanısında Klasik </a:t>
            </a:r>
            <a:r>
              <a:rPr lang="tr-TR" sz="1400" dirty="0" err="1">
                <a:latin typeface="+mj-lt"/>
              </a:rPr>
              <a:t>yöntenler</a:t>
            </a:r>
            <a:r>
              <a:rPr lang="tr-TR" sz="1400" dirty="0">
                <a:latin typeface="+mj-lt"/>
              </a:rPr>
              <a:t> ve yeni </a:t>
            </a:r>
            <a:r>
              <a:rPr lang="tr-TR" sz="1400" dirty="0" err="1">
                <a:latin typeface="+mj-lt"/>
              </a:rPr>
              <a:t>gelişmeker</a:t>
            </a:r>
            <a:r>
              <a:rPr lang="tr-TR" sz="1400" dirty="0">
                <a:latin typeface="+mj-lt"/>
              </a:rPr>
              <a:t>. Flora 26 (1)2021</a:t>
            </a:r>
          </a:p>
        </p:txBody>
      </p:sp>
    </p:spTree>
    <p:extLst>
      <p:ext uri="{BB962C8B-B14F-4D97-AF65-F5344CB8AC3E}">
        <p14:creationId xmlns:p14="http://schemas.microsoft.com/office/powerpoint/2010/main" val="32143970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1097280" y="1984070"/>
            <a:ext cx="10058400" cy="4023360"/>
          </a:xfrm>
        </p:spPr>
        <p:txBody>
          <a:bodyPr>
            <a:normAutofit/>
          </a:bodyPr>
          <a:lstStyle/>
          <a:p>
            <a:r>
              <a:rPr lang="tr-TR" sz="2400" b="1" u="sng" dirty="0">
                <a:solidFill>
                  <a:schemeClr val="tx1"/>
                </a:solidFill>
                <a:latin typeface="+mj-lt"/>
              </a:rPr>
              <a:t>Serolojik testler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tr-TR" sz="2400" dirty="0">
                <a:solidFill>
                  <a:schemeClr val="tx1"/>
                </a:solidFill>
                <a:latin typeface="+mj-lt"/>
              </a:rPr>
              <a:t>Mantarların tespitinin daha hızlı olmasını sağlar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tr-TR" sz="2400" dirty="0">
                <a:solidFill>
                  <a:schemeClr val="tx1"/>
                </a:solidFill>
                <a:latin typeface="+mj-lt"/>
              </a:rPr>
              <a:t>Tanısal karar verme sürecine yardımcı olur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tr-TR" sz="2400" dirty="0">
              <a:solidFill>
                <a:schemeClr val="tx1"/>
              </a:solidFill>
              <a:latin typeface="+mj-lt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tr-TR" sz="2400" dirty="0">
                <a:solidFill>
                  <a:schemeClr val="tx1"/>
                </a:solidFill>
                <a:latin typeface="+mj-lt"/>
              </a:rPr>
              <a:t>Şüpheli bir mantar enfeksiyonunun serumda veya vücut sıvılarında antijen veya antikoru göstermek için kullanılır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tr-TR" sz="26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endParaRPr lang="tr-TR" sz="26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endParaRPr lang="tr-TR" sz="2600" dirty="0">
              <a:latin typeface="Comic Sans MS" panose="030F0702030302020204" pitchFamily="66" charset="0"/>
            </a:endParaRPr>
          </a:p>
        </p:txBody>
      </p:sp>
      <p:sp>
        <p:nvSpPr>
          <p:cNvPr id="6" name="4 Yuvarlatılmış Dikdörtgen">
            <a:extLst>
              <a:ext uri="{FF2B5EF4-FFF2-40B4-BE49-F238E27FC236}">
                <a16:creationId xmlns:a16="http://schemas.microsoft.com/office/drawing/2014/main" xmlns="" id="{25F41E4D-C56B-21B1-288E-DC50E58C626B}"/>
              </a:ext>
            </a:extLst>
          </p:cNvPr>
          <p:cNvSpPr/>
          <p:nvPr/>
        </p:nvSpPr>
        <p:spPr>
          <a:xfrm>
            <a:off x="1097280" y="794048"/>
            <a:ext cx="9505056" cy="79208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4000" b="1" dirty="0">
                <a:solidFill>
                  <a:schemeClr val="tx1"/>
                </a:solidFill>
                <a:latin typeface="+mj-lt"/>
              </a:rPr>
              <a:t>Serolojik Tanı Testleri </a:t>
            </a:r>
          </a:p>
        </p:txBody>
      </p:sp>
      <p:pic>
        <p:nvPicPr>
          <p:cNvPr id="6146" name="Picture 2" descr="HBsAg ‣ Ortak Sağlık ve Güvenlik Birimi">
            <a:extLst>
              <a:ext uri="{FF2B5EF4-FFF2-40B4-BE49-F238E27FC236}">
                <a16:creationId xmlns:a16="http://schemas.microsoft.com/office/drawing/2014/main" xmlns="" id="{AF455E09-A1B3-B594-EAEA-A36766B97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2108" y="4196989"/>
            <a:ext cx="4589682" cy="2492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6835336"/>
      </p:ext>
    </p:extLst>
  </p:cSld>
  <p:clrMapOvr>
    <a:masterClrMapping/>
  </p:clrMapOvr>
</p:sld>
</file>

<file path=ppt/theme/theme1.xml><?xml version="1.0" encoding="utf-8"?>
<a:theme xmlns:a="http://schemas.openxmlformats.org/drawingml/2006/main" name="Geçmişe bakış">
  <a:themeElements>
    <a:clrScheme name="Mor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Özel 2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Geçmişe bakış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1360</TotalTime>
  <Words>4726</Words>
  <Application>Microsoft Office PowerPoint</Application>
  <PresentationFormat>Произвольный</PresentationFormat>
  <Paragraphs>851</Paragraphs>
  <Slides>59</Slides>
  <Notes>38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59</vt:i4>
      </vt:variant>
    </vt:vector>
  </HeadingPairs>
  <TitlesOfParts>
    <vt:vector size="60" baseType="lpstr">
      <vt:lpstr>Geçmişe bakış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 </vt:lpstr>
      <vt:lpstr>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ePlex® BCID (GenMarkDx®, USA)a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F5933</dc:creator>
  <cp:lastModifiedBy>HP</cp:lastModifiedBy>
  <cp:revision>32</cp:revision>
  <dcterms:created xsi:type="dcterms:W3CDTF">2024-04-24T18:03:36Z</dcterms:created>
  <dcterms:modified xsi:type="dcterms:W3CDTF">2024-05-01T19:37:58Z</dcterms:modified>
</cp:coreProperties>
</file>