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311" r:id="rId3"/>
    <p:sldId id="257" r:id="rId4"/>
    <p:sldId id="276" r:id="rId5"/>
    <p:sldId id="305" r:id="rId6"/>
    <p:sldId id="277" r:id="rId7"/>
    <p:sldId id="278" r:id="rId8"/>
    <p:sldId id="279" r:id="rId9"/>
    <p:sldId id="281" r:id="rId10"/>
    <p:sldId id="289" r:id="rId11"/>
    <p:sldId id="280" r:id="rId12"/>
    <p:sldId id="295" r:id="rId13"/>
    <p:sldId id="296" r:id="rId14"/>
    <p:sldId id="297" r:id="rId15"/>
    <p:sldId id="298" r:id="rId16"/>
    <p:sldId id="299" r:id="rId17"/>
    <p:sldId id="300" r:id="rId18"/>
    <p:sldId id="312" r:id="rId19"/>
    <p:sldId id="287" r:id="rId20"/>
    <p:sldId id="286" r:id="rId21"/>
    <p:sldId id="282" r:id="rId22"/>
    <p:sldId id="283" r:id="rId23"/>
    <p:sldId id="310" r:id="rId24"/>
    <p:sldId id="284" r:id="rId25"/>
    <p:sldId id="294" r:id="rId26"/>
    <p:sldId id="258" r:id="rId27"/>
    <p:sldId id="259" r:id="rId28"/>
    <p:sldId id="260" r:id="rId29"/>
    <p:sldId id="261" r:id="rId30"/>
    <p:sldId id="262" r:id="rId31"/>
    <p:sldId id="263" r:id="rId32"/>
    <p:sldId id="292" r:id="rId33"/>
    <p:sldId id="293" r:id="rId34"/>
    <p:sldId id="264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72" r:id="rId43"/>
    <p:sldId id="273" r:id="rId44"/>
    <p:sldId id="274" r:id="rId45"/>
    <p:sldId id="288" r:id="rId46"/>
    <p:sldId id="275" r:id="rId47"/>
    <p:sldId id="309" r:id="rId48"/>
    <p:sldId id="301" r:id="rId49"/>
    <p:sldId id="302" r:id="rId50"/>
    <p:sldId id="303" r:id="rId51"/>
    <p:sldId id="304" r:id="rId5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1FA14-60E1-4075-BFF3-2E4E52F437F4}" type="datetimeFigureOut">
              <a:rPr lang="tr-TR" smtClean="0"/>
              <a:t>3.05.2024</a:t>
            </a:fld>
            <a:endParaRPr lang="tr-TR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tr-TR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81907-B1F2-4F6C-AF04-5ABA8F2F526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3606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ATYPICAL LEIOMYOMA</a:t>
            </a:r>
            <a:r>
              <a:rPr lang="az-Latn-AZ" sz="1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LOW RISK OF RECURRENCE</a:t>
            </a: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 </a:t>
            </a:r>
            <a:endParaRPr lang="tr-TR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F9D26-8219-4233-B887-303C11EC85E3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039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F9D26-8219-4233-B887-303C11EC85E3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5648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tr-TR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tr-TR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CD6A-EC73-46FE-ACC6-4335E23F5901}" type="datetimeFigureOut">
              <a:rPr lang="tr-TR" smtClean="0"/>
              <a:t>3.05.2024</a:t>
            </a:fld>
            <a:endParaRPr lang="tr-T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BFF6-A518-4170-B7BA-396E2EB32A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1992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tr-TR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tr-TR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CD6A-EC73-46FE-ACC6-4335E23F5901}" type="datetimeFigureOut">
              <a:rPr lang="tr-TR" smtClean="0"/>
              <a:t>3.05.2024</a:t>
            </a:fld>
            <a:endParaRPr lang="tr-T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BFF6-A518-4170-B7BA-396E2EB32A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397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tr-TR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tr-TR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CD6A-EC73-46FE-ACC6-4335E23F5901}" type="datetimeFigureOut">
              <a:rPr lang="tr-TR" smtClean="0"/>
              <a:t>3.05.2024</a:t>
            </a:fld>
            <a:endParaRPr lang="tr-T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BFF6-A518-4170-B7BA-396E2EB32A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772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tr-TR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tr-TR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CD6A-EC73-46FE-ACC6-4335E23F5901}" type="datetimeFigureOut">
              <a:rPr lang="tr-TR" smtClean="0"/>
              <a:t>3.05.2024</a:t>
            </a:fld>
            <a:endParaRPr lang="tr-T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BFF6-A518-4170-B7BA-396E2EB32A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1429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tr-TR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CD6A-EC73-46FE-ACC6-4335E23F5901}" type="datetimeFigureOut">
              <a:rPr lang="tr-TR" smtClean="0"/>
              <a:t>3.05.2024</a:t>
            </a:fld>
            <a:endParaRPr lang="tr-T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BFF6-A518-4170-B7BA-396E2EB32A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674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tr-TR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tr-TR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tr-TR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CD6A-EC73-46FE-ACC6-4335E23F5901}" type="datetimeFigureOut">
              <a:rPr lang="tr-TR" smtClean="0"/>
              <a:t>3.05.2024</a:t>
            </a:fld>
            <a:endParaRPr lang="tr-TR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BFF6-A518-4170-B7BA-396E2EB32A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325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tr-TR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tr-TR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tr-TR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CD6A-EC73-46FE-ACC6-4335E23F5901}" type="datetimeFigureOut">
              <a:rPr lang="tr-TR" smtClean="0"/>
              <a:t>3.05.2024</a:t>
            </a:fld>
            <a:endParaRPr lang="tr-TR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BFF6-A518-4170-B7BA-396E2EB32A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9067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tr-TR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CD6A-EC73-46FE-ACC6-4335E23F5901}" type="datetimeFigureOut">
              <a:rPr lang="tr-TR" smtClean="0"/>
              <a:t>3.05.2024</a:t>
            </a:fld>
            <a:endParaRPr lang="tr-TR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BFF6-A518-4170-B7BA-396E2EB32A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0625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CD6A-EC73-46FE-ACC6-4335E23F5901}" type="datetimeFigureOut">
              <a:rPr lang="tr-TR" smtClean="0"/>
              <a:t>3.05.2024</a:t>
            </a:fld>
            <a:endParaRPr lang="tr-TR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BFF6-A518-4170-B7BA-396E2EB32A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4012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tr-TR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tr-TR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CD6A-EC73-46FE-ACC6-4335E23F5901}" type="datetimeFigureOut">
              <a:rPr lang="tr-TR" smtClean="0"/>
              <a:t>3.05.2024</a:t>
            </a:fld>
            <a:endParaRPr lang="tr-TR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BFF6-A518-4170-B7BA-396E2EB32A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3658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tr-TR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CD6A-EC73-46FE-ACC6-4335E23F5901}" type="datetimeFigureOut">
              <a:rPr lang="tr-TR" smtClean="0"/>
              <a:t>3.05.2024</a:t>
            </a:fld>
            <a:endParaRPr lang="tr-TR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2BFF6-A518-4170-B7BA-396E2EB32A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4867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tr-TR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tr-TR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0CD6A-EC73-46FE-ACC6-4335E23F5901}" type="datetimeFigureOut">
              <a:rPr lang="tr-TR" smtClean="0"/>
              <a:t>3.05.2024</a:t>
            </a:fld>
            <a:endParaRPr lang="tr-T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2BFF6-A518-4170-B7BA-396E2EB32A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621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medicine-and-dentistry/progesterone-receptor" TargetMode="External"/><Relationship Id="rId7" Type="http://schemas.openxmlformats.org/officeDocument/2006/relationships/hyperlink" Target="https://www.sciencedirect.com/topics/medicine-and-dentistry/hysterectomy" TargetMode="External"/><Relationship Id="rId2" Type="http://schemas.openxmlformats.org/officeDocument/2006/relationships/hyperlink" Target="https://www.sciencedirect.com/topics/medicine-and-dentistry/doppler-ultrasonograph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direct.com/topics/medicine-and-dentistry/uterine-myomectomy" TargetMode="External"/><Relationship Id="rId5" Type="http://schemas.openxmlformats.org/officeDocument/2006/relationships/hyperlink" Target="https://www.sciencedirect.com/topics/medicine-and-dentistry/desmin" TargetMode="External"/><Relationship Id="rId4" Type="http://schemas.openxmlformats.org/officeDocument/2006/relationships/hyperlink" Target="https://www.sciencedirect.com/topics/medicine-and-dentistry/p16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8503" y="3265713"/>
            <a:ext cx="8490858" cy="1985963"/>
          </a:xfrm>
        </p:spPr>
        <p:txBody>
          <a:bodyPr/>
          <a:lstStyle/>
          <a:p>
            <a:r>
              <a:rPr lang="az-Latn-AZ" dirty="0" smtClean="0"/>
              <a:t>UTERİN MEZENXİMAL TUMORLER</a:t>
            </a:r>
            <a:endParaRPr lang="tr-TR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789" y="336884"/>
            <a:ext cx="7164171" cy="22582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6868" y="5833364"/>
            <a:ext cx="3222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dirty="0" smtClean="0"/>
              <a:t>Baghirzade M (MD,PhD)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70011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1" r="-945" b="19538"/>
          <a:stretch/>
        </p:blipFill>
        <p:spPr>
          <a:xfrm>
            <a:off x="1834536" y="-87086"/>
            <a:ext cx="8337075" cy="688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67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" y="147411"/>
            <a:ext cx="4247606" cy="1325563"/>
          </a:xfrm>
        </p:spPr>
        <p:txBody>
          <a:bodyPr/>
          <a:lstStyle/>
          <a:p>
            <a:r>
              <a:rPr lang="az-Latn-AZ" dirty="0" smtClean="0"/>
              <a:t>Koagulativ Nekroz</a:t>
            </a:r>
            <a:endParaRPr lang="tr-TR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" y="1160111"/>
            <a:ext cx="5606143" cy="4351338"/>
          </a:xfrm>
        </p:spPr>
        <p:txBody>
          <a:bodyPr/>
          <a:lstStyle/>
          <a:p>
            <a:r>
              <a:rPr lang="az-Latn-AZ" dirty="0" smtClean="0"/>
              <a:t>Abrupt (kəskin) keçid sahə viabl və nekrotik bölgə arasında </a:t>
            </a:r>
          </a:p>
          <a:p>
            <a:r>
              <a:rPr lang="az-Latn-AZ" dirty="0" smtClean="0"/>
              <a:t>Nuklear hiperxromazi və pleomorfizm</a:t>
            </a:r>
          </a:p>
          <a:p>
            <a:r>
              <a:rPr lang="az-Latn-AZ" dirty="0" smtClean="0"/>
              <a:t>Nuklear debri</a:t>
            </a:r>
          </a:p>
          <a:p>
            <a:endParaRPr lang="tr-TR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791" y="1254035"/>
            <a:ext cx="6464102" cy="49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53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079" y="106326"/>
            <a:ext cx="11066721" cy="60706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b="1" dirty="0" smtClean="0">
                <a:solidFill>
                  <a:srgbClr val="FF0000"/>
                </a:solidFill>
              </a:rPr>
              <a:t>WHO 2003 g</a:t>
            </a:r>
            <a:r>
              <a:rPr lang="az-Latn-AZ" b="1" dirty="0">
                <a:solidFill>
                  <a:srgbClr val="FF0000"/>
                </a:solidFill>
              </a:rPr>
              <a:t>ö</a:t>
            </a:r>
            <a:r>
              <a:rPr lang="tr-TR" b="1" dirty="0" smtClean="0">
                <a:solidFill>
                  <a:srgbClr val="FF0000"/>
                </a:solidFill>
              </a:rPr>
              <a:t>r</a:t>
            </a:r>
            <a:r>
              <a:rPr lang="az-Latn-AZ" b="1" dirty="0" smtClean="0">
                <a:solidFill>
                  <a:srgbClr val="FF0000"/>
                </a:solidFill>
              </a:rPr>
              <a:t>ə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az-Latn-AZ" b="1" dirty="0" smtClean="0">
                <a:solidFill>
                  <a:srgbClr val="FF0000"/>
                </a:solidFill>
              </a:rPr>
              <a:t>Atipik leyomioma</a:t>
            </a:r>
            <a:r>
              <a:rPr lang="tr-TR" b="1" dirty="0" smtClean="0">
                <a:solidFill>
                  <a:srgbClr val="FF0000"/>
                </a:solidFill>
              </a:rPr>
              <a:t> kr</a:t>
            </a:r>
            <a:r>
              <a:rPr lang="az-Latn-AZ" b="1" dirty="0" smtClean="0">
                <a:solidFill>
                  <a:srgbClr val="FF0000"/>
                </a:solidFill>
              </a:rPr>
              <a:t>i</a:t>
            </a:r>
            <a:r>
              <a:rPr lang="tr-TR" b="1" dirty="0" smtClean="0">
                <a:solidFill>
                  <a:srgbClr val="FF0000"/>
                </a:solidFill>
              </a:rPr>
              <a:t>ter</a:t>
            </a:r>
            <a:r>
              <a:rPr lang="az-Latn-AZ" b="1" dirty="0" smtClean="0">
                <a:solidFill>
                  <a:srgbClr val="FF0000"/>
                </a:solidFill>
              </a:rPr>
              <a:t>i</a:t>
            </a:r>
            <a:r>
              <a:rPr lang="tr-TR" b="1" dirty="0" smtClean="0">
                <a:solidFill>
                  <a:srgbClr val="FF0000"/>
                </a:solidFill>
              </a:rPr>
              <a:t>yalar</a:t>
            </a:r>
            <a:r>
              <a:rPr lang="az-Latn-AZ" b="1" dirty="0" smtClean="0">
                <a:solidFill>
                  <a:srgbClr val="FF0000"/>
                </a:solidFill>
              </a:rPr>
              <a:t>: </a:t>
            </a:r>
            <a:endParaRPr lang="tr-TR" b="1" dirty="0" smtClean="0">
              <a:solidFill>
                <a:srgbClr val="FF0000"/>
              </a:solidFill>
            </a:endParaRPr>
          </a:p>
          <a:p>
            <a:pPr algn="just"/>
            <a:r>
              <a:rPr lang="az-Latn-AZ" dirty="0" smtClean="0"/>
              <a:t>Fokal (və ya multifokal) və ya diffuz orta və ya şi</a:t>
            </a:r>
            <a:r>
              <a:rPr lang="tr-TR" dirty="0" smtClean="0"/>
              <a:t>dditlı</a:t>
            </a:r>
            <a:r>
              <a:rPr lang="az-Latn-AZ" dirty="0" smtClean="0"/>
              <a:t> nüvə atipiyası, koaqul</a:t>
            </a:r>
            <a:r>
              <a:rPr lang="tr-TR" dirty="0" smtClean="0"/>
              <a:t>atıv</a:t>
            </a:r>
            <a:r>
              <a:rPr lang="az-Latn-AZ" dirty="0" smtClean="0"/>
              <a:t> nekrozunun olmaması və mitotik indeks (MI) 0-10 MF/10 HPF</a:t>
            </a:r>
            <a:endParaRPr lang="az-Latn-AZ" dirty="0"/>
          </a:p>
          <a:p>
            <a:pPr algn="just"/>
            <a:endParaRPr lang="az-Latn-AZ" dirty="0" smtClean="0"/>
          </a:p>
          <a:p>
            <a:pPr algn="just"/>
            <a:r>
              <a:rPr lang="tr-TR" dirty="0" smtClean="0"/>
              <a:t>Atipik leyomiomalar saya əzələ tumorlerın xüsusi kateqoriyası olub, müəyyən tədqiqatlara görə STUMP hesab olunur, digər</a:t>
            </a:r>
            <a:r>
              <a:rPr lang="az-Latn-AZ" dirty="0" smtClean="0"/>
              <a:t> tədgiqatlara əsasən isə </a:t>
            </a:r>
            <a:r>
              <a:rPr lang="tr-TR" dirty="0" smtClean="0"/>
              <a:t> </a:t>
            </a:r>
            <a:r>
              <a:rPr lang="tr-TR" i="1" u="sng" dirty="0" smtClean="0"/>
              <a:t>təkrarlanma riski az olan </a:t>
            </a:r>
            <a:r>
              <a:rPr lang="az-Latn-AZ" i="1" u="sng" dirty="0" smtClean="0"/>
              <a:t>saya</a:t>
            </a:r>
            <a:r>
              <a:rPr lang="tr-TR" i="1" u="sng" dirty="0" smtClean="0"/>
              <a:t> əzələ </a:t>
            </a:r>
            <a:r>
              <a:rPr lang="az-Latn-AZ" i="1" u="sng" dirty="0" smtClean="0"/>
              <a:t>tumorleri</a:t>
            </a:r>
            <a:r>
              <a:rPr lang="tr-TR" dirty="0" smtClean="0"/>
              <a:t> ayrıca histopatoloji </a:t>
            </a:r>
            <a:r>
              <a:rPr lang="az-Latn-AZ" dirty="0" smtClean="0"/>
              <a:t>qrup olaraq gəbul olunur.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35580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16" y="202019"/>
            <a:ext cx="11119884" cy="5974944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 smtClean="0">
                <a:solidFill>
                  <a:srgbClr val="FF0000"/>
                </a:solidFill>
              </a:rPr>
              <a:t>WHO </a:t>
            </a:r>
            <a:r>
              <a:rPr lang="en-US" b="1" dirty="0">
                <a:solidFill>
                  <a:srgbClr val="FF0000"/>
                </a:solidFill>
              </a:rPr>
              <a:t>Classification of Tumors of Female Reproductive Organs </a:t>
            </a:r>
            <a:r>
              <a:rPr lang="en-US" b="1" dirty="0" smtClean="0">
                <a:solidFill>
                  <a:srgbClr val="FF0000"/>
                </a:solidFill>
              </a:rPr>
              <a:t>(2014)</a:t>
            </a:r>
            <a:r>
              <a:rPr lang="en-US" dirty="0" smtClean="0"/>
              <a:t> </a:t>
            </a:r>
            <a:r>
              <a:rPr lang="az-Latn-AZ" dirty="0" smtClean="0"/>
              <a:t>atipik leyomioma adını</a:t>
            </a:r>
            <a:r>
              <a:rPr lang="en-US" dirty="0" smtClean="0"/>
              <a:t> </a:t>
            </a:r>
            <a:r>
              <a:rPr lang="en-US" b="1" dirty="0"/>
              <a:t>leiomyoma with bizarre nuclei (LM-BN)</a:t>
            </a:r>
            <a:r>
              <a:rPr lang="en-US" dirty="0"/>
              <a:t>. </a:t>
            </a:r>
            <a:endParaRPr lang="az-Latn-AZ" dirty="0" smtClean="0"/>
          </a:p>
          <a:p>
            <a:pPr marL="0" indent="0" algn="just">
              <a:buNone/>
            </a:pPr>
            <a:r>
              <a:rPr lang="az-Latn-AZ" dirty="0" smtClean="0"/>
              <a:t>Lakin klinik yaxlaşım </a:t>
            </a:r>
            <a:r>
              <a:rPr lang="en-US" dirty="0" smtClean="0"/>
              <a:t>ALM/LM-BN problem </a:t>
            </a:r>
            <a:r>
              <a:rPr lang="en-US" dirty="0" err="1" smtClean="0"/>
              <a:t>olaraq</a:t>
            </a:r>
            <a:r>
              <a:rPr lang="en-US" dirty="0" smtClean="0"/>
              <a:t> </a:t>
            </a:r>
            <a:r>
              <a:rPr lang="en-US" dirty="0" err="1" smtClean="0"/>
              <a:t>qalır</a:t>
            </a:r>
            <a:r>
              <a:rPr lang="en-US" dirty="0" smtClean="0"/>
              <a:t>. </a:t>
            </a:r>
            <a:endParaRPr lang="az-Latn-AZ" dirty="0" smtClean="0"/>
          </a:p>
          <a:p>
            <a:pPr algn="just"/>
            <a:r>
              <a:rPr lang="en-US" dirty="0" err="1" smtClean="0"/>
              <a:t>symplastic</a:t>
            </a:r>
            <a:r>
              <a:rPr lang="en-US" dirty="0" smtClean="0"/>
              <a:t> </a:t>
            </a:r>
            <a:r>
              <a:rPr lang="en-US" dirty="0"/>
              <a:t>leiomyoma, </a:t>
            </a:r>
            <a:endParaRPr lang="az-Latn-AZ" dirty="0" smtClean="0"/>
          </a:p>
          <a:p>
            <a:pPr algn="just"/>
            <a:r>
              <a:rPr lang="en-US" dirty="0" smtClean="0"/>
              <a:t>leiomyoma </a:t>
            </a:r>
            <a:r>
              <a:rPr lang="en-US" dirty="0"/>
              <a:t>with bizarre nuclei, </a:t>
            </a:r>
            <a:endParaRPr lang="az-Latn-AZ" dirty="0" smtClean="0"/>
          </a:p>
          <a:p>
            <a:pPr algn="just"/>
            <a:r>
              <a:rPr lang="en-US" dirty="0" smtClean="0"/>
              <a:t>atypical </a:t>
            </a:r>
            <a:r>
              <a:rPr lang="en-US" dirty="0"/>
              <a:t>leiomyoma with low risk of recurrence.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88407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609" y="978195"/>
            <a:ext cx="11024191" cy="5198768"/>
          </a:xfrm>
        </p:spPr>
        <p:txBody>
          <a:bodyPr>
            <a:normAutofit/>
          </a:bodyPr>
          <a:lstStyle/>
          <a:p>
            <a:r>
              <a:rPr lang="az-Latn-AZ" b="1" dirty="0" smtClean="0">
                <a:solidFill>
                  <a:srgbClr val="FF0000"/>
                </a:solidFill>
              </a:rPr>
              <a:t>ATİPİK LEYOMİOM/LMS</a:t>
            </a:r>
          </a:p>
          <a:p>
            <a:r>
              <a:rPr lang="az-Latn-AZ" dirty="0" smtClean="0"/>
              <a:t>İki tədqiqat göstərilir ki, ALM-nin 17-27%-i və digər benign saya əzələ tumorleri LMS kimi yanlış olaraq raporlanmışdır.</a:t>
            </a:r>
          </a:p>
          <a:p>
            <a:endParaRPr lang="az-Latn-AZ" dirty="0"/>
          </a:p>
          <a:p>
            <a:r>
              <a:rPr lang="tr-TR" sz="1600" i="1" dirty="0"/>
              <a:t>Croce S, Young RH, Oliva E. Uterine leiomyomas with bizarre nuclei: a clinicopathologic study of 59 cases. Am J Surg Pathol. </a:t>
            </a:r>
            <a:endParaRPr lang="az-Latn-AZ" sz="1600" i="1" dirty="0" smtClean="0"/>
          </a:p>
          <a:p>
            <a:r>
              <a:rPr lang="tr-TR" sz="1600" i="1" dirty="0"/>
              <a:t>Abeler VM, Royne O, Thoresen S, et al. Uterine sarcomas in Norway. A histopathological and prognostic survey of a total population from 1970 to 2000 including 419 patients. Histopathology</a:t>
            </a:r>
            <a:r>
              <a:rPr lang="tr-TR" sz="1600" i="1" dirty="0" smtClean="0"/>
              <a:t>.</a:t>
            </a:r>
            <a:endParaRPr lang="tr-TR" sz="1600" i="1" dirty="0"/>
          </a:p>
        </p:txBody>
      </p:sp>
    </p:spTree>
    <p:extLst>
      <p:ext uri="{BB962C8B-B14F-4D97-AF65-F5344CB8AC3E}">
        <p14:creationId xmlns:p14="http://schemas.microsoft.com/office/powerpoint/2010/main" val="1405733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651" y="276447"/>
            <a:ext cx="11141149" cy="590051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</a:rPr>
              <a:t>Croce et al</a:t>
            </a:r>
            <a:r>
              <a:rPr lang="en-US" dirty="0"/>
              <a:t> </a:t>
            </a:r>
            <a:r>
              <a:rPr lang="en-US" b="1" dirty="0" smtClean="0"/>
              <a:t>59 </a:t>
            </a:r>
            <a:r>
              <a:rPr lang="en-US" b="1" dirty="0"/>
              <a:t>ALM </a:t>
            </a:r>
            <a:r>
              <a:rPr lang="en-US" dirty="0"/>
              <a:t>cases where they analyzed features including cellularity, density of nuclear atypia, mitotic count, presence of prominent nucleoli, </a:t>
            </a:r>
            <a:r>
              <a:rPr lang="en-US" dirty="0" err="1"/>
              <a:t>karyorrhectic</a:t>
            </a:r>
            <a:r>
              <a:rPr lang="en-US" dirty="0"/>
              <a:t> nuclei, </a:t>
            </a:r>
            <a:r>
              <a:rPr lang="en-US" dirty="0" err="1"/>
              <a:t>pseudonuclear</a:t>
            </a:r>
            <a:r>
              <a:rPr lang="en-US" dirty="0"/>
              <a:t> inclusions, </a:t>
            </a:r>
            <a:r>
              <a:rPr lang="en-US" dirty="0" err="1"/>
              <a:t>rhabdoid</a:t>
            </a:r>
            <a:r>
              <a:rPr lang="en-US" dirty="0"/>
              <a:t>-like cells, vascular changes, eosinophilic hyaline globules, and ischemic necrosis. </a:t>
            </a:r>
            <a:endParaRPr lang="az-Latn-AZ" dirty="0" smtClean="0"/>
          </a:p>
          <a:p>
            <a:pPr marL="0" indent="0">
              <a:buNone/>
            </a:pPr>
            <a:r>
              <a:rPr lang="en-US" dirty="0" smtClean="0"/>
              <a:t>In </a:t>
            </a:r>
            <a:r>
              <a:rPr lang="en-US" dirty="0"/>
              <a:t>this study, they found that </a:t>
            </a:r>
            <a:endParaRPr lang="az-Latn-AZ" dirty="0" smtClean="0"/>
          </a:p>
          <a:p>
            <a:r>
              <a:rPr lang="en-US" dirty="0" smtClean="0"/>
              <a:t>18 </a:t>
            </a:r>
            <a:r>
              <a:rPr lang="en-US" dirty="0"/>
              <a:t>cases showed diffuse atypia, </a:t>
            </a:r>
            <a:endParaRPr lang="az-Latn-AZ" dirty="0" smtClean="0"/>
          </a:p>
          <a:p>
            <a:r>
              <a:rPr lang="en-US" i="1" dirty="0" smtClean="0">
                <a:solidFill>
                  <a:srgbClr val="FF0000"/>
                </a:solidFill>
              </a:rPr>
              <a:t>26 </a:t>
            </a:r>
            <a:r>
              <a:rPr lang="en-US" i="1" dirty="0">
                <a:solidFill>
                  <a:srgbClr val="FF0000"/>
                </a:solidFill>
              </a:rPr>
              <a:t>showed multifocal atypia </a:t>
            </a:r>
            <a:endParaRPr lang="az-Latn-AZ" i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15 </a:t>
            </a:r>
            <a:r>
              <a:rPr lang="en-US" dirty="0"/>
              <a:t>showed focal atypia. </a:t>
            </a:r>
            <a:endParaRPr lang="az-Latn-AZ" dirty="0" smtClean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mitotic counts ranged from </a:t>
            </a:r>
            <a:endParaRPr lang="az-Latn-AZ" dirty="0" smtClean="0"/>
          </a:p>
          <a:p>
            <a:r>
              <a:rPr lang="en-US" dirty="0" smtClean="0"/>
              <a:t>less </a:t>
            </a:r>
            <a:r>
              <a:rPr lang="en-US" dirty="0"/>
              <a:t>than </a:t>
            </a:r>
            <a:r>
              <a:rPr lang="en-US" b="1" dirty="0">
                <a:solidFill>
                  <a:srgbClr val="FF0000"/>
                </a:solidFill>
              </a:rPr>
              <a:t>2/10 HPF</a:t>
            </a:r>
            <a:r>
              <a:rPr lang="en-US" dirty="0"/>
              <a:t> (37 cases) to greater than 5/10 HPF (3 cases). </a:t>
            </a:r>
            <a:endParaRPr lang="az-Latn-AZ" dirty="0" smtClean="0"/>
          </a:p>
          <a:p>
            <a:r>
              <a:rPr lang="en-US" dirty="0" smtClean="0"/>
              <a:t>Nineteen </a:t>
            </a:r>
            <a:r>
              <a:rPr lang="en-US" dirty="0"/>
              <a:t>cases showed 2 to 5 mitoses per 10 HPF. </a:t>
            </a:r>
            <a:endParaRPr lang="az-Latn-AZ" dirty="0" smtClean="0"/>
          </a:p>
          <a:p>
            <a:r>
              <a:rPr lang="en-US" dirty="0" smtClean="0"/>
              <a:t>Almost </a:t>
            </a:r>
            <a:r>
              <a:rPr lang="en-US" dirty="0"/>
              <a:t>all showed </a:t>
            </a:r>
            <a:r>
              <a:rPr lang="en-US" i="1" dirty="0" err="1">
                <a:solidFill>
                  <a:srgbClr val="FF0000"/>
                </a:solidFill>
              </a:rPr>
              <a:t>karyorrhectic</a:t>
            </a:r>
            <a:r>
              <a:rPr lang="en-US" i="1" dirty="0">
                <a:solidFill>
                  <a:srgbClr val="FF0000"/>
                </a:solidFill>
              </a:rPr>
              <a:t> nuclei (55 cases). </a:t>
            </a:r>
            <a:endParaRPr lang="az-Latn-AZ" i="1" dirty="0" smtClean="0">
              <a:solidFill>
                <a:srgbClr val="FF0000"/>
              </a:solidFill>
            </a:endParaRPr>
          </a:p>
          <a:p>
            <a:r>
              <a:rPr lang="az-Latn-AZ" dirty="0" smtClean="0"/>
              <a:t>21</a:t>
            </a:r>
            <a:r>
              <a:rPr lang="en-US" dirty="0" smtClean="0"/>
              <a:t> </a:t>
            </a:r>
            <a:r>
              <a:rPr lang="en-US" dirty="0"/>
              <a:t>cases showed ischemic necrosis, </a:t>
            </a:r>
            <a:endParaRPr lang="az-Latn-AZ" dirty="0" smtClean="0"/>
          </a:p>
          <a:p>
            <a:r>
              <a:rPr lang="en-US" dirty="0" smtClean="0"/>
              <a:t>24 </a:t>
            </a:r>
            <a:r>
              <a:rPr lang="en-US" dirty="0"/>
              <a:t>had </a:t>
            </a:r>
            <a:r>
              <a:rPr lang="en-US" dirty="0" err="1"/>
              <a:t>rhabdoid</a:t>
            </a:r>
            <a:r>
              <a:rPr lang="en-US" dirty="0"/>
              <a:t> features, </a:t>
            </a:r>
            <a:endParaRPr lang="az-Latn-AZ" dirty="0" smtClean="0"/>
          </a:p>
          <a:p>
            <a:r>
              <a:rPr lang="en-US" dirty="0" smtClean="0"/>
              <a:t>25 </a:t>
            </a:r>
            <a:r>
              <a:rPr lang="en-US" dirty="0"/>
              <a:t>had hyaline changes. </a:t>
            </a:r>
            <a:endParaRPr lang="az-Latn-AZ" dirty="0" smtClean="0"/>
          </a:p>
          <a:p>
            <a:r>
              <a:rPr lang="az-Latn-AZ" dirty="0" smtClean="0"/>
              <a:t>1 xəstədə nüks sonrası ikinci miomektomi uygulanmışdır</a:t>
            </a:r>
          </a:p>
          <a:p>
            <a:r>
              <a:rPr lang="az-Latn-AZ" dirty="0" smtClean="0"/>
              <a:t>1 xəstdə TAH BSOdan 9 ay sonra benign leyomiom metastazı qeyd edilib</a:t>
            </a:r>
          </a:p>
        </p:txBody>
      </p:sp>
    </p:spTree>
    <p:extLst>
      <p:ext uri="{BB962C8B-B14F-4D97-AF65-F5344CB8AC3E}">
        <p14:creationId xmlns:p14="http://schemas.microsoft.com/office/powerpoint/2010/main" val="1631543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995" y="648586"/>
            <a:ext cx="10832805" cy="5528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z-Latn-AZ" dirty="0" smtClean="0"/>
              <a:t>Digər çalışmada</a:t>
            </a:r>
            <a:r>
              <a:rPr lang="en-US" dirty="0" smtClean="0"/>
              <a:t> </a:t>
            </a:r>
            <a:r>
              <a:rPr lang="en-US" dirty="0"/>
              <a:t>Ly et </a:t>
            </a:r>
            <a:r>
              <a:rPr lang="en-US" dirty="0" smtClean="0"/>
              <a:t>al</a:t>
            </a:r>
            <a:r>
              <a:rPr lang="az-Latn-AZ" dirty="0" smtClean="0"/>
              <a:t>.</a:t>
            </a:r>
            <a:r>
              <a:rPr lang="en-US" dirty="0" smtClean="0"/>
              <a:t> </a:t>
            </a:r>
            <a:r>
              <a:rPr lang="en-US" dirty="0"/>
              <a:t>51 ALM </a:t>
            </a:r>
            <a:endParaRPr lang="az-Latn-AZ" dirty="0" smtClean="0"/>
          </a:p>
          <a:p>
            <a:r>
              <a:rPr lang="en-US" dirty="0" smtClean="0"/>
              <a:t>30 </a:t>
            </a:r>
            <a:r>
              <a:rPr lang="en-US" dirty="0"/>
              <a:t>cases </a:t>
            </a:r>
            <a:r>
              <a:rPr lang="az-Latn-AZ" dirty="0" smtClean="0"/>
              <a:t>-</a:t>
            </a:r>
            <a:r>
              <a:rPr lang="en-US" dirty="0" smtClean="0"/>
              <a:t> </a:t>
            </a:r>
            <a:r>
              <a:rPr lang="en-US" dirty="0"/>
              <a:t>diffuse atypia </a:t>
            </a:r>
            <a:endParaRPr lang="az-Latn-AZ" dirty="0" smtClean="0"/>
          </a:p>
          <a:p>
            <a:r>
              <a:rPr lang="az-Latn-AZ" dirty="0" smtClean="0"/>
              <a:t>37</a:t>
            </a:r>
            <a:r>
              <a:rPr lang="en-US" dirty="0" smtClean="0"/>
              <a:t> </a:t>
            </a:r>
            <a:r>
              <a:rPr lang="en-US" dirty="0"/>
              <a:t>cases </a:t>
            </a:r>
            <a:r>
              <a:rPr lang="en-US" dirty="0" smtClean="0"/>
              <a:t>1 </a:t>
            </a:r>
            <a:r>
              <a:rPr lang="en-US" dirty="0"/>
              <a:t>mitosis/10 HPF </a:t>
            </a:r>
            <a:endParaRPr lang="az-Latn-AZ" dirty="0" smtClean="0"/>
          </a:p>
          <a:p>
            <a:r>
              <a:rPr lang="az-Latn-AZ" dirty="0" smtClean="0"/>
              <a:t>13 </a:t>
            </a:r>
            <a:r>
              <a:rPr lang="en-US" dirty="0" smtClean="0"/>
              <a:t>cases 1 </a:t>
            </a:r>
            <a:r>
              <a:rPr lang="en-US" dirty="0"/>
              <a:t>to 3 mitoses/10 HPF. </a:t>
            </a:r>
            <a:endParaRPr lang="az-Latn-AZ" dirty="0" smtClean="0"/>
          </a:p>
          <a:p>
            <a:r>
              <a:rPr lang="en-US" dirty="0" smtClean="0"/>
              <a:t>12 </a:t>
            </a:r>
            <a:r>
              <a:rPr lang="en-US" dirty="0"/>
              <a:t>cases with ischemic necrosis. </a:t>
            </a:r>
            <a:endParaRPr lang="az-Latn-AZ" dirty="0" smtClean="0"/>
          </a:p>
          <a:p>
            <a:r>
              <a:rPr lang="az-Latn-AZ" dirty="0" smtClean="0"/>
              <a:t>1 case 7.5 il sonra </a:t>
            </a:r>
            <a:r>
              <a:rPr lang="en-US" dirty="0" smtClean="0"/>
              <a:t>retroperitoneum </a:t>
            </a:r>
            <a:r>
              <a:rPr lang="az-Latn-AZ" dirty="0" smtClean="0"/>
              <a:t>T</a:t>
            </a:r>
            <a:r>
              <a:rPr lang="en-US" dirty="0" err="1" smtClean="0"/>
              <a:t>umor</a:t>
            </a:r>
            <a:r>
              <a:rPr lang="en-US" dirty="0" smtClean="0"/>
              <a:t> </a:t>
            </a:r>
            <a:r>
              <a:rPr lang="az-Latn-AZ" dirty="0" smtClean="0"/>
              <a:t>ölçüsü</a:t>
            </a:r>
            <a:r>
              <a:rPr lang="en-US" dirty="0" smtClean="0"/>
              <a:t> </a:t>
            </a:r>
            <a:r>
              <a:rPr lang="en-US" dirty="0"/>
              <a:t>5.8 cm, </a:t>
            </a:r>
            <a:r>
              <a:rPr lang="az-Latn-AZ" dirty="0" smtClean="0"/>
              <a:t>K</a:t>
            </a:r>
            <a:r>
              <a:rPr lang="en-US" dirty="0" err="1" smtClean="0"/>
              <a:t>oagulative</a:t>
            </a:r>
            <a:r>
              <a:rPr lang="en-US" dirty="0" smtClean="0"/>
              <a:t> ne</a:t>
            </a:r>
            <a:r>
              <a:rPr lang="az-Latn-AZ" dirty="0" smtClean="0"/>
              <a:t>k</a:t>
            </a:r>
            <a:r>
              <a:rPr lang="en-US" dirty="0" err="1" smtClean="0"/>
              <a:t>ro</a:t>
            </a:r>
            <a:r>
              <a:rPr lang="az-Latn-AZ" dirty="0" smtClean="0"/>
              <a:t>z ocağı, </a:t>
            </a:r>
            <a:r>
              <a:rPr lang="en-US" dirty="0" smtClean="0"/>
              <a:t>6 </a:t>
            </a:r>
            <a:r>
              <a:rPr lang="en-US" dirty="0"/>
              <a:t>mitoses/10 HPF. </a:t>
            </a:r>
            <a:endParaRPr lang="az-Latn-AZ" dirty="0" smtClean="0"/>
          </a:p>
          <a:p>
            <a:endParaRPr lang="az-Latn-AZ" dirty="0" smtClean="0"/>
          </a:p>
          <a:p>
            <a:r>
              <a:rPr lang="en-US" dirty="0" smtClean="0"/>
              <a:t>Ly </a:t>
            </a:r>
            <a:r>
              <a:rPr lang="en-US" dirty="0"/>
              <a:t>et al </a:t>
            </a:r>
            <a:r>
              <a:rPr lang="az-Latn-AZ" dirty="0" smtClean="0"/>
              <a:t>hüceyrəsəl atipiyanı degenerativ dəyişikliklər zəminində vəya DNA metilizasyonun neoplastik </a:t>
            </a:r>
            <a:r>
              <a:rPr lang="az-Latn-AZ" dirty="0" smtClean="0"/>
              <a:t>dəyişikliklər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88701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051" y="444137"/>
            <a:ext cx="10996749" cy="5732826"/>
          </a:xfrm>
        </p:spPr>
        <p:txBody>
          <a:bodyPr>
            <a:normAutofit/>
          </a:bodyPr>
          <a:lstStyle/>
          <a:p>
            <a:endParaRPr lang="az-Latn-AZ" dirty="0" smtClean="0"/>
          </a:p>
          <a:p>
            <a:endParaRPr lang="az-Latn-AZ" dirty="0"/>
          </a:p>
          <a:p>
            <a:r>
              <a:rPr lang="az-Latn-AZ" dirty="0" smtClean="0"/>
              <a:t>Bəzi araştırmalar Bizzar LM-u demek olar ki tamamen benign varyant olduğunu irəli sürür lakin </a:t>
            </a:r>
            <a:r>
              <a:rPr lang="tr-TR" dirty="0" smtClean="0"/>
              <a:t>WHO təsnifatına atipik leyomiomalar</a:t>
            </a:r>
            <a:r>
              <a:rPr lang="az-Latn-AZ" dirty="0" smtClean="0"/>
              <a:t>a</a:t>
            </a:r>
            <a:r>
              <a:rPr lang="tr-TR" dirty="0" smtClean="0"/>
              <a:t> daxildir.</a:t>
            </a:r>
            <a:endParaRPr lang="az-Latn-AZ" dirty="0" smtClean="0"/>
          </a:p>
          <a:p>
            <a:r>
              <a:rPr lang="en-US" i="1" dirty="0" err="1" smtClean="0"/>
              <a:t>Downes</a:t>
            </a:r>
            <a:r>
              <a:rPr lang="en-US" i="1" dirty="0" smtClean="0"/>
              <a:t> and Hart</a:t>
            </a:r>
            <a:r>
              <a:rPr lang="az-Latn-AZ" i="1" dirty="0" smtClean="0"/>
              <a:t> et, </a:t>
            </a:r>
            <a:r>
              <a:rPr lang="en-US" dirty="0" smtClean="0"/>
              <a:t>Evans </a:t>
            </a:r>
            <a:r>
              <a:rPr lang="en-US" i="1" dirty="0" smtClean="0"/>
              <a:t>et al</a:t>
            </a:r>
            <a:r>
              <a:rPr lang="az-Latn-AZ" i="1" dirty="0" smtClean="0"/>
              <a:t> </a:t>
            </a:r>
            <a:r>
              <a:rPr lang="az-Latn-AZ" dirty="0" smtClean="0"/>
              <a:t>11 il təgibdə olan 24 xəstə</a:t>
            </a:r>
          </a:p>
          <a:p>
            <a:r>
              <a:rPr lang="az-Latn-AZ" dirty="0" smtClean="0"/>
              <a:t>20 TAH, 4 Miomektomi   </a:t>
            </a:r>
          </a:p>
          <a:p>
            <a:r>
              <a:rPr lang="en-US" dirty="0" smtClean="0"/>
              <a:t>Evans </a:t>
            </a:r>
            <a:r>
              <a:rPr lang="en-US" i="1" dirty="0" smtClean="0"/>
              <a:t>et al</a:t>
            </a:r>
            <a:r>
              <a:rPr lang="az-Latn-AZ" dirty="0" smtClean="0"/>
              <a:t> eyni nəticələr. </a:t>
            </a:r>
          </a:p>
          <a:p>
            <a:endParaRPr lang="az-Latn-AZ" i="1" dirty="0"/>
          </a:p>
          <a:p>
            <a:r>
              <a:rPr lang="en-US" dirty="0" smtClean="0"/>
              <a:t>1</a:t>
            </a:r>
            <a:r>
              <a:rPr lang="az-Latn-AZ" dirty="0" smtClean="0"/>
              <a:t>/</a:t>
            </a:r>
            <a:r>
              <a:rPr lang="en-US" dirty="0" smtClean="0"/>
              <a:t>13 </a:t>
            </a:r>
            <a:r>
              <a:rPr lang="en-US" dirty="0" err="1" smtClean="0"/>
              <a:t>myomectom</a:t>
            </a:r>
            <a:r>
              <a:rPr lang="az-Latn-AZ" dirty="0" smtClean="0"/>
              <a:t>i sonrası</a:t>
            </a:r>
            <a:r>
              <a:rPr lang="en-US" dirty="0" smtClean="0"/>
              <a:t>, 22 </a:t>
            </a:r>
            <a:r>
              <a:rPr lang="az-Latn-AZ" dirty="0" smtClean="0"/>
              <a:t>ay təgib, lokal nüks</a:t>
            </a:r>
            <a:endParaRPr lang="az-Latn-AZ" i="1" dirty="0" smtClean="0"/>
          </a:p>
        </p:txBody>
      </p:sp>
    </p:spTree>
    <p:extLst>
      <p:ext uri="{BB962C8B-B14F-4D97-AF65-F5344CB8AC3E}">
        <p14:creationId xmlns:p14="http://schemas.microsoft.com/office/powerpoint/2010/main" val="2853329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555" y="-635"/>
            <a:ext cx="5974426" cy="6858000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828800" y="6278880"/>
            <a:ext cx="1619794" cy="470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7067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z-Latn-AZ" b="1" dirty="0" smtClean="0">
                <a:solidFill>
                  <a:schemeClr val="accent5"/>
                </a:solidFill>
              </a:rPr>
              <a:t>STUMP</a:t>
            </a:r>
            <a:endParaRPr lang="tr-TR" b="1" dirty="0">
              <a:solidFill>
                <a:schemeClr val="accent5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Ümumdünya</a:t>
            </a:r>
            <a:r>
              <a:rPr lang="en-US" dirty="0" smtClean="0"/>
              <a:t> </a:t>
            </a:r>
            <a:r>
              <a:rPr lang="en-US" dirty="0" err="1" smtClean="0"/>
              <a:t>Səhiyyə</a:t>
            </a:r>
            <a:r>
              <a:rPr lang="en-US" dirty="0" smtClean="0"/>
              <a:t> </a:t>
            </a:r>
            <a:r>
              <a:rPr lang="en-US" dirty="0" err="1" smtClean="0"/>
              <a:t>Təşkilatının</a:t>
            </a:r>
            <a:r>
              <a:rPr lang="en-US" dirty="0" smtClean="0"/>
              <a:t> [</a:t>
            </a:r>
            <a:r>
              <a:rPr lang="tr-TR" dirty="0" smtClean="0"/>
              <a:t>WHO</a:t>
            </a:r>
            <a:r>
              <a:rPr lang="en-US" dirty="0" smtClean="0"/>
              <a:t>] </a:t>
            </a:r>
            <a:r>
              <a:rPr lang="en-US" dirty="0" err="1" smtClean="0"/>
              <a:t>təsnifatına</a:t>
            </a:r>
            <a:r>
              <a:rPr lang="en-US" dirty="0" smtClean="0"/>
              <a:t> </a:t>
            </a:r>
            <a:r>
              <a:rPr lang="en-US" dirty="0" err="1" smtClean="0"/>
              <a:t>görə</a:t>
            </a:r>
            <a:r>
              <a:rPr lang="en-US" dirty="0" smtClean="0"/>
              <a:t>, </a:t>
            </a:r>
            <a:r>
              <a:rPr lang="en-US" dirty="0" err="1" smtClean="0"/>
              <a:t>qeyri-müəyyən</a:t>
            </a:r>
            <a:r>
              <a:rPr lang="en-US" dirty="0" smtClean="0"/>
              <a:t> </a:t>
            </a:r>
            <a:r>
              <a:rPr lang="en-US" dirty="0" err="1" smtClean="0"/>
              <a:t>bəd</a:t>
            </a:r>
            <a:r>
              <a:rPr lang="tr-TR" dirty="0" smtClean="0"/>
              <a:t>l</a:t>
            </a:r>
            <a:r>
              <a:rPr lang="az-Latn-AZ" dirty="0" smtClean="0"/>
              <a:t>ik</a:t>
            </a:r>
            <a:r>
              <a:rPr lang="en-US" dirty="0" smtClean="0"/>
              <a:t> </a:t>
            </a:r>
            <a:r>
              <a:rPr lang="en-US" dirty="0" err="1" smtClean="0"/>
              <a:t>potensiallı</a:t>
            </a:r>
            <a:r>
              <a:rPr lang="en-US" dirty="0" smtClean="0"/>
              <a:t> </a:t>
            </a:r>
            <a:r>
              <a:rPr lang="en-US" dirty="0" err="1" smtClean="0"/>
              <a:t>uşaqlığın</a:t>
            </a:r>
            <a:r>
              <a:rPr lang="en-US" dirty="0" smtClean="0"/>
              <a:t> </a:t>
            </a:r>
            <a:r>
              <a:rPr lang="az-Latn-AZ" dirty="0" smtClean="0"/>
              <a:t>saya</a:t>
            </a:r>
            <a:r>
              <a:rPr lang="en-US" dirty="0" smtClean="0"/>
              <a:t> </a:t>
            </a:r>
            <a:r>
              <a:rPr lang="en-US" dirty="0" err="1" smtClean="0"/>
              <a:t>əzələ</a:t>
            </a:r>
            <a:r>
              <a:rPr lang="en-US" dirty="0" smtClean="0"/>
              <a:t> </a:t>
            </a:r>
            <a:r>
              <a:rPr lang="en-US" dirty="0" err="1" smtClean="0"/>
              <a:t>şişləri</a:t>
            </a:r>
            <a:r>
              <a:rPr lang="en-US" dirty="0" smtClean="0"/>
              <a:t> [STUMP] </a:t>
            </a:r>
            <a:r>
              <a:rPr lang="en-US" dirty="0" err="1" smtClean="0"/>
              <a:t>patoloji</a:t>
            </a:r>
            <a:r>
              <a:rPr lang="en-US" dirty="0" smtClean="0"/>
              <a:t> </a:t>
            </a:r>
            <a:r>
              <a:rPr lang="en-US" dirty="0" err="1" smtClean="0"/>
              <a:t>xüsusiyyətləri</a:t>
            </a:r>
            <a:r>
              <a:rPr lang="en-US" dirty="0" smtClean="0"/>
              <a:t> </a:t>
            </a:r>
            <a:r>
              <a:rPr lang="en-US" dirty="0" err="1" smtClean="0"/>
              <a:t>ilə</a:t>
            </a:r>
            <a:r>
              <a:rPr lang="en-US" dirty="0" smtClean="0"/>
              <a:t> </a:t>
            </a:r>
            <a:r>
              <a:rPr lang="en-US" dirty="0" err="1" smtClean="0"/>
              <a:t>leiomyosarkoma</a:t>
            </a:r>
            <a:r>
              <a:rPr lang="en-US" dirty="0" smtClean="0"/>
              <a:t> </a:t>
            </a:r>
            <a:r>
              <a:rPr lang="en-US" dirty="0" err="1" smtClean="0"/>
              <a:t>ilə</a:t>
            </a:r>
            <a:r>
              <a:rPr lang="en-US" dirty="0" smtClean="0"/>
              <a:t> </a:t>
            </a:r>
            <a:r>
              <a:rPr lang="en-US" dirty="0" err="1" smtClean="0"/>
              <a:t>asanlıqla</a:t>
            </a:r>
            <a:r>
              <a:rPr lang="en-US" dirty="0" smtClean="0"/>
              <a:t> </a:t>
            </a:r>
            <a:r>
              <a:rPr lang="en-US" dirty="0" err="1" smtClean="0"/>
              <a:t>qarışdırılan</a:t>
            </a:r>
            <a:r>
              <a:rPr lang="az-Latn-AZ" dirty="0" smtClean="0"/>
              <a:t> </a:t>
            </a:r>
            <a:r>
              <a:rPr lang="en-US" dirty="0" smtClean="0"/>
              <a:t>(LMS)</a:t>
            </a:r>
            <a:r>
              <a:rPr lang="az-Latn-AZ" dirty="0" smtClean="0"/>
              <a:t>nin kriteriyalara cavab verməyən</a:t>
            </a:r>
            <a:r>
              <a:rPr lang="en-US" dirty="0" smtClean="0"/>
              <a:t>, </a:t>
            </a:r>
            <a:r>
              <a:rPr lang="az-Latn-AZ" dirty="0" smtClean="0"/>
              <a:t>və</a:t>
            </a:r>
            <a:r>
              <a:rPr lang="en-US" dirty="0" smtClean="0"/>
              <a:t> </a:t>
            </a:r>
            <a:r>
              <a:rPr lang="en-US" dirty="0" err="1" smtClean="0"/>
              <a:t>leiomioma</a:t>
            </a:r>
            <a:r>
              <a:rPr lang="en-US" dirty="0" smtClean="0"/>
              <a:t> (LM) </a:t>
            </a:r>
            <a:r>
              <a:rPr lang="en-US" dirty="0" err="1" smtClean="0"/>
              <a:t>meyarlarına</a:t>
            </a:r>
            <a:r>
              <a:rPr lang="en-US" dirty="0" smtClean="0"/>
              <a:t> </a:t>
            </a:r>
            <a:r>
              <a:rPr lang="en-US" dirty="0" err="1" smtClean="0"/>
              <a:t>cavab</a:t>
            </a:r>
            <a:r>
              <a:rPr lang="en-US" dirty="0" smtClean="0"/>
              <a:t> </a:t>
            </a:r>
            <a:r>
              <a:rPr lang="en-US" dirty="0" err="1" smtClean="0"/>
              <a:t>verməyən</a:t>
            </a:r>
            <a:r>
              <a:rPr lang="en-US" dirty="0" smtClean="0"/>
              <a:t> </a:t>
            </a:r>
            <a:r>
              <a:rPr lang="az-Latn-AZ" dirty="0" smtClean="0"/>
              <a:t>lezyonlardır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920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26" y="1036615"/>
            <a:ext cx="7592316" cy="5532901"/>
          </a:xfrm>
        </p:spPr>
      </p:pic>
    </p:spTree>
    <p:extLst>
      <p:ext uri="{BB962C8B-B14F-4D97-AF65-F5344CB8AC3E}">
        <p14:creationId xmlns:p14="http://schemas.microsoft.com/office/powerpoint/2010/main" val="2909106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673" y="87086"/>
            <a:ext cx="11652069" cy="6601097"/>
          </a:xfrm>
        </p:spPr>
        <p:txBody>
          <a:bodyPr>
            <a:normAutofit/>
          </a:bodyPr>
          <a:lstStyle/>
          <a:p>
            <a:pPr algn="just"/>
            <a:endParaRPr lang="en-US" dirty="0"/>
          </a:p>
          <a:p>
            <a:pPr marL="0" indent="0" algn="just">
              <a:buNone/>
            </a:pPr>
            <a:r>
              <a:rPr lang="en-US" dirty="0" smtClean="0"/>
              <a:t>Uterus</a:t>
            </a:r>
            <a:r>
              <a:rPr lang="az-Latn-AZ" dirty="0" smtClean="0"/>
              <a:t> </a:t>
            </a:r>
            <a:r>
              <a:rPr lang="az-Latn-AZ" dirty="0"/>
              <a:t>mezenximal şişlərinin təsnifatı </a:t>
            </a:r>
            <a:endParaRPr lang="en-US" dirty="0" smtClean="0"/>
          </a:p>
          <a:p>
            <a:pPr algn="just"/>
            <a:r>
              <a:rPr lang="az-Latn-AZ" dirty="0" smtClean="0"/>
              <a:t>STUMP</a:t>
            </a:r>
            <a:r>
              <a:rPr lang="az-Latn-AZ" dirty="0"/>
              <a:t>, </a:t>
            </a:r>
            <a:endParaRPr lang="en-US" dirty="0" smtClean="0"/>
          </a:p>
          <a:p>
            <a:pPr algn="just"/>
            <a:r>
              <a:rPr lang="en-US" dirty="0"/>
              <a:t>A</a:t>
            </a:r>
            <a:r>
              <a:rPr lang="az-Latn-AZ" dirty="0" smtClean="0"/>
              <a:t>tipik leiomioma,</a:t>
            </a:r>
            <a:endParaRPr lang="en-US" dirty="0" smtClean="0"/>
          </a:p>
          <a:p>
            <a:pPr algn="just"/>
            <a:r>
              <a:rPr lang="en-US" dirty="0" smtClean="0"/>
              <a:t>Atypical </a:t>
            </a:r>
            <a:r>
              <a:rPr lang="en-US" dirty="0"/>
              <a:t>leiomyoma with low risk of</a:t>
            </a:r>
            <a:r>
              <a:rPr lang="az-Latn-AZ" dirty="0"/>
              <a:t> </a:t>
            </a:r>
            <a:r>
              <a:rPr lang="en-US" dirty="0"/>
              <a:t>recurrence</a:t>
            </a:r>
            <a:r>
              <a:rPr lang="az-Latn-AZ" dirty="0" smtClean="0"/>
              <a:t> </a:t>
            </a:r>
            <a:endParaRPr lang="en-US" dirty="0" smtClean="0"/>
          </a:p>
          <a:p>
            <a:pPr algn="just"/>
            <a:r>
              <a:rPr lang="en-US" dirty="0" smtClean="0"/>
              <a:t>Atypical </a:t>
            </a:r>
            <a:r>
              <a:rPr lang="en-US" dirty="0"/>
              <a:t>leiomyoma with low malignant potential</a:t>
            </a:r>
            <a:endParaRPr lang="en-US" dirty="0" smtClean="0"/>
          </a:p>
          <a:p>
            <a:pPr algn="just"/>
            <a:endParaRPr lang="en-US" dirty="0" smtClean="0"/>
          </a:p>
          <a:p>
            <a:r>
              <a:rPr lang="tr-TR" dirty="0" smtClean="0"/>
              <a:t>Ara morfoloji</a:t>
            </a:r>
            <a:r>
              <a:rPr lang="az-Latn-AZ" dirty="0" smtClean="0"/>
              <a:t>k</a:t>
            </a:r>
            <a:r>
              <a:rPr lang="tr-TR" dirty="0" smtClean="0"/>
              <a:t> </a:t>
            </a:r>
            <a:r>
              <a:rPr lang="tr-TR" dirty="0"/>
              <a:t>xüsusiyyətlərə malik problemli lezyonlar olduğundan </a:t>
            </a:r>
            <a:r>
              <a:rPr lang="tr-TR" dirty="0" smtClean="0"/>
              <a:t>diaqno</a:t>
            </a:r>
            <a:r>
              <a:rPr lang="az-Latn-AZ" dirty="0" smtClean="0"/>
              <a:t>stikası</a:t>
            </a:r>
            <a:r>
              <a:rPr lang="tr-TR" dirty="0" smtClean="0"/>
              <a:t> </a:t>
            </a:r>
            <a:r>
              <a:rPr lang="tr-TR" dirty="0"/>
              <a:t>və müalicəsi </a:t>
            </a:r>
            <a:r>
              <a:rPr lang="tr-TR" dirty="0" smtClean="0"/>
              <a:t>çətin</a:t>
            </a:r>
            <a:r>
              <a:rPr lang="en-US" dirty="0" err="1" smtClean="0"/>
              <a:t>lik</a:t>
            </a:r>
            <a:r>
              <a:rPr lang="en-US" dirty="0" smtClean="0"/>
              <a:t> </a:t>
            </a:r>
            <a:r>
              <a:rPr lang="en-US" dirty="0" err="1" smtClean="0"/>
              <a:t>yara</a:t>
            </a:r>
            <a:r>
              <a:rPr lang="az-Latn-AZ" dirty="0" smtClean="0"/>
              <a:t>dır</a:t>
            </a:r>
            <a:r>
              <a:rPr lang="tr-TR" dirty="0" smtClean="0"/>
              <a:t>. </a:t>
            </a:r>
            <a:endParaRPr lang="az-Latn-AZ" dirty="0" smtClean="0"/>
          </a:p>
          <a:p>
            <a:r>
              <a:rPr lang="tr-TR" dirty="0" smtClean="0"/>
              <a:t>Xəstəliyin </a:t>
            </a:r>
            <a:r>
              <a:rPr lang="tr-TR" dirty="0"/>
              <a:t>diaqnostikası, müalicəsi və təqibi üçün heç bir qəbul edilmiş təlimat </a:t>
            </a:r>
            <a:r>
              <a:rPr lang="az-Latn-AZ" dirty="0" smtClean="0"/>
              <a:t>(</a:t>
            </a:r>
            <a:r>
              <a:rPr lang="en-US" b="1" dirty="0" smtClean="0">
                <a:solidFill>
                  <a:srgbClr val="FF0000"/>
                </a:solidFill>
              </a:rPr>
              <a:t>No </a:t>
            </a:r>
            <a:r>
              <a:rPr lang="en-US" b="1" dirty="0">
                <a:solidFill>
                  <a:srgbClr val="FF0000"/>
                </a:solidFill>
              </a:rPr>
              <a:t>accepted</a:t>
            </a:r>
            <a:r>
              <a:rPr lang="az-Latn-AZ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guidelines</a:t>
            </a:r>
            <a:r>
              <a:rPr lang="en-US" dirty="0"/>
              <a:t> </a:t>
            </a:r>
            <a:r>
              <a:rPr lang="az-Latn-AZ" dirty="0" smtClean="0"/>
              <a:t>)</a:t>
            </a:r>
            <a:r>
              <a:rPr lang="tr-TR" dirty="0" smtClean="0"/>
              <a:t>müəyyən edilməmişdir</a:t>
            </a:r>
            <a:endParaRPr lang="tr-TR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8371112" y="1262742"/>
            <a:ext cx="2209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OVERLAP</a:t>
            </a:r>
            <a:endParaRPr lang="tr-TR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Правая фигурная скобка 1"/>
          <p:cNvSpPr/>
          <p:nvPr/>
        </p:nvSpPr>
        <p:spPr>
          <a:xfrm>
            <a:off x="7611291" y="679269"/>
            <a:ext cx="759821" cy="2569028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9517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1224" y="557349"/>
            <a:ext cx="11083834" cy="57850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Makroskopik</a:t>
            </a:r>
            <a:r>
              <a:rPr lang="en-US" dirty="0" smtClean="0"/>
              <a:t>, STUMPs</a:t>
            </a:r>
            <a:r>
              <a:rPr lang="az-Latn-AZ" dirty="0" smtClean="0"/>
              <a:t> tipik leyomioma ilə overlap</a:t>
            </a:r>
            <a:r>
              <a:rPr lang="en-US" dirty="0" smtClean="0"/>
              <a:t>.</a:t>
            </a:r>
            <a:endParaRPr lang="az-Latn-AZ" dirty="0" smtClean="0"/>
          </a:p>
          <a:p>
            <a:r>
              <a:rPr lang="az-Latn-AZ" dirty="0" smtClean="0"/>
              <a:t>Sərhədləri aydın görünən</a:t>
            </a:r>
            <a:r>
              <a:rPr lang="en-US" dirty="0"/>
              <a:t>.</a:t>
            </a:r>
            <a:endParaRPr lang="az-Latn-AZ" dirty="0" smtClean="0"/>
          </a:p>
          <a:p>
            <a:r>
              <a:rPr lang="en-US" dirty="0" smtClean="0"/>
              <a:t>non-</a:t>
            </a:r>
            <a:r>
              <a:rPr lang="en-US" dirty="0" err="1" smtClean="0"/>
              <a:t>encapsule</a:t>
            </a:r>
            <a:endParaRPr lang="az-Latn-AZ" dirty="0" smtClean="0"/>
          </a:p>
          <a:p>
            <a:r>
              <a:rPr lang="en-US" dirty="0" err="1" smtClean="0"/>
              <a:t>bəzən</a:t>
            </a:r>
            <a:r>
              <a:rPr lang="en-US" dirty="0" smtClean="0"/>
              <a:t> “pushing border”. </a:t>
            </a:r>
            <a:endParaRPr lang="az-Latn-AZ" dirty="0" smtClean="0"/>
          </a:p>
          <a:p>
            <a:r>
              <a:rPr lang="az-Latn-AZ" dirty="0" smtClean="0"/>
              <a:t>Kəsildiyində </a:t>
            </a:r>
            <a:r>
              <a:rPr lang="en-US" dirty="0" err="1" smtClean="0"/>
              <a:t>adətən</a:t>
            </a:r>
            <a:r>
              <a:rPr lang="en-US" dirty="0" smtClean="0"/>
              <a:t> </a:t>
            </a:r>
            <a:r>
              <a:rPr lang="en-US" dirty="0" err="1" smtClean="0"/>
              <a:t>ağ</a:t>
            </a:r>
            <a:r>
              <a:rPr lang="az-Latn-AZ" dirty="0" smtClean="0"/>
              <a:t>ımtıl bozumtul</a:t>
            </a:r>
            <a:r>
              <a:rPr lang="en-US" dirty="0" smtClean="0"/>
              <a:t>, </a:t>
            </a:r>
            <a:r>
              <a:rPr lang="az-Latn-AZ" dirty="0" smtClean="0"/>
              <a:t>sərt konsistensiyalıdır</a:t>
            </a:r>
            <a:endParaRPr lang="en-US" dirty="0"/>
          </a:p>
          <a:p>
            <a:r>
              <a:rPr lang="az-Latn-AZ" dirty="0" smtClean="0"/>
              <a:t>İnfark, hemorragiya və miksoid dəyişikliklər. </a:t>
            </a:r>
          </a:p>
          <a:p>
            <a:r>
              <a:rPr lang="az-Latn-AZ" dirty="0" smtClean="0"/>
              <a:t>Ortalama </a:t>
            </a:r>
            <a:r>
              <a:rPr lang="en-US" dirty="0" smtClean="0"/>
              <a:t>6</a:t>
            </a:r>
            <a:r>
              <a:rPr lang="az-Latn-AZ" dirty="0" smtClean="0"/>
              <a:t>-</a:t>
            </a:r>
            <a:r>
              <a:rPr lang="en-US" dirty="0" smtClean="0"/>
              <a:t>7 cm. </a:t>
            </a:r>
            <a:endParaRPr lang="az-Latn-AZ" dirty="0" smtClean="0"/>
          </a:p>
          <a:p>
            <a:r>
              <a:rPr lang="az-Latn-AZ" dirty="0" smtClean="0"/>
              <a:t>Miksoid sahələri izlənirsə daha çox parça alınmalıdır.</a:t>
            </a:r>
          </a:p>
          <a:p>
            <a:endParaRPr lang="az-Latn-AZ" dirty="0"/>
          </a:p>
          <a:p>
            <a:r>
              <a:rPr lang="az-Latn-AZ" dirty="0" smtClean="0"/>
              <a:t>Tumor ölçüsünün rekürens ilə əlagəli deyildir. </a:t>
            </a:r>
          </a:p>
          <a:p>
            <a:r>
              <a:rPr lang="az-Latn-AZ" dirty="0" smtClean="0"/>
              <a:t>Lakin İrregular kənarlar </a:t>
            </a:r>
            <a:r>
              <a:rPr lang="en-US" dirty="0" smtClean="0"/>
              <a:t>“pushing border”</a:t>
            </a:r>
            <a:r>
              <a:rPr lang="az-Latn-AZ" dirty="0" smtClean="0"/>
              <a:t> olan vakalarda rekürans daha yüksək göstərilir.</a:t>
            </a:r>
            <a:endParaRPr lang="tr-TR" dirty="0" smtClean="0"/>
          </a:p>
          <a:p>
            <a:endParaRPr lang="az-Latn-AZ" dirty="0" smtClean="0"/>
          </a:p>
        </p:txBody>
      </p:sp>
    </p:spTree>
    <p:extLst>
      <p:ext uri="{BB962C8B-B14F-4D97-AF65-F5344CB8AC3E}">
        <p14:creationId xmlns:p14="http://schemas.microsoft.com/office/powerpoint/2010/main" val="3266167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967" y="365125"/>
            <a:ext cx="8122433" cy="624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5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6" descr="multiple-uterine-fibro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97" y="173564"/>
            <a:ext cx="9175405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534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79" y="217822"/>
            <a:ext cx="8967344" cy="635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88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283" y="0"/>
            <a:ext cx="11674549" cy="659218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endParaRPr lang="az-Latn-AZ" dirty="0" smtClean="0"/>
          </a:p>
          <a:p>
            <a:pPr>
              <a:lnSpc>
                <a:spcPct val="110000"/>
              </a:lnSpc>
            </a:pPr>
            <a:r>
              <a:rPr lang="az-Latn-AZ" sz="6500" dirty="0" smtClean="0">
                <a:solidFill>
                  <a:srgbClr val="FF0000"/>
                </a:solidFill>
              </a:rPr>
              <a:t>YAŞ</a:t>
            </a:r>
            <a:endParaRPr lang="az-Latn-AZ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endParaRPr lang="az-Latn-AZ" dirty="0" smtClean="0"/>
          </a:p>
          <a:p>
            <a:pPr>
              <a:lnSpc>
                <a:spcPct val="110000"/>
              </a:lnSpc>
            </a:pPr>
            <a:r>
              <a:rPr lang="az-Latn-AZ" dirty="0" smtClean="0"/>
              <a:t>Uterusun saya əzələ tumorləri üzərində statistik araşdırmalarda xəstənin yaşı anlamlı parametre olarak alınır. </a:t>
            </a:r>
          </a:p>
          <a:p>
            <a:pPr>
              <a:lnSpc>
                <a:spcPct val="110000"/>
              </a:lnSpc>
            </a:pPr>
            <a:endParaRPr lang="az-Latn-AZ" dirty="0" smtClean="0"/>
          </a:p>
          <a:p>
            <a:pPr>
              <a:lnSpc>
                <a:spcPct val="110000"/>
              </a:lnSpc>
            </a:pPr>
            <a:r>
              <a:rPr lang="az-Latn-AZ" dirty="0" smtClean="0"/>
              <a:t>LMS diaqnozu qoyulmuş xəstələrin orta hesabla leyomiom diaqnozlu xəstələrdən təxminən </a:t>
            </a:r>
            <a:r>
              <a:rPr lang="az-Latn-AZ" b="1" dirty="0" smtClean="0"/>
              <a:t>10 yaş daha böyükdür </a:t>
            </a:r>
            <a:r>
              <a:rPr lang="az-Latn-AZ" dirty="0" smtClean="0"/>
              <a:t>və onların əksəriyyəti 40 yaşdan yuxarıdır.</a:t>
            </a:r>
            <a:endParaRPr lang="az-Latn-AZ" dirty="0"/>
          </a:p>
          <a:p>
            <a:pPr>
              <a:lnSpc>
                <a:spcPct val="110000"/>
              </a:lnSpc>
            </a:pPr>
            <a:endParaRPr lang="az-Latn-AZ" dirty="0" smtClean="0"/>
          </a:p>
          <a:p>
            <a:pPr>
              <a:lnSpc>
                <a:spcPct val="110000"/>
              </a:lnSpc>
            </a:pPr>
            <a:r>
              <a:rPr lang="az-Latn-AZ" dirty="0" smtClean="0"/>
              <a:t>STUMP diaqnozu qoyulan və sonradan </a:t>
            </a:r>
            <a:r>
              <a:rPr lang="az-Latn-AZ" u="sng" dirty="0" smtClean="0"/>
              <a:t>nüks edən </a:t>
            </a:r>
            <a:r>
              <a:rPr lang="az-Latn-AZ" dirty="0" smtClean="0"/>
              <a:t>xəstələrin yaşı, təqibdə olan </a:t>
            </a:r>
            <a:r>
              <a:rPr lang="az-Latn-AZ" u="sng" dirty="0" smtClean="0"/>
              <a:t>nüks görülməyən</a:t>
            </a:r>
            <a:r>
              <a:rPr lang="az-Latn-AZ" dirty="0" smtClean="0"/>
              <a:t> qadınların yaşından aşağıdır.</a:t>
            </a:r>
            <a:endParaRPr lang="az-Latn-AZ" dirty="0"/>
          </a:p>
          <a:p>
            <a:pPr>
              <a:lnSpc>
                <a:spcPct val="110000"/>
              </a:lnSpc>
            </a:pPr>
            <a:endParaRPr lang="az-Latn-AZ" dirty="0" smtClean="0"/>
          </a:p>
          <a:p>
            <a:pPr>
              <a:lnSpc>
                <a:spcPct val="110000"/>
              </a:lnSpc>
            </a:pPr>
            <a:r>
              <a:rPr lang="tr-TR" dirty="0" smtClean="0"/>
              <a:t>Postmenopozal qadınlarda </a:t>
            </a:r>
            <a:r>
              <a:rPr lang="tr-TR" b="1" u="sng" dirty="0" smtClean="0"/>
              <a:t>atipik leyomiomlar </a:t>
            </a:r>
            <a:r>
              <a:rPr lang="az-Latn-AZ" dirty="0" smtClean="0"/>
              <a:t>diaqnozu daha </a:t>
            </a:r>
            <a:r>
              <a:rPr lang="tr-TR" dirty="0" smtClean="0"/>
              <a:t>nadirdir. </a:t>
            </a:r>
            <a:r>
              <a:rPr lang="az-Latn-AZ" dirty="0" smtClean="0"/>
              <a:t>T</a:t>
            </a:r>
            <a:r>
              <a:rPr lang="tr-TR" dirty="0" smtClean="0"/>
              <a:t>ədqiqat</a:t>
            </a:r>
            <a:r>
              <a:rPr lang="az-Latn-AZ" dirty="0" smtClean="0"/>
              <a:t>larda</a:t>
            </a:r>
            <a:r>
              <a:rPr lang="tr-TR" dirty="0" smtClean="0"/>
              <a:t> orta yaş 43</a:t>
            </a:r>
            <a:r>
              <a:rPr lang="az-Latn-AZ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30727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920" y="130629"/>
            <a:ext cx="11895909" cy="65053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1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PATOLOJI DIAQNOSTIKADA TARIXI TƏKAMÜL</a:t>
            </a:r>
            <a:r>
              <a:rPr lang="en-US" sz="2000" u="sng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STUMP termini ilk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dəfə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1973-cü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ildə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Kempson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tərəfindən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dövrdə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mövcud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olan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histoloji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meyarlardan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istifadə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etməklə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sarkoma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kimi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təsnif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edilməsi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çətin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olan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bədxassəli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kliniki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davranışlı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şişləri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təsvir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etmək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üçün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təklif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edilmişdir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az-Latn-A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Daha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sonra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Stanford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tədqiqatında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Bell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problemli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z-Latn-A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vakaları incələmiş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az-Latn-A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Lakin bu məqalədə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“STUMP” termini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istifadə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edilməmişdir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‘</a:t>
            </a:r>
            <a:r>
              <a:rPr lang="en-US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ATYPICAL LEIOMYOMA WITH LIMITED EXPERIENCE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 (AL-LE), </a:t>
            </a:r>
          </a:p>
          <a:p>
            <a:pPr lvl="1">
              <a:lnSpc>
                <a:spcPct val="100000"/>
              </a:lnSpc>
            </a:pP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ocal or multifocal moderate-severe atypia, </a:t>
            </a:r>
          </a:p>
          <a:p>
            <a:pPr lvl="1">
              <a:lnSpc>
                <a:spcPct val="100000"/>
              </a:lnSpc>
            </a:pP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tumor cell necrosis </a:t>
            </a:r>
          </a:p>
          <a:p>
            <a:pPr lvl="1">
              <a:lnSpc>
                <a:spcPct val="100000"/>
              </a:lnSpc>
            </a:pP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itotic count equal or less to 10 mitoses per 10 high power fields [HPF]; 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‘</a:t>
            </a:r>
            <a:r>
              <a:rPr lang="en-US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SMOOTH MUSCLE TUMOR WITH LOW MALIGNANT POTENTIAL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 (SMT-LMP), </a:t>
            </a:r>
          </a:p>
          <a:p>
            <a:pPr lvl="1">
              <a:lnSpc>
                <a:spcPct val="100000"/>
              </a:lnSpc>
            </a:pP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characterized by tumor cell 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necrosis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with absent or minimal atypia v</a:t>
            </a:r>
            <a:r>
              <a:rPr lang="az-Latn-AZ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ə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mitoses/10 HPF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daha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 ‘</a:t>
            </a:r>
            <a:r>
              <a:rPr lang="en-US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ATYPICAL LEIOMYOMA</a:t>
            </a:r>
            <a:r>
              <a:rPr lang="az-Latn-AZ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LOW RISK OF RECURRENCE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 (AL-LRR), </a:t>
            </a:r>
            <a:endParaRPr lang="az-Latn-AZ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diffuse moderate-to-severe atypia, </a:t>
            </a:r>
            <a:endParaRPr lang="az-Latn-AZ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az-Latn-AZ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tumor cell necrosis </a:t>
            </a:r>
            <a:endParaRPr lang="az-Latn-AZ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az-Latn-AZ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mitoz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10/10 HPF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daha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az-Latn-A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4) ‘</a:t>
            </a:r>
            <a:r>
              <a:rPr lang="en-US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MITOTICALLY ACTIVE LEIOMYOMA WITH LIMITED EXPERIENCE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 (MAL-LE), </a:t>
            </a:r>
            <a:endParaRPr lang="az-Latn-AZ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az-Latn-A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z-Latn-A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20/10 HPF, but with no evidence of atypia and tumor cell necrosis.</a:t>
            </a:r>
            <a:endPara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300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474" y="634206"/>
            <a:ext cx="11791406" cy="6339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Eyni</a:t>
            </a:r>
            <a:r>
              <a:rPr lang="en-US" dirty="0" smtClean="0"/>
              <a:t> </a:t>
            </a:r>
            <a:r>
              <a:rPr lang="en-US" dirty="0" err="1"/>
              <a:t>məqalədə</a:t>
            </a:r>
            <a:r>
              <a:rPr lang="en-US" dirty="0"/>
              <a:t>, </a:t>
            </a:r>
            <a:r>
              <a:rPr lang="en-US" dirty="0" err="1"/>
              <a:t>müəlliflər</a:t>
            </a:r>
            <a:r>
              <a:rPr lang="en-US" dirty="0"/>
              <a:t>, </a:t>
            </a:r>
            <a:r>
              <a:rPr lang="en-US" dirty="0" err="1" smtClean="0"/>
              <a:t>üç</a:t>
            </a:r>
            <a:r>
              <a:rPr lang="en-US" dirty="0" smtClean="0"/>
              <a:t> </a:t>
            </a:r>
            <a:r>
              <a:rPr lang="en-US" dirty="0" err="1"/>
              <a:t>ən</a:t>
            </a:r>
            <a:r>
              <a:rPr lang="en-US" dirty="0"/>
              <a:t> </a:t>
            </a:r>
            <a:r>
              <a:rPr lang="en-US" dirty="0" err="1"/>
              <a:t>proqnostik</a:t>
            </a:r>
            <a:r>
              <a:rPr lang="en-US" dirty="0"/>
              <a:t> </a:t>
            </a:r>
            <a:r>
              <a:rPr lang="en-US" dirty="0" err="1"/>
              <a:t>xüsusiyyəti</a:t>
            </a:r>
            <a:r>
              <a:rPr lang="en-US" dirty="0"/>
              <a:t> </a:t>
            </a:r>
            <a:r>
              <a:rPr lang="en-US" dirty="0" err="1"/>
              <a:t>təsvir</a:t>
            </a:r>
            <a:r>
              <a:rPr lang="en-US" dirty="0"/>
              <a:t> </a:t>
            </a:r>
            <a:r>
              <a:rPr lang="en-US" dirty="0" err="1"/>
              <a:t>etdilər</a:t>
            </a:r>
            <a:r>
              <a:rPr lang="en-US" dirty="0" smtClean="0"/>
              <a:t>:</a:t>
            </a:r>
            <a:r>
              <a:rPr lang="az-Latn-AZ" dirty="0" smtClean="0"/>
              <a:t> </a:t>
            </a:r>
          </a:p>
          <a:p>
            <a:pPr marL="0" indent="0">
              <a:buNone/>
            </a:pPr>
            <a:r>
              <a:rPr lang="az-Latn-AZ" b="1" dirty="0" smtClean="0"/>
              <a:t>- D</a:t>
            </a:r>
            <a:r>
              <a:rPr lang="en-US" b="1" dirty="0" err="1" smtClean="0"/>
              <a:t>iffuz</a:t>
            </a:r>
            <a:r>
              <a:rPr lang="en-US" b="1" dirty="0" smtClean="0"/>
              <a:t> </a:t>
            </a:r>
            <a:r>
              <a:rPr lang="en-US" b="1" dirty="0" err="1" smtClean="0"/>
              <a:t>sitoloji</a:t>
            </a:r>
            <a:r>
              <a:rPr lang="az-Latn-AZ" b="1" dirty="0" smtClean="0"/>
              <a:t>k</a:t>
            </a:r>
            <a:r>
              <a:rPr lang="en-US" b="1" dirty="0" smtClean="0"/>
              <a:t> </a:t>
            </a:r>
            <a:r>
              <a:rPr lang="en-US" b="1" dirty="0" err="1"/>
              <a:t>atipiya</a:t>
            </a:r>
            <a:r>
              <a:rPr lang="en-US" b="1" dirty="0" smtClean="0"/>
              <a:t>,</a:t>
            </a:r>
            <a:endParaRPr lang="az-Latn-AZ" b="1" dirty="0" smtClean="0"/>
          </a:p>
          <a:p>
            <a:pPr marL="0" indent="0">
              <a:buNone/>
            </a:pPr>
            <a:r>
              <a:rPr lang="az-Latn-AZ" b="1" dirty="0" smtClean="0"/>
              <a:t>- N</a:t>
            </a:r>
            <a:r>
              <a:rPr lang="en-US" b="1" dirty="0" err="1" smtClean="0"/>
              <a:t>ekroz</a:t>
            </a:r>
            <a:endParaRPr lang="az-Latn-AZ" b="1" dirty="0" smtClean="0"/>
          </a:p>
          <a:p>
            <a:pPr marL="0" indent="0">
              <a:buNone/>
            </a:pPr>
            <a:r>
              <a:rPr lang="az-Latn-AZ" b="1" dirty="0" smtClean="0"/>
              <a:t>- </a:t>
            </a:r>
            <a:r>
              <a:rPr lang="en-US" b="1" dirty="0" smtClean="0"/>
              <a:t>≥ </a:t>
            </a:r>
            <a:r>
              <a:rPr lang="en-US" b="1" dirty="0"/>
              <a:t>10 </a:t>
            </a:r>
            <a:r>
              <a:rPr lang="en-US" b="1" dirty="0" err="1"/>
              <a:t>mitoz</a:t>
            </a:r>
            <a:r>
              <a:rPr lang="en-US" b="1" dirty="0"/>
              <a:t>/10 HPF</a:t>
            </a:r>
            <a:r>
              <a:rPr lang="en-US" b="1" dirty="0" smtClean="0"/>
              <a:t>,</a:t>
            </a:r>
            <a:endParaRPr lang="az-Latn-AZ" b="1" dirty="0" smtClean="0"/>
          </a:p>
          <a:p>
            <a:pPr marL="0" indent="0">
              <a:buNone/>
            </a:pPr>
            <a:r>
              <a:rPr lang="az-Latn-AZ" dirty="0" smtClean="0"/>
              <a:t>B</a:t>
            </a:r>
            <a:r>
              <a:rPr lang="en-US" dirty="0" err="1" smtClean="0"/>
              <a:t>eləliklə</a:t>
            </a:r>
            <a:r>
              <a:rPr lang="en-US" dirty="0"/>
              <a:t>,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üç</a:t>
            </a:r>
            <a:r>
              <a:rPr lang="en-US" dirty="0"/>
              <a:t> </a:t>
            </a:r>
            <a:r>
              <a:rPr lang="en-US" dirty="0" err="1"/>
              <a:t>xüsusiyyətdən</a:t>
            </a:r>
            <a:r>
              <a:rPr lang="en-US" dirty="0"/>
              <a:t> </a:t>
            </a:r>
            <a:r>
              <a:rPr lang="en-US" dirty="0" err="1"/>
              <a:t>ən</a:t>
            </a:r>
            <a:r>
              <a:rPr lang="en-US" dirty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/>
              <a:t>ikisini</a:t>
            </a:r>
            <a:r>
              <a:rPr lang="en-US" dirty="0"/>
              <a:t> </a:t>
            </a:r>
            <a:r>
              <a:rPr lang="en-US" dirty="0" err="1"/>
              <a:t>göstərən</a:t>
            </a:r>
            <a:r>
              <a:rPr lang="en-US" dirty="0"/>
              <a:t> </a:t>
            </a:r>
            <a:r>
              <a:rPr lang="en-US" dirty="0" err="1"/>
              <a:t>şişlərin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LEYOMIOSARKOMALAR</a:t>
            </a:r>
            <a:r>
              <a:rPr lang="en-US" dirty="0" smtClean="0"/>
              <a:t> </a:t>
            </a:r>
            <a:r>
              <a:rPr lang="en-US" dirty="0" err="1"/>
              <a:t>kimi</a:t>
            </a:r>
            <a:r>
              <a:rPr lang="en-US" dirty="0"/>
              <a:t> </a:t>
            </a:r>
            <a:r>
              <a:rPr lang="en-US" dirty="0" err="1"/>
              <a:t>şərh</a:t>
            </a:r>
            <a:r>
              <a:rPr lang="en-US" dirty="0"/>
              <a:t> </a:t>
            </a:r>
            <a:r>
              <a:rPr lang="en-US" dirty="0" err="1"/>
              <a:t>edilməsini</a:t>
            </a:r>
            <a:r>
              <a:rPr lang="en-US" dirty="0"/>
              <a:t> </a:t>
            </a:r>
            <a:r>
              <a:rPr lang="en-US" dirty="0" err="1"/>
              <a:t>təklif</a:t>
            </a:r>
            <a:r>
              <a:rPr lang="en-US" dirty="0"/>
              <a:t> </a:t>
            </a:r>
            <a:r>
              <a:rPr lang="en-US" dirty="0" err="1"/>
              <a:t>edir</a:t>
            </a:r>
            <a:r>
              <a:rPr lang="en-US" dirty="0"/>
              <a:t>.</a:t>
            </a:r>
            <a:endParaRPr lang="en-US" dirty="0" smtClean="0"/>
          </a:p>
          <a:p>
            <a:r>
              <a:rPr lang="az-Latn-AZ" dirty="0" smtClean="0"/>
              <a:t>Le</a:t>
            </a:r>
            <a:r>
              <a:rPr lang="en-US" dirty="0" err="1" smtClean="0"/>
              <a:t>iomyomalar</a:t>
            </a:r>
            <a:r>
              <a:rPr lang="en-US" dirty="0" smtClean="0"/>
              <a:t> </a:t>
            </a:r>
            <a:r>
              <a:rPr lang="en-US" dirty="0" err="1"/>
              <a:t>mitotik</a:t>
            </a:r>
            <a:r>
              <a:rPr lang="en-US" dirty="0"/>
              <a:t> </a:t>
            </a:r>
            <a:r>
              <a:rPr lang="en-US" dirty="0" err="1"/>
              <a:t>sayı</a:t>
            </a:r>
            <a:r>
              <a:rPr lang="en-US" dirty="0"/>
              <a:t> &lt; 4/10 HPF </a:t>
            </a:r>
            <a:r>
              <a:rPr lang="en-US" dirty="0" err="1"/>
              <a:t>olan</a:t>
            </a:r>
            <a:r>
              <a:rPr lang="en-US" dirty="0"/>
              <a:t>, </a:t>
            </a:r>
            <a:r>
              <a:rPr lang="en-US" dirty="0" err="1"/>
              <a:t>atipik</a:t>
            </a:r>
            <a:r>
              <a:rPr lang="en-US" dirty="0"/>
              <a:t> </a:t>
            </a:r>
            <a:r>
              <a:rPr lang="en-US" dirty="0" err="1"/>
              <a:t>hüceyrələr</a:t>
            </a:r>
            <a:r>
              <a:rPr lang="en-US" dirty="0"/>
              <a:t> </a:t>
            </a:r>
            <a:r>
              <a:rPr lang="en-US" dirty="0" err="1" smtClean="0"/>
              <a:t>və</a:t>
            </a:r>
            <a:r>
              <a:rPr lang="en-US" dirty="0" smtClean="0"/>
              <a:t> </a:t>
            </a:r>
            <a:r>
              <a:rPr lang="az-Latn-AZ" dirty="0" smtClean="0"/>
              <a:t>tumor </a:t>
            </a:r>
            <a:r>
              <a:rPr lang="en-US" dirty="0" err="1" smtClean="0"/>
              <a:t>nekrozu</a:t>
            </a:r>
            <a:r>
              <a:rPr lang="en-US" dirty="0" smtClean="0"/>
              <a:t> </a:t>
            </a:r>
            <a:r>
              <a:rPr lang="en-US" dirty="0" err="1"/>
              <a:t>olmayan</a:t>
            </a:r>
            <a:r>
              <a:rPr lang="en-US" dirty="0"/>
              <a:t> </a:t>
            </a:r>
            <a:r>
              <a:rPr lang="en-US" dirty="0" err="1"/>
              <a:t>şişlər</a:t>
            </a:r>
            <a:r>
              <a:rPr lang="en-US" dirty="0"/>
              <a:t> </a:t>
            </a:r>
            <a:r>
              <a:rPr lang="en-US" dirty="0" err="1"/>
              <a:t>kimi</a:t>
            </a:r>
            <a:r>
              <a:rPr lang="en-US" dirty="0"/>
              <a:t> </a:t>
            </a:r>
            <a:r>
              <a:rPr lang="en-US" dirty="0" err="1"/>
              <a:t>müəyyən</a:t>
            </a:r>
            <a:r>
              <a:rPr lang="en-US" dirty="0"/>
              <a:t> </a:t>
            </a:r>
            <a:r>
              <a:rPr lang="en-US" dirty="0" err="1" smtClean="0"/>
              <a:t>edilmişdir</a:t>
            </a:r>
            <a:r>
              <a:rPr lang="en-US" dirty="0" smtClean="0"/>
              <a:t>.</a:t>
            </a:r>
            <a:endParaRPr lang="az-Latn-A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509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565" y="221324"/>
            <a:ext cx="11066417" cy="521960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/>
              <a:t>Bu </a:t>
            </a:r>
            <a:r>
              <a:rPr lang="en-US" dirty="0" err="1" smtClean="0"/>
              <a:t>günə</a:t>
            </a:r>
            <a:r>
              <a:rPr lang="en-US" dirty="0" smtClean="0"/>
              <a:t> </a:t>
            </a:r>
            <a:r>
              <a:rPr lang="en-US" dirty="0" err="1" smtClean="0"/>
              <a:t>qədər</a:t>
            </a:r>
            <a:r>
              <a:rPr lang="en-US" dirty="0" smtClean="0"/>
              <a:t> STUMPs </a:t>
            </a:r>
            <a:r>
              <a:rPr lang="en-US" dirty="0" err="1" smtClean="0"/>
              <a:t>haqqında</a:t>
            </a:r>
            <a:r>
              <a:rPr lang="en-US" dirty="0" smtClean="0"/>
              <a:t> </a:t>
            </a:r>
            <a:r>
              <a:rPr lang="en-US" dirty="0" err="1" smtClean="0"/>
              <a:t>nəşr</a:t>
            </a:r>
            <a:r>
              <a:rPr lang="en-US" dirty="0" smtClean="0"/>
              <a:t> </a:t>
            </a:r>
            <a:r>
              <a:rPr lang="en-US" dirty="0" err="1" smtClean="0"/>
              <a:t>olunan</a:t>
            </a:r>
            <a:r>
              <a:rPr lang="en-US" dirty="0" smtClean="0"/>
              <a:t> </a:t>
            </a:r>
            <a:r>
              <a:rPr lang="en-US" dirty="0" err="1" smtClean="0"/>
              <a:t>ən</a:t>
            </a:r>
            <a:r>
              <a:rPr lang="en-US" dirty="0" smtClean="0"/>
              <a:t> </a:t>
            </a:r>
            <a:r>
              <a:rPr lang="en-US" dirty="0" err="1" smtClean="0"/>
              <a:t>böyük</a:t>
            </a:r>
            <a:r>
              <a:rPr lang="en-US" dirty="0" smtClean="0"/>
              <a:t> </a:t>
            </a:r>
            <a:r>
              <a:rPr lang="en-US" dirty="0" err="1" smtClean="0"/>
              <a:t>seriyalar</a:t>
            </a:r>
            <a:r>
              <a:rPr lang="en-US" dirty="0" smtClean="0"/>
              <a:t> </a:t>
            </a:r>
            <a:r>
              <a:rPr lang="en-US" b="1" u="sng" dirty="0" err="1" smtClean="0">
                <a:solidFill>
                  <a:schemeClr val="accent1"/>
                </a:solidFill>
              </a:rPr>
              <a:t>Guntupalli</a:t>
            </a:r>
            <a:r>
              <a:rPr lang="en-US" b="1" u="sng" dirty="0" smtClean="0">
                <a:solidFill>
                  <a:schemeClr val="accent1"/>
                </a:solidFill>
              </a:rPr>
              <a:t> </a:t>
            </a:r>
            <a:r>
              <a:rPr lang="az-Latn-AZ" dirty="0" smtClean="0"/>
              <a:t>STUMP-un beş patoloji kateqoriyası müəyyən edilmişdir:</a:t>
            </a:r>
          </a:p>
          <a:p>
            <a:r>
              <a:rPr lang="en-US" dirty="0" smtClean="0"/>
              <a:t>1) tumor cell necrosis, no atypia, and a mitotic index </a:t>
            </a:r>
            <a:r>
              <a:rPr lang="tr-TR" b="1" dirty="0" smtClean="0"/>
              <a:t>&lt;</a:t>
            </a:r>
            <a:r>
              <a:rPr lang="en-US" dirty="0" smtClean="0"/>
              <a:t>10/10 HPF; </a:t>
            </a:r>
          </a:p>
          <a:p>
            <a:r>
              <a:rPr lang="en-US" dirty="0" smtClean="0"/>
              <a:t>2) tumors characterized by diffuse atypia, no tumor cell necrosis, and a mitotic index &lt;10/10 HPF; </a:t>
            </a:r>
          </a:p>
          <a:p>
            <a:r>
              <a:rPr lang="en-US" dirty="0" smtClean="0"/>
              <a:t>3) tumors showing a mitotic index </a:t>
            </a:r>
            <a:r>
              <a:rPr lang="tr-TR" dirty="0" smtClean="0"/>
              <a:t>&gt;</a:t>
            </a:r>
            <a:r>
              <a:rPr lang="en-US" dirty="0" smtClean="0"/>
              <a:t>20/10 HPF but without atypia or tumor cell necrosis; </a:t>
            </a:r>
          </a:p>
          <a:p>
            <a:r>
              <a:rPr lang="en-US" b="1" dirty="0" smtClean="0">
                <a:solidFill>
                  <a:srgbClr val="00B0F0"/>
                </a:solidFill>
              </a:rPr>
              <a:t>4) tumors with increased cellularity with a mitotic index </a:t>
            </a:r>
            <a:r>
              <a:rPr lang="tr-TR" b="1" dirty="0" smtClean="0">
                <a:solidFill>
                  <a:srgbClr val="00B0F0"/>
                </a:solidFill>
              </a:rPr>
              <a:t>&gt;</a:t>
            </a:r>
            <a:r>
              <a:rPr lang="en-US" b="1" dirty="0" smtClean="0">
                <a:solidFill>
                  <a:srgbClr val="00B0F0"/>
                </a:solidFill>
              </a:rPr>
              <a:t>4/10 HPF;</a:t>
            </a:r>
            <a:r>
              <a:rPr lang="az-Latn-AZ" b="1" dirty="0" smtClean="0">
                <a:solidFill>
                  <a:srgbClr val="00B0F0"/>
                </a:solidFill>
              </a:rPr>
              <a:t>???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5) tumors showing IRREGULAR</a:t>
            </a:r>
            <a:r>
              <a:rPr lang="az-Latn-AZ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MARGINS OR VASCULAR INVASION at the periphery of the tumor. 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479" y="5154205"/>
            <a:ext cx="6258598" cy="154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06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az-Latn-AZ" dirty="0" smtClean="0"/>
              <a:t>Y</a:t>
            </a:r>
            <a:r>
              <a:rPr lang="en-US" dirty="0" err="1" smtClean="0"/>
              <a:t>alnız</a:t>
            </a:r>
            <a:r>
              <a:rPr lang="en-US" dirty="0" smtClean="0"/>
              <a:t> 3/41 </a:t>
            </a:r>
            <a:r>
              <a:rPr lang="en-US" dirty="0" err="1" smtClean="0"/>
              <a:t>xəstə</a:t>
            </a:r>
            <a:r>
              <a:rPr lang="en-US" dirty="0" smtClean="0"/>
              <a:t> (7,3%) </a:t>
            </a:r>
            <a:r>
              <a:rPr lang="en-US" dirty="0" err="1" smtClean="0"/>
              <a:t>residiv</a:t>
            </a:r>
            <a:r>
              <a:rPr lang="en-US" dirty="0" smtClean="0"/>
              <a:t> </a:t>
            </a:r>
            <a:r>
              <a:rPr lang="en-US" dirty="0" err="1" smtClean="0"/>
              <a:t>gö</a:t>
            </a:r>
            <a:r>
              <a:rPr lang="az-Latn-AZ" dirty="0" smtClean="0"/>
              <a:t>rüldü</a:t>
            </a:r>
            <a:r>
              <a:rPr lang="en-US" dirty="0" smtClean="0"/>
              <a:t>. </a:t>
            </a:r>
            <a:endParaRPr lang="az-Latn-AZ" dirty="0" smtClean="0"/>
          </a:p>
          <a:p>
            <a:pPr algn="just"/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xəstədə</a:t>
            </a:r>
            <a:r>
              <a:rPr lang="en-US" dirty="0" smtClean="0"/>
              <a:t> </a:t>
            </a:r>
            <a:r>
              <a:rPr lang="en-US" dirty="0" err="1" smtClean="0"/>
              <a:t>residiv</a:t>
            </a:r>
            <a:r>
              <a:rPr lang="en-US" dirty="0" smtClean="0"/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leyomiosarkoma</a:t>
            </a:r>
            <a:r>
              <a:rPr lang="az-Latn-AZ" dirty="0" smtClean="0"/>
              <a:t> oldu</a:t>
            </a:r>
            <a:r>
              <a:rPr lang="en-US" dirty="0" smtClean="0"/>
              <a:t>.</a:t>
            </a:r>
          </a:p>
          <a:p>
            <a:pPr algn="just"/>
            <a:r>
              <a:rPr lang="tr-TR" dirty="0" smtClean="0"/>
              <a:t>Orijinal Stenford </a:t>
            </a:r>
            <a:r>
              <a:rPr lang="az-Latn-AZ" dirty="0" smtClean="0"/>
              <a:t>kriteriyalarında olmayan 5-ci bənd</a:t>
            </a:r>
            <a:r>
              <a:rPr lang="tr-TR" dirty="0" smtClean="0"/>
              <a:t>, </a:t>
            </a:r>
            <a:r>
              <a:rPr lang="az-Latn-AZ" dirty="0" smtClean="0"/>
              <a:t>residiv göstərən vakalarda müşahidə edilməyib.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48958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74" y="261257"/>
            <a:ext cx="10770326" cy="675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12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7839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en-US" sz="32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2010 </a:t>
            </a:r>
            <a:r>
              <a:rPr lang="en-US" sz="3200" b="1" dirty="0" smtClean="0">
                <a:solidFill>
                  <a:srgbClr val="FF0000"/>
                </a:solidFill>
              </a:rPr>
              <a:t>D' Angelo and Prat </a:t>
            </a:r>
            <a:r>
              <a:rPr lang="en-US" sz="3200" dirty="0" smtClean="0"/>
              <a:t>STUMP</a:t>
            </a:r>
            <a:r>
              <a:rPr lang="az-Latn-AZ" sz="3200" dirty="0" smtClean="0"/>
              <a:t> kriteriləri</a:t>
            </a:r>
            <a:r>
              <a:rPr lang="en-US" sz="3200" dirty="0" smtClean="0"/>
              <a:t>: </a:t>
            </a:r>
            <a:endParaRPr lang="en-US" sz="3200" dirty="0" smtClean="0"/>
          </a:p>
          <a:p>
            <a:pPr>
              <a:lnSpc>
                <a:spcPct val="100000"/>
              </a:lnSpc>
            </a:pPr>
            <a:r>
              <a:rPr lang="en-US" sz="3200" dirty="0" smtClean="0"/>
              <a:t>1) tumor cell </a:t>
            </a:r>
            <a:r>
              <a:rPr lang="en-US" sz="3200" b="1" dirty="0" smtClean="0">
                <a:solidFill>
                  <a:schemeClr val="accent1"/>
                </a:solidFill>
              </a:rPr>
              <a:t>necrosis</a:t>
            </a:r>
            <a:r>
              <a:rPr lang="en-US" sz="3200" dirty="0" smtClean="0"/>
              <a:t> in a typical leiomyoma; </a:t>
            </a:r>
          </a:p>
          <a:p>
            <a:pPr>
              <a:lnSpc>
                <a:spcPct val="100000"/>
              </a:lnSpc>
            </a:pPr>
            <a:r>
              <a:rPr lang="en-US" sz="3200" dirty="0" smtClean="0"/>
              <a:t>2) </a:t>
            </a:r>
            <a:r>
              <a:rPr lang="en-US" sz="3200" b="1" dirty="0" smtClean="0">
                <a:solidFill>
                  <a:schemeClr val="accent1"/>
                </a:solidFill>
              </a:rPr>
              <a:t>NECROSIS</a:t>
            </a:r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OF UNCERTAIN TYPE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smtClean="0"/>
              <a:t>with a mitotic count ≥10/10 HPFs, or marked diffuse atypia; </a:t>
            </a:r>
          </a:p>
          <a:p>
            <a:pPr>
              <a:lnSpc>
                <a:spcPct val="100000"/>
              </a:lnSpc>
            </a:pPr>
            <a:r>
              <a:rPr lang="en-US" sz="3200" dirty="0" smtClean="0"/>
              <a:t>3) marked diffuse or focal atypia with a borderline mitotic count; </a:t>
            </a:r>
          </a:p>
          <a:p>
            <a:pPr>
              <a:lnSpc>
                <a:spcPct val="100000"/>
              </a:lnSpc>
            </a:pPr>
            <a:r>
              <a:rPr lang="en-US" sz="3200" dirty="0" smtClean="0"/>
              <a:t>4) </a:t>
            </a:r>
            <a:r>
              <a:rPr lang="en-US" sz="3200" b="1" dirty="0" smtClean="0">
                <a:solidFill>
                  <a:srgbClr val="0070C0"/>
                </a:solidFill>
              </a:rPr>
              <a:t>NECROSIS DIFFICULT TO </a:t>
            </a:r>
            <a:r>
              <a:rPr lang="en-US" sz="3200" b="1" dirty="0" smtClean="0">
                <a:solidFill>
                  <a:srgbClr val="0070C0"/>
                </a:solidFill>
              </a:rPr>
              <a:t>CLASSIFY</a:t>
            </a:r>
            <a:r>
              <a:rPr lang="en-US" sz="3200" dirty="0" smtClean="0"/>
              <a:t>; </a:t>
            </a:r>
            <a:endParaRPr lang="en-US" sz="3200" dirty="0"/>
          </a:p>
          <a:p>
            <a:pPr>
              <a:lnSpc>
                <a:spcPct val="100000"/>
              </a:lnSpc>
            </a:pPr>
            <a:endParaRPr lang="az-Latn-AZ" sz="3200" dirty="0" smtClean="0"/>
          </a:p>
          <a:p>
            <a:pPr>
              <a:lnSpc>
                <a:spcPct val="100000"/>
              </a:lnSpc>
            </a:pPr>
            <a:r>
              <a:rPr lang="az-Latn-AZ" sz="3200" dirty="0" smtClean="0"/>
              <a:t>Müəlliflərin Notu </a:t>
            </a:r>
            <a:r>
              <a:rPr lang="az-Latn-AZ" sz="3200" dirty="0" smtClean="0">
                <a:sym typeface="Wingdings" panose="05000000000000000000" pitchFamily="2" charset="2"/>
              </a:rPr>
              <a:t> </a:t>
            </a:r>
            <a:r>
              <a:rPr lang="az-Latn-AZ" sz="3200" dirty="0" smtClean="0"/>
              <a:t>patolog</a:t>
            </a:r>
            <a:r>
              <a:rPr lang="en-US" sz="3200" dirty="0" smtClean="0"/>
              <a:t> </a:t>
            </a:r>
            <a:r>
              <a:rPr lang="az-Latn-AZ" sz="3200" dirty="0" smtClean="0"/>
              <a:t>doğru diaqnoz üçün </a:t>
            </a:r>
            <a:r>
              <a:rPr lang="en-US" sz="3200" dirty="0" err="1" smtClean="0"/>
              <a:t>hər</a:t>
            </a:r>
            <a:r>
              <a:rPr lang="en-US" sz="3200" dirty="0" smtClean="0"/>
              <a:t> </a:t>
            </a:r>
            <a:r>
              <a:rPr lang="en-US" sz="3200" dirty="0" err="1" smtClean="0"/>
              <a:t>cür</a:t>
            </a:r>
            <a:r>
              <a:rPr lang="en-US" sz="3200" dirty="0" smtClean="0"/>
              <a:t> </a:t>
            </a:r>
            <a:r>
              <a:rPr lang="en-US" sz="3200" dirty="0" err="1" smtClean="0"/>
              <a:t>səy</a:t>
            </a:r>
            <a:r>
              <a:rPr lang="en-US" sz="3200" dirty="0" smtClean="0"/>
              <a:t> </a:t>
            </a:r>
            <a:r>
              <a:rPr lang="en-US" sz="3200" dirty="0" err="1" smtClean="0"/>
              <a:t>göstərməlidir</a:t>
            </a:r>
            <a:r>
              <a:rPr lang="en-US" sz="3200" dirty="0" smtClean="0"/>
              <a:t>, </a:t>
            </a:r>
            <a:r>
              <a:rPr lang="en-US" sz="3200" dirty="0" err="1" smtClean="0"/>
              <a:t>çünki</a:t>
            </a:r>
            <a:r>
              <a:rPr lang="en-US" sz="3200" dirty="0" smtClean="0"/>
              <a:t> STUMP </a:t>
            </a:r>
            <a:r>
              <a:rPr lang="en-US" sz="3200" dirty="0" err="1" smtClean="0"/>
              <a:t>kimi</a:t>
            </a:r>
            <a:r>
              <a:rPr lang="en-US" sz="3200" dirty="0" smtClean="0"/>
              <a:t> </a:t>
            </a:r>
            <a:r>
              <a:rPr lang="en-US" sz="3200" dirty="0" err="1" smtClean="0"/>
              <a:t>diaqnoz</a:t>
            </a:r>
            <a:r>
              <a:rPr lang="en-US" sz="3200" dirty="0" smtClean="0"/>
              <a:t> </a:t>
            </a:r>
            <a:r>
              <a:rPr lang="en-US" sz="3200" dirty="0" err="1" smtClean="0"/>
              <a:t>qoyulan</a:t>
            </a:r>
            <a:r>
              <a:rPr lang="en-US" sz="3200" dirty="0" smtClean="0"/>
              <a:t> </a:t>
            </a:r>
            <a:r>
              <a:rPr lang="az-Latn-AZ" sz="3200" dirty="0" smtClean="0"/>
              <a:t>tumorlerin</a:t>
            </a:r>
            <a:r>
              <a:rPr lang="en-US" sz="3200" dirty="0" smtClean="0"/>
              <a:t> </a:t>
            </a:r>
            <a:r>
              <a:rPr lang="en-US" sz="3200" dirty="0" err="1" smtClean="0"/>
              <a:t>əksəriyyəti</a:t>
            </a:r>
            <a:r>
              <a:rPr lang="en-US" sz="3200" dirty="0" smtClean="0"/>
              <a:t> </a:t>
            </a:r>
            <a:r>
              <a:rPr lang="az-Latn-AZ" sz="3200" dirty="0" smtClean="0"/>
              <a:t>yaxşı proqnoza sahibdir.</a:t>
            </a:r>
            <a:endParaRPr lang="en-US" sz="3200" dirty="0" smtClean="0"/>
          </a:p>
          <a:p>
            <a:pPr marL="0" indent="0">
              <a:lnSpc>
                <a:spcPct val="100000"/>
              </a:lnSpc>
              <a:buNone/>
            </a:pPr>
            <a:endParaRPr lang="az-Latn-AZ" sz="3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07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711" y="425302"/>
            <a:ext cx="11600121" cy="618814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 smtClean="0">
                <a:solidFill>
                  <a:srgbClr val="FF0000"/>
                </a:solidFill>
              </a:rPr>
              <a:t>Gupta et al.</a:t>
            </a:r>
            <a:r>
              <a:rPr lang="en-US" dirty="0" smtClean="0"/>
              <a:t> 22 uterine STUMPs. </a:t>
            </a:r>
            <a:r>
              <a:rPr lang="az-Latn-AZ" dirty="0" smtClean="0"/>
              <a:t>(</a:t>
            </a:r>
            <a:r>
              <a:rPr lang="tr-TR" b="1" dirty="0" smtClean="0">
                <a:solidFill>
                  <a:srgbClr val="FF0000"/>
                </a:solidFill>
              </a:rPr>
              <a:t>2018 </a:t>
            </a:r>
            <a:r>
              <a:rPr lang="tr-TR" dirty="0" smtClean="0"/>
              <a:t>Aug;73(2):284-298</a:t>
            </a:r>
            <a:r>
              <a:rPr lang="az-Latn-AZ" dirty="0" smtClean="0"/>
              <a:t>)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1) tumor </a:t>
            </a:r>
            <a:r>
              <a:rPr lang="en-US" b="1" dirty="0" smtClean="0">
                <a:solidFill>
                  <a:schemeClr val="accent1"/>
                </a:solidFill>
              </a:rPr>
              <a:t>necrosis</a:t>
            </a:r>
            <a:r>
              <a:rPr lang="en-US" dirty="0" smtClean="0"/>
              <a:t> </a:t>
            </a:r>
            <a:r>
              <a:rPr lang="az-Latn-AZ" b="1" u="sng" dirty="0" smtClean="0"/>
              <a:t>qeyri müəyyən vəya tam klassifiye edilməyən</a:t>
            </a:r>
            <a:r>
              <a:rPr lang="en-US" b="1" u="sng" dirty="0" smtClean="0"/>
              <a:t>;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2) </a:t>
            </a:r>
            <a:r>
              <a:rPr lang="en-US" b="1" dirty="0" smtClean="0">
                <a:solidFill>
                  <a:schemeClr val="accent1"/>
                </a:solidFill>
              </a:rPr>
              <a:t>diffuse or multifocal </a:t>
            </a:r>
            <a:r>
              <a:rPr lang="en-US" dirty="0" smtClean="0"/>
              <a:t>atypia and a </a:t>
            </a:r>
            <a:r>
              <a:rPr lang="en-US" b="1" dirty="0" smtClean="0">
                <a:solidFill>
                  <a:schemeClr val="accent1"/>
                </a:solidFill>
              </a:rPr>
              <a:t>borderline</a:t>
            </a:r>
            <a:r>
              <a:rPr lang="en-US" dirty="0" smtClean="0"/>
              <a:t> mitotic count (8–9 mitoses/10 HPF);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3) </a:t>
            </a:r>
            <a:r>
              <a:rPr lang="az-Latn-AZ" dirty="0" smtClean="0"/>
              <a:t>Atipiya və nekroz olmadan lakin </a:t>
            </a:r>
            <a:r>
              <a:rPr lang="en-US" dirty="0" smtClean="0"/>
              <a:t>mitotic index </a:t>
            </a:r>
            <a:r>
              <a:rPr lang="tr-TR" dirty="0" smtClean="0"/>
              <a:t>&gt;</a:t>
            </a:r>
            <a:r>
              <a:rPr lang="en-US" dirty="0" smtClean="0"/>
              <a:t> 15/10HPF;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4) </a:t>
            </a:r>
            <a:r>
              <a:rPr lang="en-US" b="1" dirty="0" smtClean="0">
                <a:solidFill>
                  <a:schemeClr val="accent1"/>
                </a:solidFill>
              </a:rPr>
              <a:t>COAGULATIVE/ISCHEMIC NECROSIS </a:t>
            </a:r>
            <a:r>
              <a:rPr lang="en-US" dirty="0" smtClean="0"/>
              <a:t>IN MULTIFOCAL OR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IRREGULARLY-SHAPED FOCI</a:t>
            </a:r>
            <a:r>
              <a:rPr lang="en-US" dirty="0" smtClean="0"/>
              <a:t>;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5)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EPITHELIOID MORPHOLOGY AND MYXOID </a:t>
            </a:r>
            <a:r>
              <a:rPr lang="az-Latn-AZ" dirty="0" smtClean="0"/>
              <a:t>---</a:t>
            </a:r>
            <a:r>
              <a:rPr lang="en-US" dirty="0" smtClean="0"/>
              <a:t> atypia </a:t>
            </a:r>
            <a:r>
              <a:rPr lang="az-Latn-AZ" dirty="0" smtClean="0"/>
              <a:t>vəya</a:t>
            </a:r>
            <a:r>
              <a:rPr lang="en-US" dirty="0" smtClean="0"/>
              <a:t> proliferative activity; </a:t>
            </a:r>
          </a:p>
          <a:p>
            <a:pPr>
              <a:lnSpc>
                <a:spcPct val="120000"/>
              </a:lnSpc>
            </a:pPr>
            <a:r>
              <a:rPr lang="en-US" b="1" dirty="0" smtClean="0"/>
              <a:t>6) 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MYOMETRIAL INVASION </a:t>
            </a:r>
            <a:r>
              <a:rPr lang="en-US" b="1" dirty="0" smtClean="0"/>
              <a:t>IN THE </a:t>
            </a:r>
            <a:r>
              <a:rPr lang="en-US" b="1" u="sng" dirty="0" smtClean="0">
                <a:solidFill>
                  <a:srgbClr val="0070C0"/>
                </a:solidFill>
              </a:rPr>
              <a:t>ABSENCE</a:t>
            </a:r>
            <a:r>
              <a:rPr lang="en-US" b="1" u="sng" dirty="0" smtClean="0"/>
              <a:t> </a:t>
            </a:r>
            <a:r>
              <a:rPr lang="en-US" b="1" dirty="0" smtClean="0"/>
              <a:t>OF OTHER HISTOLOGICAL FEATURES OF MALIGNANCY;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7) </a:t>
            </a:r>
            <a:r>
              <a:rPr lang="en-US" b="1" u="sng" dirty="0" smtClean="0">
                <a:solidFill>
                  <a:srgbClr val="FF0000"/>
                </a:solidFill>
              </a:rPr>
              <a:t>ATYPICAL MITOTIC FIGURES </a:t>
            </a:r>
            <a:r>
              <a:rPr lang="en-US" b="1" dirty="0" smtClean="0"/>
              <a:t>IN THE </a:t>
            </a:r>
            <a:r>
              <a:rPr lang="en-US" b="1" u="sng" dirty="0" smtClean="0">
                <a:solidFill>
                  <a:srgbClr val="0070C0"/>
                </a:solidFill>
              </a:rPr>
              <a:t>ABSENCE</a:t>
            </a:r>
            <a:r>
              <a:rPr lang="en-US" b="1" dirty="0" smtClean="0"/>
              <a:t> OF OTHER HISTOLOGICAL FEATURES OF MALIGNANCY. </a:t>
            </a:r>
            <a:r>
              <a:rPr lang="az-Latn-AZ" b="1" dirty="0" smtClean="0">
                <a:solidFill>
                  <a:srgbClr val="FF0000"/>
                </a:solidFill>
              </a:rPr>
              <a:t> 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az-Latn-AZ" dirty="0" smtClean="0"/>
          </a:p>
          <a:p>
            <a:pPr>
              <a:lnSpc>
                <a:spcPct val="120000"/>
              </a:lnSpc>
            </a:pPr>
            <a:r>
              <a:rPr lang="az-Latn-AZ" b="1" dirty="0" smtClean="0"/>
              <a:t>REKÜRANS</a:t>
            </a:r>
            <a:r>
              <a:rPr lang="az-Latn-AZ" dirty="0" smtClean="0"/>
              <a:t>- </a:t>
            </a:r>
            <a:r>
              <a:rPr lang="en-US" dirty="0" smtClean="0"/>
              <a:t>8 (36.4%) moderate-severe nuclear atypia, epithelioid features, </a:t>
            </a:r>
            <a:r>
              <a:rPr lang="en-US" i="1" u="sng" dirty="0" smtClean="0">
                <a:solidFill>
                  <a:srgbClr val="FF0000"/>
                </a:solidFill>
              </a:rPr>
              <a:t>INFILTRATIVE OR IRREGULAR MARGINS</a:t>
            </a:r>
            <a:r>
              <a:rPr lang="en-US" dirty="0" smtClean="0"/>
              <a:t>, atypical mitoses, and vascular invasion. </a:t>
            </a:r>
            <a:endParaRPr lang="az-Latn-AZ" dirty="0" smtClean="0"/>
          </a:p>
        </p:txBody>
      </p:sp>
    </p:spTree>
    <p:extLst>
      <p:ext uri="{BB962C8B-B14F-4D97-AF65-F5344CB8AC3E}">
        <p14:creationId xmlns:p14="http://schemas.microsoft.com/office/powerpoint/2010/main" val="843291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257" y="252549"/>
            <a:ext cx="11843657" cy="5924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z-Latn-AZ" dirty="0" smtClean="0"/>
              <a:t>Epitelioid </a:t>
            </a:r>
            <a:r>
              <a:rPr lang="az-Latn-AZ" dirty="0"/>
              <a:t>və miksoid </a:t>
            </a:r>
            <a:r>
              <a:rPr lang="az-Latn-AZ" dirty="0" smtClean="0"/>
              <a:t>STUMP. </a:t>
            </a:r>
          </a:p>
          <a:p>
            <a:r>
              <a:rPr lang="az-Latn-AZ" dirty="0" smtClean="0"/>
              <a:t>Epitelioid- yuvarlaq vəya poligonal, eozinofilik granular vəya «clear» sitoplama </a:t>
            </a:r>
          </a:p>
          <a:p>
            <a:r>
              <a:rPr lang="az-Latn-AZ" dirty="0"/>
              <a:t>2-3 mitoz/10 </a:t>
            </a:r>
            <a:r>
              <a:rPr lang="az-Latn-AZ" dirty="0" smtClean="0"/>
              <a:t>HPF, koagulativ nekroz vəya atipiya olmadan </a:t>
            </a:r>
            <a:r>
              <a:rPr lang="az-Latn-AZ" b="1" dirty="0" smtClean="0">
                <a:solidFill>
                  <a:srgbClr val="00B0F0"/>
                </a:solidFill>
              </a:rPr>
              <a:t>STUMP</a:t>
            </a:r>
            <a:r>
              <a:rPr lang="az-Latn-AZ" dirty="0" smtClean="0"/>
              <a:t> </a:t>
            </a:r>
          </a:p>
          <a:p>
            <a:endParaRPr lang="az-Latn-AZ" dirty="0"/>
          </a:p>
          <a:p>
            <a:r>
              <a:rPr lang="az-Latn-AZ" dirty="0" smtClean="0"/>
              <a:t>Koagulativ nekroz və atipiya olmadan----- 1 Mitoz ---- </a:t>
            </a:r>
            <a:r>
              <a:rPr lang="en-US" dirty="0" err="1" smtClean="0"/>
              <a:t>myxoid</a:t>
            </a:r>
            <a:r>
              <a:rPr lang="en-US" dirty="0" smtClean="0"/>
              <a:t> </a:t>
            </a:r>
            <a:r>
              <a:rPr lang="en-US" dirty="0"/>
              <a:t>STUMPs </a:t>
            </a:r>
            <a:endParaRPr lang="az-Latn-AZ" dirty="0" smtClean="0"/>
          </a:p>
          <a:p>
            <a:r>
              <a:rPr lang="en-US" dirty="0" err="1" smtClean="0"/>
              <a:t>Myxoid</a:t>
            </a:r>
            <a:r>
              <a:rPr lang="en-US" dirty="0" smtClean="0"/>
              <a:t> STUMPs</a:t>
            </a:r>
            <a:r>
              <a:rPr lang="az-Latn-AZ" dirty="0" smtClean="0"/>
              <a:t> – </a:t>
            </a:r>
            <a:r>
              <a:rPr lang="en-US" dirty="0" smtClean="0"/>
              <a:t>h</a:t>
            </a:r>
            <a:r>
              <a:rPr lang="az-Latn-AZ" dirty="0" smtClean="0"/>
              <a:t>i</a:t>
            </a:r>
            <a:r>
              <a:rPr lang="en-US" dirty="0" err="1" smtClean="0"/>
              <a:t>po</a:t>
            </a:r>
            <a:r>
              <a:rPr lang="az-Latn-AZ" dirty="0" smtClean="0"/>
              <a:t>s</a:t>
            </a:r>
            <a:r>
              <a:rPr lang="en-US" dirty="0" err="1" smtClean="0"/>
              <a:t>ellular</a:t>
            </a:r>
            <a:r>
              <a:rPr lang="az-Latn-AZ" dirty="0" smtClean="0"/>
              <a:t>, </a:t>
            </a:r>
            <a:r>
              <a:rPr lang="en-US" dirty="0" err="1" smtClean="0"/>
              <a:t>Alcian</a:t>
            </a:r>
            <a:r>
              <a:rPr lang="en-US" dirty="0" smtClean="0"/>
              <a:t> blue</a:t>
            </a:r>
            <a:r>
              <a:rPr lang="az-Latn-AZ" dirty="0" smtClean="0"/>
              <a:t> </a:t>
            </a:r>
            <a:r>
              <a:rPr lang="tr-TR" dirty="0" smtClean="0"/>
              <a:t>positive</a:t>
            </a:r>
            <a:endParaRPr lang="tr-TR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43" y="3281141"/>
            <a:ext cx="4873648" cy="3576859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8584931" y="2136030"/>
            <a:ext cx="801188" cy="2002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0458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3" y="127502"/>
            <a:ext cx="8053560" cy="66968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028" y="609599"/>
            <a:ext cx="5884641" cy="52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74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217" y="156754"/>
            <a:ext cx="11031583" cy="6002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Bell’s </a:t>
            </a:r>
            <a:r>
              <a:rPr lang="az-Latn-AZ" sz="2400" dirty="0" smtClean="0"/>
              <a:t>çalışmasına dayanaraq </a:t>
            </a:r>
            <a:r>
              <a:rPr lang="en-US" sz="2400" b="1" dirty="0" smtClean="0">
                <a:solidFill>
                  <a:srgbClr val="FF0000"/>
                </a:solidFill>
              </a:rPr>
              <a:t>THE 2014 WHO GUIDELINES</a:t>
            </a:r>
            <a:r>
              <a:rPr lang="en-US" sz="2400" dirty="0" smtClean="0"/>
              <a:t>, STUMP: </a:t>
            </a:r>
            <a:endParaRPr lang="az-Latn-AZ" sz="2400" dirty="0" smtClean="0"/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i</a:t>
            </a:r>
            <a:r>
              <a:rPr lang="en-US" sz="2400" dirty="0" smtClean="0"/>
              <a:t>) </a:t>
            </a:r>
            <a:r>
              <a:rPr lang="az-Latn-AZ" sz="2400" dirty="0" smtClean="0"/>
              <a:t>şübhəli</a:t>
            </a:r>
            <a:r>
              <a:rPr lang="en-US" sz="2400" dirty="0" smtClean="0"/>
              <a:t> </a:t>
            </a:r>
            <a:r>
              <a:rPr lang="en-US" sz="2400" dirty="0" smtClean="0"/>
              <a:t>tumor </a:t>
            </a:r>
            <a:r>
              <a:rPr lang="en-US" sz="2400" dirty="0" smtClean="0"/>
              <a:t>necrosis </a:t>
            </a:r>
            <a:r>
              <a:rPr lang="az-Latn-AZ" sz="2400" dirty="0" smtClean="0"/>
              <a:t>və</a:t>
            </a:r>
            <a:r>
              <a:rPr lang="en-US" sz="2400" dirty="0" smtClean="0"/>
              <a:t> </a:t>
            </a:r>
            <a:r>
              <a:rPr lang="en-US" sz="2400" dirty="0" smtClean="0"/>
              <a:t>irregular </a:t>
            </a:r>
            <a:r>
              <a:rPr lang="az-Latn-AZ" sz="2400" dirty="0" smtClean="0"/>
              <a:t>kənarlar</a:t>
            </a:r>
            <a:r>
              <a:rPr lang="en-US" sz="2400" dirty="0" smtClean="0"/>
              <a:t>, </a:t>
            </a:r>
            <a:r>
              <a:rPr lang="en-US" sz="2400" dirty="0" smtClean="0"/>
              <a:t>any mitotic index with or without atypia; </a:t>
            </a:r>
            <a:endParaRPr lang="az-Latn-AZ" sz="2400" dirty="0" smtClean="0"/>
          </a:p>
          <a:p>
            <a:r>
              <a:rPr lang="en-US" sz="2400" dirty="0" smtClean="0"/>
              <a:t>(</a:t>
            </a:r>
            <a:r>
              <a:rPr lang="en-US" sz="2400" dirty="0" smtClean="0"/>
              <a:t>ii) </a:t>
            </a:r>
            <a:r>
              <a:rPr lang="en-US" sz="2400" dirty="0" smtClean="0"/>
              <a:t>tumor ne</a:t>
            </a:r>
            <a:r>
              <a:rPr lang="az-Latn-AZ" sz="2400" dirty="0" smtClean="0"/>
              <a:t>kroz olmadan</a:t>
            </a:r>
            <a:r>
              <a:rPr lang="en-US" sz="2400" dirty="0" smtClean="0"/>
              <a:t> </a:t>
            </a:r>
            <a:r>
              <a:rPr lang="en-US" sz="2400" dirty="0" smtClean="0"/>
              <a:t>and tumors with diffuse, moderate– severe atypia, up to 10 mitoses per 10 high-power fields (HPFs); </a:t>
            </a:r>
            <a:endParaRPr lang="az-Latn-AZ" sz="2400" dirty="0" smtClean="0"/>
          </a:p>
          <a:p>
            <a:r>
              <a:rPr lang="en-US" sz="2400" dirty="0" smtClean="0"/>
              <a:t>(</a:t>
            </a:r>
            <a:r>
              <a:rPr lang="en-US" sz="2400" dirty="0" smtClean="0"/>
              <a:t>iii) tumors with no necrosis or atypia, but with  15 mitoses per 10 HPFs; </a:t>
            </a:r>
            <a:endParaRPr lang="az-Latn-AZ" sz="2400" dirty="0" smtClean="0"/>
          </a:p>
          <a:p>
            <a:r>
              <a:rPr lang="en-US" sz="2400" dirty="0" smtClean="0"/>
              <a:t>(</a:t>
            </a:r>
            <a:r>
              <a:rPr lang="en-US" sz="2400" dirty="0" smtClean="0"/>
              <a:t>iv) epithelioid or </a:t>
            </a:r>
            <a:r>
              <a:rPr lang="en-US" sz="2400" dirty="0" err="1" smtClean="0"/>
              <a:t>myxoid</a:t>
            </a:r>
            <a:r>
              <a:rPr lang="en-US" sz="2400" dirty="0" smtClean="0"/>
              <a:t> leiomyomas with atypia, or nuclear mitotic figure intermediate between their benign and malignant counterparts; </a:t>
            </a:r>
            <a:endParaRPr lang="az-Latn-AZ" sz="2400" dirty="0" smtClean="0"/>
          </a:p>
          <a:p>
            <a:r>
              <a:rPr lang="en-US" dirty="0" smtClean="0"/>
              <a:t>(</a:t>
            </a:r>
            <a:r>
              <a:rPr lang="en-US" dirty="0" smtClean="0"/>
              <a:t>v) </a:t>
            </a:r>
            <a:r>
              <a:rPr lang="en-US" b="1" dirty="0" smtClean="0">
                <a:solidFill>
                  <a:srgbClr val="FF0000"/>
                </a:solidFill>
              </a:rPr>
              <a:t>SUSPECTED BUT NOT CONFIRMED THE PRESENCE OF EPITHELIOID OR MYXOID DIFFERENTIATION CHARACTERISTICS IN TUMORS. 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663" y="4252178"/>
            <a:ext cx="4711338" cy="2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24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753" y="159488"/>
            <a:ext cx="11173047" cy="6017475"/>
          </a:xfrm>
        </p:spPr>
        <p:txBody>
          <a:bodyPr>
            <a:normAutofit/>
          </a:bodyPr>
          <a:lstStyle/>
          <a:p>
            <a:r>
              <a:rPr lang="az-Latn-AZ" dirty="0" smtClean="0"/>
              <a:t>US- </a:t>
            </a:r>
            <a:r>
              <a:rPr lang="en-US" dirty="0" smtClean="0"/>
              <a:t>hypoechoic</a:t>
            </a:r>
            <a:r>
              <a:rPr lang="en-US" dirty="0"/>
              <a:t>, non-cystic </a:t>
            </a:r>
            <a:r>
              <a:rPr lang="en-US" dirty="0" smtClean="0"/>
              <a:t>nodules</a:t>
            </a:r>
            <a:r>
              <a:rPr lang="az-Latn-AZ" dirty="0" smtClean="0"/>
              <a:t>, </a:t>
            </a:r>
            <a:r>
              <a:rPr lang="en-US" dirty="0" smtClean="0"/>
              <a:t>low </a:t>
            </a:r>
            <a:r>
              <a:rPr lang="en-US" dirty="0"/>
              <a:t>blood flow signal </a:t>
            </a:r>
            <a:r>
              <a:rPr lang="en-US" dirty="0" err="1" smtClean="0">
                <a:hlinkClick r:id="rId2" tooltip="Learn more about doppler ultrasonography from ScienceDirect's AI-generated Topic Pages"/>
              </a:rPr>
              <a:t>doppler</a:t>
            </a:r>
            <a:r>
              <a:rPr lang="en-US" dirty="0" smtClean="0">
                <a:hlinkClick r:id="rId2" tooltip="Learn more about doppler ultrasonography from ScienceDirect's AI-generated Topic Pages"/>
              </a:rPr>
              <a:t> </a:t>
            </a:r>
            <a:r>
              <a:rPr lang="en-US" dirty="0">
                <a:hlinkClick r:id="rId2" tooltip="Learn more about doppler ultrasonography from ScienceDirect's AI-generated Topic Pages"/>
              </a:rPr>
              <a:t>ultrasonography</a:t>
            </a:r>
            <a:r>
              <a:rPr lang="en-US" dirty="0"/>
              <a:t>. </a:t>
            </a:r>
            <a:endParaRPr lang="az-Latn-AZ" dirty="0" smtClean="0"/>
          </a:p>
          <a:p>
            <a:r>
              <a:rPr lang="en-US" dirty="0" smtClean="0"/>
              <a:t>Ki-67 </a:t>
            </a:r>
            <a:r>
              <a:rPr lang="en-US" dirty="0"/>
              <a:t>index ranging from 10% to 30%. </a:t>
            </a:r>
            <a:endParaRPr lang="az-Latn-AZ" dirty="0" smtClean="0"/>
          </a:p>
          <a:p>
            <a:r>
              <a:rPr lang="en-US" dirty="0" smtClean="0"/>
              <a:t>ER</a:t>
            </a:r>
            <a:r>
              <a:rPr lang="en-US" dirty="0"/>
              <a:t>, </a:t>
            </a:r>
            <a:r>
              <a:rPr lang="en-US" dirty="0">
                <a:hlinkClick r:id="rId3" tooltip="Learn more about PR from ScienceDirect's AI-generated Topic Pages"/>
              </a:rPr>
              <a:t>PR</a:t>
            </a:r>
            <a:r>
              <a:rPr lang="en-US" dirty="0"/>
              <a:t>, </a:t>
            </a:r>
            <a:r>
              <a:rPr lang="en-US" dirty="0">
                <a:hlinkClick r:id="rId4" tooltip="Learn more about p16 from ScienceDirect's AI-generated Topic Pages"/>
              </a:rPr>
              <a:t>p16</a:t>
            </a:r>
            <a:r>
              <a:rPr lang="en-US" dirty="0"/>
              <a:t> and </a:t>
            </a:r>
            <a:r>
              <a:rPr lang="en-US" dirty="0" err="1">
                <a:hlinkClick r:id="rId5" tooltip="Learn more about Desmin from ScienceDirect's AI-generated Topic Pages"/>
              </a:rPr>
              <a:t>Desmin</a:t>
            </a:r>
            <a:r>
              <a:rPr lang="en-US" dirty="0"/>
              <a:t> was positively expressed in tumors. </a:t>
            </a:r>
            <a:endParaRPr lang="az-Latn-AZ" dirty="0" smtClean="0"/>
          </a:p>
          <a:p>
            <a:r>
              <a:rPr lang="en-US" dirty="0" smtClean="0"/>
              <a:t>21 </a:t>
            </a:r>
            <a:r>
              <a:rPr lang="en-US" dirty="0"/>
              <a:t> </a:t>
            </a:r>
            <a:r>
              <a:rPr lang="en-US" dirty="0">
                <a:hlinkClick r:id="rId6" tooltip="Learn more about myomectomy from ScienceDirect's AI-generated Topic Pages"/>
              </a:rPr>
              <a:t>myomectomy</a:t>
            </a:r>
            <a:r>
              <a:rPr lang="en-US" dirty="0"/>
              <a:t> </a:t>
            </a:r>
            <a:r>
              <a:rPr lang="az-Latn-AZ" dirty="0" smtClean="0"/>
              <a:t>,</a:t>
            </a:r>
            <a:r>
              <a:rPr lang="en-US" dirty="0" smtClean="0"/>
              <a:t> </a:t>
            </a:r>
            <a:r>
              <a:rPr lang="en-US" dirty="0"/>
              <a:t>10 </a:t>
            </a:r>
            <a:r>
              <a:rPr lang="en-US" dirty="0" smtClean="0">
                <a:hlinkClick r:id="rId7" tooltip="Learn more about hysterectomy from ScienceDirect's AI-generated Topic Pages"/>
              </a:rPr>
              <a:t>hysterectomy</a:t>
            </a:r>
            <a:r>
              <a:rPr lang="en-US" dirty="0"/>
              <a:t>. </a:t>
            </a:r>
            <a:endParaRPr lang="az-Latn-AZ" dirty="0" smtClean="0"/>
          </a:p>
          <a:p>
            <a:r>
              <a:rPr lang="az-Latn-AZ" dirty="0" smtClean="0"/>
              <a:t>F</a:t>
            </a:r>
            <a:r>
              <a:rPr lang="en-US" dirty="0" err="1" smtClean="0"/>
              <a:t>ollow</a:t>
            </a:r>
            <a:r>
              <a:rPr lang="en-US" dirty="0" smtClean="0"/>
              <a:t>-up </a:t>
            </a:r>
            <a:r>
              <a:rPr lang="en-US" dirty="0"/>
              <a:t>period, </a:t>
            </a:r>
            <a:r>
              <a:rPr lang="az-Latn-AZ" dirty="0" smtClean="0"/>
              <a:t>2 ədəd</a:t>
            </a:r>
            <a:r>
              <a:rPr lang="en-US" dirty="0" smtClean="0"/>
              <a:t> </a:t>
            </a:r>
            <a:r>
              <a:rPr lang="en-US" dirty="0"/>
              <a:t>STUMP </a:t>
            </a:r>
            <a:r>
              <a:rPr lang="en-US" dirty="0" smtClean="0"/>
              <a:t>36</a:t>
            </a:r>
            <a:r>
              <a:rPr lang="en-US" dirty="0"/>
              <a:t> </a:t>
            </a:r>
            <a:r>
              <a:rPr lang="az-Latn-AZ" dirty="0" smtClean="0"/>
              <a:t>ay</a:t>
            </a:r>
            <a:r>
              <a:rPr lang="en-US" dirty="0" smtClean="0"/>
              <a:t>. </a:t>
            </a:r>
            <a:endParaRPr lang="az-Latn-AZ" dirty="0" smtClean="0"/>
          </a:p>
          <a:p>
            <a:r>
              <a:rPr lang="az-Latn-AZ" dirty="0" smtClean="0"/>
              <a:t>1 exitus letalis (Kardiak)</a:t>
            </a:r>
          </a:p>
        </p:txBody>
      </p:sp>
    </p:spTree>
    <p:extLst>
      <p:ext uri="{BB962C8B-B14F-4D97-AF65-F5344CB8AC3E}">
        <p14:creationId xmlns:p14="http://schemas.microsoft.com/office/powerpoint/2010/main" val="2526950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2014</a:t>
            </a:r>
            <a:r>
              <a:rPr lang="az-Latn-AZ" dirty="0" smtClean="0"/>
              <a:t>   4-cü Edition</a:t>
            </a:r>
            <a:endParaRPr lang="tr-TR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Sinonim</a:t>
            </a:r>
            <a:r>
              <a:rPr lang="en-US" dirty="0" smtClean="0"/>
              <a:t> ATYPICAL SMOOTH MUSCLE NEOPLASM</a:t>
            </a:r>
          </a:p>
          <a:p>
            <a:r>
              <a:rPr lang="en-US" dirty="0" err="1" smtClean="0"/>
              <a:t>Mitotik</a:t>
            </a:r>
            <a:r>
              <a:rPr lang="en-US" dirty="0" smtClean="0"/>
              <a:t> </a:t>
            </a:r>
            <a:r>
              <a:rPr lang="en-US" dirty="0" err="1" smtClean="0"/>
              <a:t>indeks</a:t>
            </a:r>
            <a:r>
              <a:rPr lang="en-US" dirty="0" smtClean="0"/>
              <a:t> usual </a:t>
            </a:r>
            <a:r>
              <a:rPr lang="en-US" dirty="0" err="1" smtClean="0"/>
              <a:t>leiomiomadan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az-Latn-AZ" dirty="0" smtClean="0"/>
              <a:t>çox lakin LMSdən daha az </a:t>
            </a:r>
          </a:p>
          <a:p>
            <a:r>
              <a:rPr lang="az-Latn-AZ" dirty="0" smtClean="0"/>
              <a:t>Nekroz tipi tam təyin olunmadığı zaman</a:t>
            </a:r>
          </a:p>
          <a:p>
            <a:r>
              <a:rPr lang="az-Latn-AZ" dirty="0" smtClean="0"/>
              <a:t>Və başka əlamətlər (epitelioid vəya miksoid)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00864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WHO </a:t>
            </a:r>
            <a:r>
              <a:rPr lang="az-Latn-AZ" dirty="0" smtClean="0"/>
              <a:t>5-ci EDİTİON</a:t>
            </a:r>
            <a:endParaRPr lang="tr-TR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Fokal/multıfokal  veya dıffuz nuklear a</a:t>
            </a:r>
            <a:r>
              <a:rPr lang="en-US" dirty="0" smtClean="0"/>
              <a:t>tipi. 6-9 </a:t>
            </a:r>
            <a:r>
              <a:rPr lang="en-US" dirty="0" err="1" smtClean="0"/>
              <a:t>Mitoz</a:t>
            </a:r>
            <a:r>
              <a:rPr lang="az-Latn-AZ" dirty="0"/>
              <a:t>/</a:t>
            </a:r>
            <a:r>
              <a:rPr lang="en-US" dirty="0" err="1" smtClean="0"/>
              <a:t>Nekroz</a:t>
            </a:r>
            <a:r>
              <a:rPr lang="en-US" dirty="0" smtClean="0"/>
              <a:t> </a:t>
            </a:r>
            <a:r>
              <a:rPr lang="en-US" dirty="0" err="1" smtClean="0"/>
              <a:t>yoxdu</a:t>
            </a:r>
            <a:r>
              <a:rPr lang="en-US" dirty="0" smtClean="0"/>
              <a:t> (12-17% </a:t>
            </a:r>
            <a:r>
              <a:rPr lang="en-US" dirty="0" err="1" smtClean="0"/>
              <a:t>rek</a:t>
            </a:r>
            <a:r>
              <a:rPr lang="az-Latn-AZ" dirty="0" smtClean="0"/>
              <a:t>ürans</a:t>
            </a:r>
            <a:r>
              <a:rPr lang="en-US" dirty="0" smtClean="0"/>
              <a:t>)</a:t>
            </a:r>
            <a:endParaRPr lang="az-Latn-AZ" dirty="0" smtClean="0"/>
          </a:p>
          <a:p>
            <a:r>
              <a:rPr lang="az-Latn-AZ" dirty="0" smtClean="0"/>
              <a:t>Sadəcə Nekroz vəya EARLY İnfarkt tip nekroz ilə qarışıqlıq (confusion), UNCERTAİN (Qeyri-müəyyən) TYPE OF NECROSİS </a:t>
            </a:r>
          </a:p>
          <a:p>
            <a:r>
              <a:rPr lang="az-Latn-AZ" dirty="0" smtClean="0"/>
              <a:t>NEKROZ YOX, ATPİYA YOX, Mİ 15/10HPF</a:t>
            </a:r>
          </a:p>
          <a:p>
            <a:r>
              <a:rPr lang="az-Latn-AZ" dirty="0" smtClean="0"/>
              <a:t>DİFFUZ NUKLEAR ATİPİYA, UNCERTAİN MİTOZ COUNT (PHH3)</a:t>
            </a:r>
          </a:p>
          <a:p>
            <a:endParaRPr lang="az-Latn-AZ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95156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3792"/>
            <a:ext cx="6148884" cy="5316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42501"/>
            <a:ext cx="5950688" cy="5412436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6244716" y="1825625"/>
            <a:ext cx="5653256" cy="12759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5541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437" y="-75759"/>
            <a:ext cx="8961897" cy="40770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5" y="3611257"/>
            <a:ext cx="12192000" cy="3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46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470" y="374469"/>
            <a:ext cx="4005942" cy="5802494"/>
          </a:xfrm>
        </p:spPr>
        <p:txBody>
          <a:bodyPr/>
          <a:lstStyle/>
          <a:p>
            <a:pPr algn="ctr"/>
            <a:r>
              <a:rPr lang="az-Latn-AZ" dirty="0" smtClean="0"/>
              <a:t>MİTOZ</a:t>
            </a:r>
          </a:p>
          <a:p>
            <a:r>
              <a:rPr lang="az-Latn-AZ" dirty="0" smtClean="0"/>
              <a:t>Ən mitotik aktiv sahədə</a:t>
            </a:r>
          </a:p>
          <a:p>
            <a:r>
              <a:rPr lang="az-Latn-AZ" dirty="0" smtClean="0"/>
              <a:t>Ən az 4 set HPF x40 </a:t>
            </a:r>
          </a:p>
          <a:p>
            <a:r>
              <a:rPr lang="az-Latn-AZ" dirty="0" smtClean="0"/>
              <a:t>Ən yüksək sayı</a:t>
            </a:r>
          </a:p>
          <a:p>
            <a:r>
              <a:rPr lang="az-Latn-AZ" dirty="0" smtClean="0"/>
              <a:t>Nuklear membran olmaması</a:t>
            </a:r>
          </a:p>
          <a:p>
            <a:r>
              <a:rPr lang="az-Latn-AZ" dirty="0" smtClean="0"/>
              <a:t>Mərkəzi clotlike dens kromatin birikimindən «hairy» tərzdə</a:t>
            </a:r>
          </a:p>
          <a:p>
            <a:r>
              <a:rPr lang="az-Latn-AZ" dirty="0" smtClean="0"/>
              <a:t>Tək clot metafaz və telofazda ayrımış şəklində</a:t>
            </a:r>
            <a:endParaRPr lang="tr-TR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4" y="462449"/>
            <a:ext cx="7829006" cy="588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54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669" y="60960"/>
            <a:ext cx="12009120" cy="6797040"/>
          </a:xfrm>
        </p:spPr>
        <p:txBody>
          <a:bodyPr>
            <a:noAutofit/>
          </a:bodyPr>
          <a:lstStyle/>
          <a:p>
            <a:pPr algn="just">
              <a:lnSpc>
                <a:spcPct val="170000"/>
              </a:lnSpc>
            </a:pPr>
            <a:r>
              <a:rPr lang="en-US" b="1" dirty="0" smtClean="0"/>
              <a:t>AIOM </a:t>
            </a:r>
            <a:r>
              <a:rPr lang="en-US" b="1" dirty="0" smtClean="0"/>
              <a:t>guidelines of 2019 (updated in October 2019)</a:t>
            </a:r>
            <a:r>
              <a:rPr lang="en-US" sz="1800" dirty="0" smtClean="0"/>
              <a:t> </a:t>
            </a:r>
            <a:r>
              <a:rPr lang="en-US" sz="1800" dirty="0"/>
              <a:t> 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Italian Association of Medical 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Oncology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az-Latn-AZ" sz="2400" b="1" dirty="0" smtClean="0">
                <a:solidFill>
                  <a:schemeClr val="accent1">
                    <a:lumMod val="75000"/>
                  </a:schemeClr>
                </a:solidFill>
              </a:rPr>
              <a:t>örə</a:t>
            </a:r>
            <a:r>
              <a:rPr lang="az-Latn-AZ" sz="2400" dirty="0" smtClean="0"/>
              <a:t>: </a:t>
            </a:r>
            <a:r>
              <a:rPr lang="en-US" sz="2400" dirty="0" err="1" smtClean="0"/>
              <a:t>progesteron</a:t>
            </a:r>
            <a:r>
              <a:rPr lang="en-US" sz="2400" dirty="0" smtClean="0"/>
              <a:t> </a:t>
            </a:r>
            <a:r>
              <a:rPr lang="en-US" sz="2400" dirty="0" err="1"/>
              <a:t>reseptorunun</a:t>
            </a:r>
            <a:r>
              <a:rPr lang="en-US" sz="2400" dirty="0"/>
              <a:t> (</a:t>
            </a:r>
            <a:r>
              <a:rPr lang="en-US" sz="2400" dirty="0" err="1"/>
              <a:t>PgR</a:t>
            </a:r>
            <a:r>
              <a:rPr lang="en-US" sz="2400" dirty="0"/>
              <a:t>), p53 </a:t>
            </a:r>
            <a:r>
              <a:rPr lang="en-US" sz="2400" dirty="0" err="1"/>
              <a:t>və</a:t>
            </a:r>
            <a:r>
              <a:rPr lang="en-US" sz="2400" dirty="0"/>
              <a:t> Ki67 </a:t>
            </a:r>
            <a:r>
              <a:rPr lang="az-Latn-AZ" sz="2400" dirty="0" smtClean="0"/>
              <a:t>dəyərləri </a:t>
            </a:r>
            <a:r>
              <a:rPr lang="en-US" sz="2400" dirty="0" err="1" smtClean="0"/>
              <a:t>leiomyosarkoma</a:t>
            </a:r>
            <a:r>
              <a:rPr lang="en-US" sz="2400" dirty="0"/>
              <a:t>, </a:t>
            </a:r>
            <a:r>
              <a:rPr lang="en-US" sz="2400" dirty="0" err="1"/>
              <a:t>leyomioma</a:t>
            </a:r>
            <a:r>
              <a:rPr lang="en-US" sz="2400" dirty="0"/>
              <a:t> </a:t>
            </a:r>
            <a:r>
              <a:rPr lang="en-US" sz="2400" dirty="0" err="1"/>
              <a:t>və</a:t>
            </a:r>
            <a:r>
              <a:rPr lang="en-US" sz="2400" dirty="0"/>
              <a:t> STUMPs </a:t>
            </a:r>
            <a:r>
              <a:rPr lang="en-US" sz="2400" dirty="0" err="1"/>
              <a:t>arasında</a:t>
            </a:r>
            <a:r>
              <a:rPr lang="en-US" sz="2400" dirty="0"/>
              <a:t> </a:t>
            </a:r>
            <a:r>
              <a:rPr lang="en-US" sz="2400" dirty="0" err="1"/>
              <a:t>diferensial</a:t>
            </a:r>
            <a:r>
              <a:rPr lang="en-US" sz="2400" dirty="0"/>
              <a:t> </a:t>
            </a:r>
            <a:r>
              <a:rPr lang="en-US" sz="2400" dirty="0" err="1"/>
              <a:t>diaqnozda</a:t>
            </a:r>
            <a:r>
              <a:rPr lang="en-US" sz="2400" dirty="0"/>
              <a:t> </a:t>
            </a:r>
            <a:r>
              <a:rPr lang="en-US" sz="2400" dirty="0" err="1"/>
              <a:t>kömək</a:t>
            </a:r>
            <a:r>
              <a:rPr lang="en-US" sz="2400" dirty="0"/>
              <a:t> </a:t>
            </a:r>
            <a:r>
              <a:rPr lang="en-US" sz="2400" dirty="0" err="1"/>
              <a:t>edə</a:t>
            </a:r>
            <a:r>
              <a:rPr lang="en-US" sz="2400" dirty="0"/>
              <a:t> </a:t>
            </a:r>
            <a:r>
              <a:rPr lang="en-US" sz="2400" dirty="0" err="1"/>
              <a:t>bilər</a:t>
            </a:r>
            <a:r>
              <a:rPr lang="en-US" sz="2400" dirty="0"/>
              <a:t>.</a:t>
            </a:r>
            <a:endParaRPr lang="en-US" sz="2400" dirty="0" smtClean="0"/>
          </a:p>
          <a:p>
            <a:pPr algn="just">
              <a:lnSpc>
                <a:spcPct val="170000"/>
              </a:lnSpc>
            </a:pPr>
            <a:r>
              <a:rPr lang="az-Latn-AZ" sz="2400" dirty="0" smtClean="0"/>
              <a:t>p16 ekspresyonu tumorun aqressivliyi </a:t>
            </a:r>
            <a:r>
              <a:rPr lang="az-Latn-AZ" sz="2400" dirty="0"/>
              <a:t>ilə </a:t>
            </a:r>
            <a:r>
              <a:rPr lang="az-Latn-AZ" sz="2400" dirty="0" smtClean="0"/>
              <a:t>artmaqdadır. </a:t>
            </a:r>
            <a:endParaRPr lang="en-US" sz="2400" dirty="0" smtClean="0"/>
          </a:p>
          <a:p>
            <a:pPr algn="just">
              <a:lnSpc>
                <a:spcPct val="170000"/>
              </a:lnSpc>
            </a:pPr>
            <a:r>
              <a:rPr lang="en-US" sz="2400" dirty="0" smtClean="0"/>
              <a:t>p16</a:t>
            </a:r>
            <a:r>
              <a:rPr lang="en-US" sz="2400" dirty="0" smtClean="0"/>
              <a:t>, p53, </a:t>
            </a:r>
            <a:r>
              <a:rPr lang="en-US" sz="2400" dirty="0" smtClean="0"/>
              <a:t>Ki67 protein</a:t>
            </a:r>
            <a:r>
              <a:rPr lang="az-Latn-AZ" sz="2400" dirty="0" smtClean="0"/>
              <a:t> expressiyası</a:t>
            </a:r>
            <a:r>
              <a:rPr lang="en-US" sz="2400" dirty="0" smtClean="0"/>
              <a:t> </a:t>
            </a:r>
            <a:r>
              <a:rPr lang="en-US" sz="2400" dirty="0" err="1" smtClean="0"/>
              <a:t>leiomyosarcoma</a:t>
            </a:r>
            <a:r>
              <a:rPr lang="en-US" sz="2400" dirty="0" smtClean="0"/>
              <a:t> </a:t>
            </a:r>
            <a:r>
              <a:rPr lang="az-Latn-AZ" sz="2400" dirty="0" smtClean="0"/>
              <a:t>daha yüksəkdir </a:t>
            </a:r>
            <a:r>
              <a:rPr lang="en-US" sz="2400" dirty="0" smtClean="0"/>
              <a:t>. </a:t>
            </a:r>
            <a:endParaRPr lang="en-US" sz="2400" dirty="0" smtClean="0"/>
          </a:p>
          <a:p>
            <a:pPr algn="just">
              <a:lnSpc>
                <a:spcPct val="170000"/>
              </a:lnSpc>
            </a:pPr>
            <a:r>
              <a:rPr lang="en-US" sz="2400" dirty="0" smtClean="0"/>
              <a:t>p16</a:t>
            </a:r>
            <a:r>
              <a:rPr lang="en-US" sz="2400" dirty="0" smtClean="0"/>
              <a:t>, p53</a:t>
            </a:r>
            <a:r>
              <a:rPr lang="en-US" sz="2400" dirty="0" smtClean="0"/>
              <a:t>, </a:t>
            </a:r>
            <a:r>
              <a:rPr lang="en-US" sz="2400" dirty="0" smtClean="0"/>
              <a:t>KI67 </a:t>
            </a:r>
            <a:r>
              <a:rPr lang="en-US" sz="2400" dirty="0" err="1" smtClean="0"/>
              <a:t>immunomarkers</a:t>
            </a:r>
            <a:r>
              <a:rPr lang="en-US" sz="2400" dirty="0" smtClean="0"/>
              <a:t> </a:t>
            </a:r>
            <a:r>
              <a:rPr lang="az-Latn-AZ" sz="2400" dirty="0" smtClean="0"/>
              <a:t>aqressiv klinik gedişi müəyyən etmək üçün ən uyğun göstərici olaraq gəbul ediblər</a:t>
            </a:r>
            <a:endParaRPr lang="en-US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497" y="5535049"/>
            <a:ext cx="5253893" cy="111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490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az-Latn-AZ" dirty="0" smtClean="0"/>
              <a:t>Bir </a:t>
            </a:r>
            <a:r>
              <a:rPr lang="az-Latn-AZ" dirty="0"/>
              <a:t>sıra </a:t>
            </a:r>
            <a:r>
              <a:rPr lang="az-Latn-AZ" dirty="0" smtClean="0"/>
              <a:t>tədqiqatlarda </a:t>
            </a:r>
            <a:r>
              <a:rPr lang="az-Latn-AZ" dirty="0"/>
              <a:t>qeyd </a:t>
            </a:r>
            <a:r>
              <a:rPr lang="az-Latn-AZ" dirty="0" smtClean="0"/>
              <a:t>edilir </a:t>
            </a:r>
            <a:r>
              <a:rPr lang="az-Latn-AZ" dirty="0"/>
              <a:t>ki, </a:t>
            </a:r>
            <a:r>
              <a:rPr lang="az-Latn-AZ" dirty="0" smtClean="0"/>
              <a:t>(</a:t>
            </a:r>
            <a:r>
              <a:rPr lang="az-Latn-AZ" dirty="0"/>
              <a:t>PR) və </a:t>
            </a:r>
            <a:r>
              <a:rPr lang="az-Latn-AZ" dirty="0" smtClean="0"/>
              <a:t>(</a:t>
            </a:r>
            <a:r>
              <a:rPr lang="az-Latn-AZ" dirty="0"/>
              <a:t>ER) </a:t>
            </a:r>
            <a:r>
              <a:rPr lang="az-Latn-AZ" dirty="0" smtClean="0"/>
              <a:t>expressiaysı </a:t>
            </a:r>
            <a:r>
              <a:rPr lang="az-Latn-AZ" dirty="0"/>
              <a:t>STUMP və </a:t>
            </a:r>
            <a:r>
              <a:rPr lang="az-Latn-AZ" dirty="0" smtClean="0"/>
              <a:t>LM-ya spesifikdir, </a:t>
            </a:r>
            <a:r>
              <a:rPr lang="az-Latn-AZ" dirty="0"/>
              <a:t>lakin LMS-də daha az rast </a:t>
            </a:r>
            <a:r>
              <a:rPr lang="az-Latn-AZ" dirty="0" smtClean="0"/>
              <a:t>gəlinir.</a:t>
            </a:r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 </a:t>
            </a:r>
            <a:r>
              <a:rPr lang="az-Latn-AZ" dirty="0" smtClean="0"/>
              <a:t>Bir araşdırmada bildirilir ki </a:t>
            </a:r>
            <a:r>
              <a:rPr lang="az-Latn-AZ" dirty="0" smtClean="0">
                <a:solidFill>
                  <a:srgbClr val="00B0F0"/>
                </a:solidFill>
              </a:rPr>
              <a:t>YÜKSƏK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PR </a:t>
            </a:r>
            <a:r>
              <a:rPr lang="az-Latn-AZ" dirty="0" smtClean="0">
                <a:solidFill>
                  <a:srgbClr val="00B0F0"/>
                </a:solidFill>
              </a:rPr>
              <a:t>və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az-Latn-AZ" dirty="0" smtClean="0">
                <a:solidFill>
                  <a:srgbClr val="00B0F0"/>
                </a:solidFill>
              </a:rPr>
              <a:t>AŞAĞI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p53 </a:t>
            </a:r>
            <a:r>
              <a:rPr lang="en-US" dirty="0" smtClean="0">
                <a:solidFill>
                  <a:srgbClr val="00B0F0"/>
                </a:solidFill>
              </a:rPr>
              <a:t>EXPRESSION LMS</a:t>
            </a:r>
            <a:r>
              <a:rPr lang="az-Latn-AZ" dirty="0" smtClean="0">
                <a:solidFill>
                  <a:srgbClr val="00B0F0"/>
                </a:solidFill>
              </a:rPr>
              <a:t> İSTİSNA EDƏ BİLƏR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az-Latn-AZ" sz="1800" dirty="0" smtClean="0">
                <a:solidFill>
                  <a:srgbClr val="00B0F0"/>
                </a:solidFill>
              </a:rPr>
              <a:t>(</a:t>
            </a:r>
            <a:r>
              <a:rPr lang="tr-TR" sz="1800" dirty="0" smtClean="0"/>
              <a:t>Giannini, A.; Di donato, V.; Schiavi, M.C.; May, J.; Panici, P.B.; Congiu, M.A</a:t>
            </a:r>
            <a:r>
              <a:rPr lang="az-Latn-AZ" sz="1800" dirty="0" smtClean="0"/>
              <a:t> </a:t>
            </a:r>
            <a:r>
              <a:rPr lang="tr-TR" sz="1800" dirty="0" smtClean="0"/>
              <a:t>predictors of postoperative overall and severe</a:t>
            </a:r>
            <a:r>
              <a:rPr lang="az-Latn-AZ" sz="1800" dirty="0" smtClean="0"/>
              <a:t> </a:t>
            </a:r>
            <a:r>
              <a:rPr lang="en-US" sz="1800" dirty="0" smtClean="0"/>
              <a:t>complications after surgical treatment for endometrial cancer: the role of the fragility index. Int. J. </a:t>
            </a:r>
            <a:r>
              <a:rPr lang="en-US" sz="1800" dirty="0" err="1" smtClean="0"/>
              <a:t>Gynaecol</a:t>
            </a:r>
            <a:r>
              <a:rPr lang="en-US" sz="1800" dirty="0" smtClean="0"/>
              <a:t>. Obstet. 2020, 148,</a:t>
            </a:r>
            <a:r>
              <a:rPr lang="tr-TR" sz="1800" dirty="0" smtClean="0"/>
              <a:t>174–180.</a:t>
            </a:r>
            <a:r>
              <a:rPr lang="az-Latn-AZ" sz="1800" dirty="0" smtClean="0"/>
              <a:t>)</a:t>
            </a:r>
          </a:p>
          <a:p>
            <a:pPr>
              <a:lnSpc>
                <a:spcPct val="120000"/>
              </a:lnSpc>
            </a:pPr>
            <a:endParaRPr lang="en-US" dirty="0" smtClean="0">
              <a:solidFill>
                <a:srgbClr val="00B0F0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smtClean="0"/>
              <a:t>Ki-67 </a:t>
            </a:r>
            <a:r>
              <a:rPr lang="en-US" dirty="0" smtClean="0"/>
              <a:t>at high levels in LMS, but it was </a:t>
            </a:r>
            <a:r>
              <a:rPr lang="en-US" dirty="0" smtClean="0">
                <a:solidFill>
                  <a:srgbClr val="FF0000"/>
                </a:solidFill>
              </a:rPr>
              <a:t>SIGNIFICANTLY LESS FREQUENT </a:t>
            </a:r>
            <a:r>
              <a:rPr lang="en-US" dirty="0" smtClean="0"/>
              <a:t>or </a:t>
            </a:r>
            <a:r>
              <a:rPr lang="en-US" dirty="0" smtClean="0"/>
              <a:t>weakly positive in STUMP and LM </a:t>
            </a:r>
            <a:r>
              <a:rPr lang="en-US" dirty="0" smtClean="0"/>
              <a:t> </a:t>
            </a:r>
            <a:endParaRPr lang="en-US" dirty="0" smtClean="0"/>
          </a:p>
          <a:p>
            <a:pPr>
              <a:lnSpc>
                <a:spcPct val="120000"/>
              </a:lnSpc>
            </a:pPr>
            <a:endParaRPr lang="az-Latn-AZ" dirty="0" smtClean="0"/>
          </a:p>
          <a:p>
            <a:pPr>
              <a:lnSpc>
                <a:spcPct val="120000"/>
              </a:lnSpc>
            </a:pPr>
            <a:r>
              <a:rPr lang="en-US" dirty="0" err="1" smtClean="0"/>
              <a:t>Kanayama</a:t>
            </a:r>
            <a:r>
              <a:rPr lang="en-US" dirty="0" smtClean="0"/>
              <a:t> </a:t>
            </a:r>
            <a:r>
              <a:rPr lang="en-US" dirty="0" smtClean="0"/>
              <a:t>et al. </a:t>
            </a:r>
            <a:r>
              <a:rPr lang="en-US" b="1" dirty="0" smtClean="0">
                <a:solidFill>
                  <a:srgbClr val="FF0000"/>
                </a:solidFill>
              </a:rPr>
              <a:t>p16 </a:t>
            </a:r>
            <a:r>
              <a:rPr lang="en-US" b="1" dirty="0" smtClean="0">
                <a:solidFill>
                  <a:srgbClr val="FF0000"/>
                </a:solidFill>
              </a:rPr>
              <a:t>occurred in 76.4% of LMSs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chemeClr val="accent1"/>
                </a:solidFill>
              </a:rPr>
              <a:t>38.4% of STUMPs</a:t>
            </a:r>
            <a:r>
              <a:rPr lang="en-US" dirty="0" smtClean="0"/>
              <a:t>, </a:t>
            </a:r>
            <a:r>
              <a:rPr lang="en-US" b="1" dirty="0" smtClean="0"/>
              <a:t>10.3</a:t>
            </a:r>
            <a:r>
              <a:rPr lang="en-US" b="1" dirty="0" smtClean="0"/>
              <a:t>% of </a:t>
            </a:r>
            <a:r>
              <a:rPr lang="en-US" b="1" dirty="0" smtClean="0"/>
              <a:t>LMs</a:t>
            </a:r>
            <a:r>
              <a:rPr lang="en-US" dirty="0" smtClean="0"/>
              <a:t>. </a:t>
            </a:r>
            <a:endParaRPr lang="en-US" dirty="0" smtClean="0"/>
          </a:p>
          <a:p>
            <a:pPr>
              <a:lnSpc>
                <a:spcPct val="120000"/>
              </a:lnSpc>
            </a:pPr>
            <a:endParaRPr lang="az-Latn-AZ" dirty="0" smtClean="0"/>
          </a:p>
          <a:p>
            <a:pPr>
              <a:lnSpc>
                <a:spcPct val="120000"/>
              </a:lnSpc>
            </a:pPr>
            <a:r>
              <a:rPr lang="en-US" b="1" u="sng" dirty="0" smtClean="0"/>
              <a:t>p16</a:t>
            </a:r>
            <a:r>
              <a:rPr lang="en-US" u="sng" dirty="0" smtClean="0"/>
              <a:t> </a:t>
            </a:r>
            <a:r>
              <a:rPr lang="en-US" u="sng" dirty="0" smtClean="0"/>
              <a:t>could be used as a marker to differentiate LMS from </a:t>
            </a:r>
            <a:r>
              <a:rPr lang="en-US" u="sng" dirty="0" smtClean="0"/>
              <a:t>STUMP</a:t>
            </a:r>
            <a:r>
              <a:rPr lang="en-US" dirty="0" smtClean="0"/>
              <a:t>.</a:t>
            </a:r>
            <a:endParaRPr lang="az-Latn-AZ" dirty="0" smtClean="0"/>
          </a:p>
          <a:p>
            <a:pPr>
              <a:lnSpc>
                <a:spcPct val="120000"/>
              </a:lnSpc>
            </a:pPr>
            <a:r>
              <a:rPr lang="az-Latn-AZ" dirty="0"/>
              <a:t>(</a:t>
            </a:r>
            <a:r>
              <a:rPr lang="en-US" dirty="0" smtClean="0"/>
              <a:t>Atkins </a:t>
            </a:r>
            <a:r>
              <a:rPr lang="en-US" dirty="0"/>
              <a:t>KA, </a:t>
            </a:r>
            <a:r>
              <a:rPr lang="en-US" dirty="0" err="1"/>
              <a:t>Arronte</a:t>
            </a:r>
            <a:r>
              <a:rPr lang="en-US" dirty="0"/>
              <a:t> N, </a:t>
            </a:r>
            <a:r>
              <a:rPr lang="en-US" dirty="0" err="1"/>
              <a:t>Darus</a:t>
            </a:r>
            <a:r>
              <a:rPr lang="en-US" dirty="0"/>
              <a:t> CJ, Rice LW. The use of p16 in enhancing </a:t>
            </a:r>
            <a:r>
              <a:rPr lang="en-US" dirty="0" smtClean="0"/>
              <a:t>the</a:t>
            </a:r>
            <a:r>
              <a:rPr lang="az-Latn-AZ" dirty="0" smtClean="0"/>
              <a:t> </a:t>
            </a:r>
            <a:r>
              <a:rPr lang="en-US" dirty="0" smtClean="0"/>
              <a:t>histologic </a:t>
            </a:r>
            <a:r>
              <a:rPr lang="en-US" dirty="0"/>
              <a:t>classification of uterine smooth muscle tumors. Am J </a:t>
            </a:r>
            <a:r>
              <a:rPr lang="en-US" dirty="0" err="1"/>
              <a:t>Surg</a:t>
            </a:r>
            <a:r>
              <a:rPr lang="en-US" dirty="0"/>
              <a:t> </a:t>
            </a:r>
            <a:r>
              <a:rPr lang="en-US" dirty="0" err="1" smtClean="0"/>
              <a:t>Pathol</a:t>
            </a:r>
            <a:r>
              <a:rPr lang="az-Latn-AZ" dirty="0" smtClean="0"/>
              <a:t> </a:t>
            </a:r>
            <a:r>
              <a:rPr lang="tr-TR" dirty="0" smtClean="0"/>
              <a:t>2008;32:98e102</a:t>
            </a:r>
            <a:r>
              <a:rPr lang="az-Latn-AZ" dirty="0" smtClean="0"/>
              <a:t>)</a:t>
            </a:r>
            <a:r>
              <a:rPr lang="tr-TR" dirty="0" smtClean="0"/>
              <a:t>.</a:t>
            </a:r>
            <a:endParaRPr lang="az-Latn-AZ" dirty="0"/>
          </a:p>
          <a:p>
            <a:pPr>
              <a:lnSpc>
                <a:spcPct val="120000"/>
              </a:lnSpc>
            </a:pPr>
            <a:endParaRPr lang="az-Latn-AZ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873" y="3429000"/>
            <a:ext cx="5585944" cy="7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992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9730" y="871870"/>
            <a:ext cx="10854070" cy="530509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az-Latn-AZ" dirty="0" smtClean="0"/>
              <a:t>Bir neçə məqalədə: quvvətli</a:t>
            </a:r>
            <a:r>
              <a:rPr lang="en-US" dirty="0" smtClean="0"/>
              <a:t> p53 </a:t>
            </a:r>
            <a:r>
              <a:rPr lang="az-Latn-AZ" dirty="0" smtClean="0"/>
              <a:t>pozitivliyi</a:t>
            </a:r>
            <a:r>
              <a:rPr lang="en-US" dirty="0" smtClean="0"/>
              <a:t> LMS</a:t>
            </a:r>
            <a:r>
              <a:rPr lang="az-Latn-AZ" dirty="0" smtClean="0"/>
              <a:t>, lakin </a:t>
            </a:r>
            <a:r>
              <a:rPr lang="en-US" dirty="0" smtClean="0"/>
              <a:t>weak</a:t>
            </a:r>
            <a:r>
              <a:rPr lang="az-Latn-AZ" dirty="0" smtClean="0"/>
              <a:t> </a:t>
            </a:r>
            <a:r>
              <a:rPr lang="en-US" dirty="0" smtClean="0"/>
              <a:t>positive </a:t>
            </a:r>
            <a:r>
              <a:rPr lang="az-Latn-AZ" dirty="0" smtClean="0"/>
              <a:t>vəya </a:t>
            </a:r>
            <a:r>
              <a:rPr lang="en-US" dirty="0" smtClean="0"/>
              <a:t>negative </a:t>
            </a:r>
            <a:r>
              <a:rPr lang="en-US" dirty="0" err="1" smtClean="0"/>
              <a:t>expressi</a:t>
            </a:r>
            <a:r>
              <a:rPr lang="az-Latn-AZ" dirty="0" smtClean="0"/>
              <a:t>ya</a:t>
            </a:r>
            <a:r>
              <a:rPr lang="en-US" dirty="0" smtClean="0"/>
              <a:t> STUMP </a:t>
            </a:r>
            <a:r>
              <a:rPr lang="az-Latn-AZ" dirty="0" smtClean="0"/>
              <a:t>və</a:t>
            </a:r>
            <a:r>
              <a:rPr lang="en-US" dirty="0" smtClean="0"/>
              <a:t> LM </a:t>
            </a:r>
            <a:r>
              <a:rPr lang="az-Latn-AZ" dirty="0" smtClean="0"/>
              <a:t> (</a:t>
            </a:r>
            <a:r>
              <a:rPr lang="tr-TR" sz="2000" i="1" dirty="0" smtClean="0">
                <a:solidFill>
                  <a:srgbClr val="FF0000"/>
                </a:solidFill>
              </a:rPr>
              <a:t>Delgado B, Dreiher J, Braiman D, Meirovitz M, Shaco-Levy R. P16, Ki-67, P53,</a:t>
            </a:r>
            <a:r>
              <a:rPr lang="az-Latn-AZ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and WT1 expression in uterine smooth muscle tumors: an adjunct in confirming</a:t>
            </a:r>
            <a:r>
              <a:rPr lang="az-Latn-AZ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the diagnosis of malignancy in ambiguous cases. </a:t>
            </a:r>
            <a:r>
              <a:rPr lang="en-US" sz="2000" i="1" dirty="0" err="1" smtClean="0">
                <a:solidFill>
                  <a:srgbClr val="FF0000"/>
                </a:solidFill>
              </a:rPr>
              <a:t>Int</a:t>
            </a:r>
            <a:r>
              <a:rPr lang="en-US" sz="2000" i="1" dirty="0" smtClean="0">
                <a:solidFill>
                  <a:srgbClr val="FF0000"/>
                </a:solidFill>
              </a:rPr>
              <a:t> J </a:t>
            </a:r>
            <a:r>
              <a:rPr lang="en-US" sz="2000" i="1" dirty="0" err="1" smtClean="0">
                <a:solidFill>
                  <a:srgbClr val="FF0000"/>
                </a:solidFill>
              </a:rPr>
              <a:t>Gynecol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Pathol</a:t>
            </a:r>
            <a:r>
              <a:rPr lang="az-Latn-AZ" sz="2000" i="1" dirty="0" smtClean="0">
                <a:solidFill>
                  <a:srgbClr val="FF0000"/>
                </a:solidFill>
              </a:rPr>
              <a:t> </a:t>
            </a:r>
            <a:r>
              <a:rPr lang="tr-TR" sz="2000" i="1" dirty="0" smtClean="0">
                <a:solidFill>
                  <a:srgbClr val="FF0000"/>
                </a:solidFill>
              </a:rPr>
              <a:t>2021;40:257e62</a:t>
            </a:r>
            <a:r>
              <a:rPr lang="az-Latn-AZ" dirty="0" smtClean="0"/>
              <a:t>)</a:t>
            </a:r>
          </a:p>
          <a:p>
            <a:pPr>
              <a:lnSpc>
                <a:spcPct val="100000"/>
              </a:lnSpc>
            </a:pPr>
            <a:endParaRPr lang="az-Latn-AZ" dirty="0" smtClean="0"/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FF0000"/>
                </a:solidFill>
              </a:rPr>
              <a:t>Zhang et al. </a:t>
            </a:r>
            <a:r>
              <a:rPr lang="en-US" dirty="0" smtClean="0"/>
              <a:t>p53 expression </a:t>
            </a:r>
            <a:r>
              <a:rPr lang="en-US" b="1" dirty="0" smtClean="0">
                <a:solidFill>
                  <a:srgbClr val="FF0000"/>
                </a:solidFill>
              </a:rPr>
              <a:t>39% </a:t>
            </a:r>
            <a:r>
              <a:rPr lang="en-US" dirty="0" smtClean="0"/>
              <a:t>of LMSs </a:t>
            </a:r>
            <a:r>
              <a:rPr lang="az-Latn-AZ" dirty="0" smtClean="0"/>
              <a:t>lakin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35% </a:t>
            </a:r>
            <a:r>
              <a:rPr lang="en-US" dirty="0" smtClean="0"/>
              <a:t>STUMPs </a:t>
            </a:r>
            <a:r>
              <a:rPr lang="az-Latn-AZ" dirty="0" smtClean="0"/>
              <a:t>və </a:t>
            </a:r>
            <a:r>
              <a:rPr lang="en-US" dirty="0" smtClean="0"/>
              <a:t>10% of atypical LMs.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295611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045" y="0"/>
            <a:ext cx="11904617" cy="6858000"/>
          </a:xfrm>
        </p:spPr>
        <p:txBody>
          <a:bodyPr>
            <a:normAutofit/>
          </a:bodyPr>
          <a:lstStyle/>
          <a:p>
            <a:r>
              <a:rPr lang="en-US" dirty="0" smtClean="0"/>
              <a:t>WHO</a:t>
            </a:r>
            <a:r>
              <a:rPr lang="az-Latn-AZ" dirty="0" smtClean="0"/>
              <a:t> və</a:t>
            </a:r>
            <a:r>
              <a:rPr lang="en-US" dirty="0" smtClean="0"/>
              <a:t> </a:t>
            </a:r>
            <a:r>
              <a:rPr lang="en-US" dirty="0" smtClean="0"/>
              <a:t>Stanford classification</a:t>
            </a:r>
            <a:r>
              <a:rPr lang="en-US" dirty="0" smtClean="0"/>
              <a:t>,</a:t>
            </a:r>
            <a:r>
              <a:rPr lang="az-Latn-AZ" dirty="0" smtClean="0"/>
              <a:t> referans: </a:t>
            </a:r>
            <a:r>
              <a:rPr lang="en-US" dirty="0" smtClean="0"/>
              <a:t>LM </a:t>
            </a:r>
            <a:r>
              <a:rPr lang="en-US" dirty="0" smtClean="0"/>
              <a:t>and LMS </a:t>
            </a:r>
            <a:r>
              <a:rPr lang="az-Latn-AZ" dirty="0" smtClean="0"/>
              <a:t>bənzər</a:t>
            </a:r>
            <a:r>
              <a:rPr lang="en-US" dirty="0" smtClean="0"/>
              <a:t> </a:t>
            </a:r>
            <a:r>
              <a:rPr lang="en-US" dirty="0" smtClean="0"/>
              <a:t>miRNA signatures. </a:t>
            </a:r>
          </a:p>
          <a:p>
            <a:r>
              <a:rPr lang="az-Latn-AZ" b="1" dirty="0" smtClean="0"/>
              <a:t>LMS </a:t>
            </a:r>
            <a:r>
              <a:rPr lang="en-US" b="1" dirty="0" smtClean="0"/>
              <a:t>and </a:t>
            </a:r>
            <a:r>
              <a:rPr lang="en-US" b="1" dirty="0" smtClean="0"/>
              <a:t>STUMPs </a:t>
            </a:r>
            <a:r>
              <a:rPr lang="en-US" b="1" dirty="0" smtClean="0"/>
              <a:t>p53 </a:t>
            </a:r>
            <a:r>
              <a:rPr lang="en-US" b="1" dirty="0" smtClean="0"/>
              <a:t>mutations </a:t>
            </a:r>
            <a:r>
              <a:rPr lang="az-Latn-AZ" b="1" dirty="0" smtClean="0"/>
              <a:t>və</a:t>
            </a:r>
            <a:r>
              <a:rPr lang="en-US" b="1" dirty="0" smtClean="0"/>
              <a:t> </a:t>
            </a:r>
            <a:r>
              <a:rPr lang="en-US" b="1" dirty="0" smtClean="0"/>
              <a:t>PTEN </a:t>
            </a:r>
            <a:r>
              <a:rPr lang="en-US" b="1" dirty="0" smtClean="0"/>
              <a:t>dele</a:t>
            </a:r>
            <a:r>
              <a:rPr lang="az-Latn-AZ" b="1" dirty="0" smtClean="0"/>
              <a:t>s</a:t>
            </a:r>
            <a:r>
              <a:rPr lang="en-US" b="1" dirty="0" err="1" smtClean="0"/>
              <a:t>i</a:t>
            </a:r>
            <a:r>
              <a:rPr lang="az-Latn-AZ" b="1" dirty="0" smtClean="0"/>
              <a:t>yası/</a:t>
            </a:r>
            <a:r>
              <a:rPr lang="en-US" b="1" dirty="0" smtClean="0"/>
              <a:t>than </a:t>
            </a:r>
            <a:r>
              <a:rPr lang="en-US" b="1" dirty="0" smtClean="0"/>
              <a:t>LM and LM variants </a:t>
            </a:r>
            <a:r>
              <a:rPr lang="en-US" b="1" dirty="0" smtClean="0"/>
              <a:t>were. </a:t>
            </a:r>
            <a:endParaRPr lang="en-US" b="1" dirty="0" smtClean="0"/>
          </a:p>
          <a:p>
            <a:r>
              <a:rPr lang="az-Latn-AZ" dirty="0" smtClean="0"/>
              <a:t>Bir neçə məqalədə </a:t>
            </a:r>
            <a:r>
              <a:rPr lang="en-US" dirty="0" smtClean="0"/>
              <a:t>LM</a:t>
            </a:r>
            <a:r>
              <a:rPr lang="en-US" dirty="0" smtClean="0"/>
              <a:t>, STUMP, and LMS shared similar molecular characteristics. </a:t>
            </a:r>
          </a:p>
          <a:p>
            <a:r>
              <a:rPr lang="en-US" dirty="0" smtClean="0"/>
              <a:t>ATRX and </a:t>
            </a:r>
            <a:r>
              <a:rPr lang="en-US" dirty="0" smtClean="0"/>
              <a:t>DAXX </a:t>
            </a:r>
            <a:r>
              <a:rPr lang="az-Latn-AZ" dirty="0" smtClean="0"/>
              <a:t>expressiaynın itməsi daha pis</a:t>
            </a:r>
            <a:r>
              <a:rPr lang="en-US" dirty="0" smtClean="0"/>
              <a:t> </a:t>
            </a:r>
            <a:r>
              <a:rPr lang="en-US" dirty="0" err="1" smtClean="0"/>
              <a:t>progn</a:t>
            </a:r>
            <a:r>
              <a:rPr lang="az-Latn-AZ" dirty="0" smtClean="0"/>
              <a:t>ozun göstəricisidir</a:t>
            </a:r>
            <a:r>
              <a:rPr lang="en-US" dirty="0" smtClean="0"/>
              <a:t>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397267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Croce et al. </a:t>
            </a:r>
            <a:r>
              <a:rPr lang="en-US" i="1" dirty="0" smtClean="0">
                <a:solidFill>
                  <a:srgbClr val="FF0000"/>
                </a:solidFill>
              </a:rPr>
              <a:t>ARRAY-COMPARATIVE GENOMIC HYBRIDIZATION (CGH)</a:t>
            </a:r>
            <a:r>
              <a:rPr lang="en-US" dirty="0" smtClean="0"/>
              <a:t> to analyze formalin-fixed and paraffin-embedded uterine smooth muscle tumors. </a:t>
            </a:r>
            <a:endParaRPr lang="az-Latn-AZ" dirty="0" smtClean="0"/>
          </a:p>
          <a:p>
            <a:r>
              <a:rPr lang="en-US" dirty="0" smtClean="0"/>
              <a:t>14 STUMPs, 2 with a genomic index of &lt;10 </a:t>
            </a:r>
            <a:r>
              <a:rPr lang="az-Latn-AZ" dirty="0" smtClean="0"/>
              <a:t>REKURANS İZLƏNMƏDİ</a:t>
            </a:r>
            <a:r>
              <a:rPr lang="en-US" dirty="0" smtClean="0"/>
              <a:t>, </a:t>
            </a:r>
            <a:endParaRPr lang="az-Latn-AZ" dirty="0" smtClean="0"/>
          </a:p>
          <a:p>
            <a:r>
              <a:rPr lang="en-US" dirty="0" smtClean="0"/>
              <a:t>12 STUMPs with a genomic index of 10 </a:t>
            </a:r>
            <a:r>
              <a:rPr lang="az-Latn-AZ" dirty="0" smtClean="0"/>
              <a:t>olan 7 vakada rekurans İZLƏNDİ</a:t>
            </a:r>
            <a:r>
              <a:rPr lang="en-US" dirty="0" smtClean="0"/>
              <a:t>. </a:t>
            </a:r>
            <a:endParaRPr lang="az-Latn-AZ" dirty="0" smtClean="0"/>
          </a:p>
          <a:p>
            <a:r>
              <a:rPr lang="az-Latn-AZ" dirty="0" smtClean="0"/>
              <a:t>G</a:t>
            </a:r>
            <a:r>
              <a:rPr lang="en-US" dirty="0" err="1" smtClean="0"/>
              <a:t>enomic</a:t>
            </a:r>
            <a:r>
              <a:rPr lang="en-US" dirty="0" smtClean="0"/>
              <a:t> profiling STUMP </a:t>
            </a:r>
            <a:r>
              <a:rPr lang="az-Latn-AZ" dirty="0" smtClean="0"/>
              <a:t>2</a:t>
            </a:r>
            <a:r>
              <a:rPr lang="en-US" dirty="0" smtClean="0"/>
              <a:t> </a:t>
            </a:r>
            <a:r>
              <a:rPr lang="az-Latn-AZ" dirty="0"/>
              <a:t>k</a:t>
            </a:r>
            <a:r>
              <a:rPr lang="en-US" dirty="0" err="1" smtClean="0"/>
              <a:t>ategories</a:t>
            </a:r>
            <a:r>
              <a:rPr lang="en-US" dirty="0" smtClean="0"/>
              <a:t>: benign group, such as LM, potentially malignant group with a risk of recurrence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451528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Bildirilən </a:t>
            </a:r>
            <a:r>
              <a:rPr lang="az-Latn-AZ" dirty="0" smtClean="0"/>
              <a:t>miomektomi sonrası rekürans</a:t>
            </a:r>
            <a:r>
              <a:rPr lang="tr-TR" dirty="0" smtClean="0"/>
              <a:t> 7 ilə 36,4% arasında </a:t>
            </a:r>
            <a:endParaRPr lang="az-Latn-AZ" dirty="0" smtClean="0"/>
          </a:p>
          <a:p>
            <a:r>
              <a:rPr lang="az-Latn-AZ" dirty="0" smtClean="0"/>
              <a:t>A</a:t>
            </a:r>
            <a:r>
              <a:rPr lang="tr-TR" dirty="0" smtClean="0"/>
              <a:t>dətən ilkin əməliyyatdan 5 il </a:t>
            </a:r>
            <a:r>
              <a:rPr lang="az-Latn-AZ" dirty="0" smtClean="0"/>
              <a:t>içində</a:t>
            </a:r>
            <a:r>
              <a:rPr lang="tr-TR" dirty="0" smtClean="0"/>
              <a:t> baş verir </a:t>
            </a:r>
            <a:endParaRPr lang="az-Latn-AZ" dirty="0" smtClean="0"/>
          </a:p>
          <a:p>
            <a:r>
              <a:rPr lang="az-Latn-AZ" dirty="0" smtClean="0"/>
              <a:t>Nüks</a:t>
            </a:r>
            <a:r>
              <a:rPr lang="tr-TR" dirty="0" smtClean="0"/>
              <a:t> </a:t>
            </a:r>
            <a:r>
              <a:rPr lang="az-Latn-AZ" dirty="0" smtClean="0"/>
              <a:t>----------</a:t>
            </a:r>
            <a:r>
              <a:rPr lang="tr-TR" dirty="0" smtClean="0"/>
              <a:t>STUMP, ya da LMS ola bilər.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906274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841" y="243840"/>
            <a:ext cx="11713028" cy="6331131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STUMPs</a:t>
            </a:r>
            <a:r>
              <a:rPr lang="en-US" b="1" dirty="0" err="1" smtClean="0">
                <a:solidFill>
                  <a:srgbClr val="FF0000"/>
                </a:solidFill>
              </a:rPr>
              <a:t>’</a:t>
            </a:r>
            <a:r>
              <a:rPr lang="en-US" b="1" dirty="0" smtClean="0">
                <a:solidFill>
                  <a:srgbClr val="FF0000"/>
                </a:solidFill>
              </a:rPr>
              <a:t> Follow Up </a:t>
            </a:r>
            <a:r>
              <a:rPr lang="az-Latn-AZ" b="1" dirty="0" smtClean="0">
                <a:solidFill>
                  <a:srgbClr val="FF0000"/>
                </a:solidFill>
              </a:rPr>
              <a:t>və Rekürens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lnSpc>
                <a:spcPct val="170000"/>
              </a:lnSpc>
            </a:pPr>
            <a:r>
              <a:rPr lang="az-Latn-AZ" dirty="0" smtClean="0"/>
              <a:t>Histerektomi sonrası hər il radiolojik kontrol</a:t>
            </a:r>
            <a:r>
              <a:rPr lang="en-US" dirty="0" smtClean="0"/>
              <a:t> (</a:t>
            </a:r>
            <a:r>
              <a:rPr lang="en-US" dirty="0" smtClean="0"/>
              <a:t>chest, abdomen and pelvic CT) </a:t>
            </a:r>
            <a:r>
              <a:rPr lang="az-Latn-AZ" dirty="0" smtClean="0"/>
              <a:t>təklif edilir</a:t>
            </a:r>
            <a:r>
              <a:rPr lang="en-US" dirty="0" smtClean="0"/>
              <a:t>. </a:t>
            </a:r>
            <a:endParaRPr lang="en-US" dirty="0" smtClean="0"/>
          </a:p>
          <a:p>
            <a:pPr>
              <a:lnSpc>
                <a:spcPct val="170000"/>
              </a:lnSpc>
            </a:pPr>
            <a:r>
              <a:rPr lang="en-US" dirty="0" err="1" smtClean="0"/>
              <a:t>Ip</a:t>
            </a:r>
            <a:r>
              <a:rPr lang="en-US" dirty="0" smtClean="0"/>
              <a:t> et al</a:t>
            </a:r>
            <a:r>
              <a:rPr lang="en-US" dirty="0" smtClean="0"/>
              <a:t>.</a:t>
            </a:r>
            <a:r>
              <a:rPr lang="az-Latn-AZ" dirty="0" smtClean="0"/>
              <a:t> İlk 5 ildə hər</a:t>
            </a:r>
            <a:r>
              <a:rPr lang="en-US" dirty="0" smtClean="0"/>
              <a:t> </a:t>
            </a:r>
            <a:r>
              <a:rPr lang="en-US" dirty="0" smtClean="0"/>
              <a:t>6 </a:t>
            </a:r>
            <a:r>
              <a:rPr lang="az-Latn-AZ" dirty="0" smtClean="0"/>
              <a:t>ay kontrol təklif edilir. </a:t>
            </a:r>
            <a:r>
              <a:rPr lang="en-US" dirty="0" smtClean="0"/>
              <a:t> </a:t>
            </a:r>
            <a:endParaRPr lang="en-US" dirty="0" smtClean="0"/>
          </a:p>
          <a:p>
            <a:pPr>
              <a:lnSpc>
                <a:spcPct val="170000"/>
              </a:lnSpc>
            </a:pPr>
            <a:r>
              <a:rPr lang="en-US" dirty="0" smtClean="0"/>
              <a:t>G</a:t>
            </a:r>
            <a:r>
              <a:rPr lang="az-Latn-AZ" dirty="0" smtClean="0"/>
              <a:t>u</a:t>
            </a:r>
            <a:r>
              <a:rPr lang="en-US" dirty="0" err="1" smtClean="0"/>
              <a:t>ntupalli</a:t>
            </a:r>
            <a:r>
              <a:rPr lang="en-US" dirty="0" smtClean="0"/>
              <a:t> </a:t>
            </a:r>
            <a:r>
              <a:rPr lang="en-US" dirty="0" err="1" smtClean="0"/>
              <a:t>və</a:t>
            </a:r>
            <a:r>
              <a:rPr lang="en-US" dirty="0" smtClean="0"/>
              <a:t> b. </a:t>
            </a:r>
            <a:r>
              <a:rPr lang="en-US" dirty="0" err="1" smtClean="0"/>
              <a:t>retrospektiv</a:t>
            </a:r>
            <a:r>
              <a:rPr lang="en-US" dirty="0" smtClean="0"/>
              <a:t> </a:t>
            </a:r>
            <a:r>
              <a:rPr lang="az-Latn-AZ" dirty="0" smtClean="0"/>
              <a:t>araşdırmasında</a:t>
            </a:r>
            <a:r>
              <a:rPr lang="en-US" dirty="0" smtClean="0"/>
              <a:t>, </a:t>
            </a:r>
            <a:r>
              <a:rPr lang="en-US" dirty="0" err="1" smtClean="0"/>
              <a:t>təqib</a:t>
            </a:r>
            <a:r>
              <a:rPr lang="en-US" dirty="0" smtClean="0"/>
              <a:t> </a:t>
            </a:r>
            <a:r>
              <a:rPr lang="en-US" dirty="0" err="1" smtClean="0"/>
              <a:t>intervalı</a:t>
            </a:r>
            <a:r>
              <a:rPr lang="en-US" dirty="0" smtClean="0"/>
              <a:t> </a:t>
            </a:r>
            <a:r>
              <a:rPr lang="en-US" dirty="0" err="1" smtClean="0"/>
              <a:t>ərzində</a:t>
            </a:r>
            <a:r>
              <a:rPr lang="en-US" dirty="0" smtClean="0"/>
              <a:t> </a:t>
            </a:r>
            <a:r>
              <a:rPr lang="en-US" dirty="0" err="1" smtClean="0"/>
              <a:t>residiv</a:t>
            </a:r>
            <a:r>
              <a:rPr lang="en-US" dirty="0" smtClean="0"/>
              <a:t> </a:t>
            </a:r>
            <a:r>
              <a:rPr lang="en-US" dirty="0" err="1" smtClean="0"/>
              <a:t>nisbəti</a:t>
            </a:r>
            <a:r>
              <a:rPr lang="en-US" dirty="0" smtClean="0"/>
              <a:t> 7,3% </a:t>
            </a:r>
            <a:r>
              <a:rPr lang="az-Latn-AZ" dirty="0" smtClean="0"/>
              <a:t>göstərilmişdir</a:t>
            </a:r>
            <a:r>
              <a:rPr lang="en-US" dirty="0" smtClean="0"/>
              <a:t>.</a:t>
            </a:r>
            <a:endParaRPr lang="en-US" dirty="0" smtClean="0"/>
          </a:p>
          <a:p>
            <a:pPr>
              <a:lnSpc>
                <a:spcPct val="170000"/>
              </a:lnSpc>
            </a:pPr>
            <a:r>
              <a:rPr lang="en-US" dirty="0" err="1" smtClean="0"/>
              <a:t>Deohar</a:t>
            </a:r>
            <a:r>
              <a:rPr lang="en-US" dirty="0" smtClean="0"/>
              <a:t> et al. </a:t>
            </a:r>
            <a:r>
              <a:rPr lang="en-US" dirty="0" smtClean="0"/>
              <a:t>21 </a:t>
            </a:r>
            <a:r>
              <a:rPr lang="az-Latn-AZ" dirty="0" smtClean="0"/>
              <a:t>xəstənin təgibində 1 nəfərdə 3-cü il təgibində qaraciyər metstazı bildirilmişdir</a:t>
            </a:r>
            <a:r>
              <a:rPr lang="en-US" dirty="0" smtClean="0"/>
              <a:t>. </a:t>
            </a:r>
            <a:endParaRPr lang="en-US" dirty="0" smtClean="0"/>
          </a:p>
          <a:p>
            <a:pPr>
              <a:lnSpc>
                <a:spcPct val="170000"/>
              </a:lnSpc>
            </a:pPr>
            <a:r>
              <a:rPr lang="en-US" dirty="0" err="1" smtClean="0"/>
              <a:t>Vilos</a:t>
            </a:r>
            <a:r>
              <a:rPr lang="en-US" dirty="0" smtClean="0"/>
              <a:t> </a:t>
            </a:r>
            <a:r>
              <a:rPr lang="en-US" dirty="0" smtClean="0"/>
              <a:t>et al. </a:t>
            </a:r>
            <a:r>
              <a:rPr lang="az-Latn-AZ" dirty="0" smtClean="0"/>
              <a:t>14 </a:t>
            </a:r>
            <a:r>
              <a:rPr lang="az-Latn-AZ" dirty="0" smtClean="0"/>
              <a:t>miomektomi icra olunan</a:t>
            </a:r>
            <a:r>
              <a:rPr lang="az-Latn-AZ" dirty="0" smtClean="0"/>
              <a:t> xəstənin ikisində </a:t>
            </a:r>
            <a:r>
              <a:rPr lang="en-US" dirty="0" smtClean="0"/>
              <a:t>(14.3%)</a:t>
            </a:r>
            <a:r>
              <a:rPr lang="az-Latn-AZ" dirty="0" smtClean="0"/>
              <a:t> rezidual tumor--- TAH BSO </a:t>
            </a:r>
          </a:p>
          <a:p>
            <a:pPr>
              <a:lnSpc>
                <a:spcPct val="170000"/>
              </a:lnSpc>
            </a:pPr>
            <a:r>
              <a:rPr lang="en-US" dirty="0" smtClean="0"/>
              <a:t>Ly et al. with a recurrence rate of 12%.</a:t>
            </a:r>
            <a:endParaRPr lang="tr-TR" dirty="0" smtClean="0"/>
          </a:p>
          <a:p>
            <a:pPr>
              <a:lnSpc>
                <a:spcPct val="170000"/>
              </a:lnSpc>
            </a:pPr>
            <a:endParaRPr lang="az-Latn-AZ" dirty="0"/>
          </a:p>
        </p:txBody>
      </p:sp>
    </p:spTree>
    <p:extLst>
      <p:ext uri="{BB962C8B-B14F-4D97-AF65-F5344CB8AC3E}">
        <p14:creationId xmlns:p14="http://schemas.microsoft.com/office/powerpoint/2010/main" val="25809323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555" y="-635"/>
            <a:ext cx="5974426" cy="685800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631567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7210" y="104503"/>
            <a:ext cx="2096589" cy="1586185"/>
          </a:xfrm>
        </p:spPr>
        <p:txBody>
          <a:bodyPr/>
          <a:lstStyle/>
          <a:p>
            <a:r>
              <a:rPr lang="az-Latn-AZ" dirty="0" smtClean="0"/>
              <a:t>1983</a:t>
            </a:r>
            <a:endParaRPr lang="tr-TR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43703" cy="67077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98" y="1586049"/>
            <a:ext cx="6657702" cy="4993277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1698171" y="3526563"/>
            <a:ext cx="2577737" cy="7315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97446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dirty="0" smtClean="0"/>
              <a:t>1972</a:t>
            </a:r>
            <a:endParaRPr lang="tr-TR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16" y="-121920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474" y="1312817"/>
            <a:ext cx="7393577" cy="554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61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ye stromal tm70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"/>
            <a:ext cx="9144000" cy="6856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5052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7348" y="365125"/>
            <a:ext cx="3176451" cy="1325563"/>
          </a:xfrm>
        </p:spPr>
        <p:txBody>
          <a:bodyPr/>
          <a:lstStyle/>
          <a:p>
            <a:r>
              <a:rPr lang="az-Latn-AZ" dirty="0" smtClean="0"/>
              <a:t>1982</a:t>
            </a:r>
            <a:endParaRPr lang="tr-TR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16" y="2506662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21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404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0960" y="365125"/>
            <a:ext cx="3672840" cy="1325563"/>
          </a:xfrm>
        </p:spPr>
        <p:txBody>
          <a:bodyPr/>
          <a:lstStyle/>
          <a:p>
            <a:r>
              <a:rPr lang="az-Latn-AZ" dirty="0" smtClean="0"/>
              <a:t>1965</a:t>
            </a:r>
            <a:endParaRPr lang="tr-TR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547" y="2506662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5"/>
            <a:ext cx="6467565" cy="485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66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92"/>
            <a:ext cx="9315994" cy="660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25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008" y="152243"/>
            <a:ext cx="9113198" cy="644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16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9929"/>
            <a:ext cx="10515600" cy="1325563"/>
          </a:xfrm>
        </p:spPr>
        <p:txBody>
          <a:bodyPr/>
          <a:lstStyle/>
          <a:p>
            <a:r>
              <a:rPr lang="az-Latn-AZ" dirty="0" smtClean="0"/>
              <a:t>Nuklear Atipiya</a:t>
            </a:r>
            <a:endParaRPr lang="tr-TR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" y="2075588"/>
            <a:ext cx="10515600" cy="4351338"/>
          </a:xfrm>
        </p:spPr>
        <p:txBody>
          <a:bodyPr/>
          <a:lstStyle/>
          <a:p>
            <a:r>
              <a:rPr lang="az-Latn-AZ" dirty="0" smtClean="0"/>
              <a:t>Nuklear pleomorfizm</a:t>
            </a:r>
          </a:p>
          <a:p>
            <a:r>
              <a:rPr lang="az-Latn-AZ" dirty="0" smtClean="0"/>
              <a:t>Nukleus ölçüsü</a:t>
            </a:r>
          </a:p>
          <a:p>
            <a:r>
              <a:rPr lang="az-Latn-AZ" dirty="0" smtClean="0"/>
              <a:t>Membran irregularite</a:t>
            </a:r>
          </a:p>
          <a:p>
            <a:r>
              <a:rPr lang="az-Latn-AZ" dirty="0" smtClean="0"/>
              <a:t>Dens xromatin</a:t>
            </a:r>
          </a:p>
          <a:p>
            <a:r>
              <a:rPr lang="az-Latn-AZ" dirty="0" smtClean="0"/>
              <a:t>Nukleol belirginliyi</a:t>
            </a:r>
          </a:p>
          <a:p>
            <a:r>
              <a:rPr lang="az-Latn-AZ" dirty="0" smtClean="0"/>
              <a:t>X4 və x10 </a:t>
            </a:r>
            <a:endParaRPr lang="tr-TR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45" y="467911"/>
            <a:ext cx="8588656" cy="59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68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64431"/>
            <a:ext cx="9368246" cy="693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186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2099</Words>
  <Application>Microsoft Office PowerPoint</Application>
  <PresentationFormat>Широкоэкранный</PresentationFormat>
  <Paragraphs>214</Paragraphs>
  <Slides>51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Tahoma</vt:lpstr>
      <vt:lpstr>Wingdings</vt:lpstr>
      <vt:lpstr>Тема Office</vt:lpstr>
      <vt:lpstr>UTERİN MEZENXİMAL TUMORLER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Nuklear Atipiya</vt:lpstr>
      <vt:lpstr>Презентация PowerPoint</vt:lpstr>
      <vt:lpstr>Презентация PowerPoint</vt:lpstr>
      <vt:lpstr>Koagulativ Nekroz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STUMP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WHO 2014   4-cü Edition</vt:lpstr>
      <vt:lpstr>WHO 5-ci EDİTİON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1983</vt:lpstr>
      <vt:lpstr>1972</vt:lpstr>
      <vt:lpstr>1982</vt:lpstr>
      <vt:lpstr>1965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Dr.Mahmud</dc:creator>
  <cp:lastModifiedBy>Dr.Mahmud</cp:lastModifiedBy>
  <cp:revision>22</cp:revision>
  <dcterms:created xsi:type="dcterms:W3CDTF">2024-05-02T20:20:48Z</dcterms:created>
  <dcterms:modified xsi:type="dcterms:W3CDTF">2024-05-03T00:14:44Z</dcterms:modified>
</cp:coreProperties>
</file>