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22" r:id="rId2"/>
    <p:sldId id="272" r:id="rId3"/>
    <p:sldId id="278" r:id="rId4"/>
    <p:sldId id="306" r:id="rId5"/>
    <p:sldId id="307" r:id="rId6"/>
    <p:sldId id="275" r:id="rId7"/>
    <p:sldId id="274" r:id="rId8"/>
    <p:sldId id="276" r:id="rId9"/>
    <p:sldId id="279" r:id="rId10"/>
    <p:sldId id="291" r:id="rId11"/>
    <p:sldId id="289" r:id="rId12"/>
    <p:sldId id="292" r:id="rId13"/>
    <p:sldId id="284" r:id="rId14"/>
    <p:sldId id="308" r:id="rId15"/>
    <p:sldId id="311" r:id="rId16"/>
    <p:sldId id="309" r:id="rId17"/>
    <p:sldId id="310" r:id="rId18"/>
    <p:sldId id="321" r:id="rId19"/>
    <p:sldId id="283" r:id="rId20"/>
    <p:sldId id="281" r:id="rId21"/>
    <p:sldId id="295" r:id="rId22"/>
    <p:sldId id="296" r:id="rId23"/>
    <p:sldId id="286" r:id="rId24"/>
    <p:sldId id="297" r:id="rId25"/>
    <p:sldId id="298" r:id="rId26"/>
    <p:sldId id="258" r:id="rId27"/>
    <p:sldId id="257" r:id="rId28"/>
    <p:sldId id="259" r:id="rId29"/>
    <p:sldId id="260" r:id="rId30"/>
    <p:sldId id="312" r:id="rId31"/>
    <p:sldId id="313" r:id="rId32"/>
    <p:sldId id="315" r:id="rId33"/>
    <p:sldId id="314" r:id="rId34"/>
    <p:sldId id="316" r:id="rId35"/>
    <p:sldId id="263" r:id="rId36"/>
    <p:sldId id="317" r:id="rId37"/>
    <p:sldId id="261" r:id="rId38"/>
    <p:sldId id="264" r:id="rId39"/>
    <p:sldId id="262" r:id="rId40"/>
    <p:sldId id="265" r:id="rId41"/>
    <p:sldId id="266" r:id="rId42"/>
    <p:sldId id="267" r:id="rId43"/>
    <p:sldId id="268" r:id="rId44"/>
    <p:sldId id="269" r:id="rId45"/>
    <p:sldId id="303" r:id="rId46"/>
    <p:sldId id="299" r:id="rId47"/>
    <p:sldId id="305" r:id="rId48"/>
    <p:sldId id="320" r:id="rId49"/>
    <p:sldId id="318" r:id="rId50"/>
    <p:sldId id="319" r:id="rId51"/>
    <p:sldId id="301" r:id="rId52"/>
    <p:sldId id="304" r:id="rId53"/>
    <p:sldId id="282" r:id="rId54"/>
    <p:sldId id="288" r:id="rId55"/>
    <p:sldId id="285" r:id="rId56"/>
    <p:sldId id="27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12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EFCEB-A10F-4409-BBDA-398A6B1B4A5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FDD9D-0592-4F76-ADDC-C4D7D1E12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1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FDD9D-0592-4F76-ADDC-C4D7D1E1255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1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13F40C-7122-4C36-992F-4D99A40A372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06F82D-9358-4135-B5EA-D489B6519F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05319-AFAA-48F8-A05D-E87CFC430C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" y="731519"/>
            <a:ext cx="8077200" cy="58216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az-Latn-AZ" sz="2800" dirty="0"/>
              <a:t>Yumurtalıqda az rast gəlinən şişlər</a:t>
            </a:r>
          </a:p>
          <a:p>
            <a:pPr marL="45720" indent="0">
              <a:buNone/>
            </a:pPr>
            <a:endParaRPr lang="az-Latn-AZ" sz="2800" dirty="0"/>
          </a:p>
          <a:p>
            <a:pPr marL="45720" indent="0">
              <a:buNone/>
            </a:pPr>
            <a:endParaRPr lang="az-Latn-AZ" sz="2800" dirty="0"/>
          </a:p>
          <a:p>
            <a:pPr marL="45720" indent="0">
              <a:buNone/>
            </a:pPr>
            <a:r>
              <a:rPr lang="az-Latn-AZ" sz="2800" dirty="0"/>
              <a:t>Milli Onkologiya Mərkəzi</a:t>
            </a:r>
          </a:p>
          <a:p>
            <a:pPr marL="45720" indent="0">
              <a:buNone/>
            </a:pPr>
            <a:endParaRPr lang="az-Latn-AZ" sz="2800" dirty="0"/>
          </a:p>
          <a:p>
            <a:pPr marL="45720" indent="0">
              <a:buNone/>
            </a:pPr>
            <a:r>
              <a:rPr lang="az-Latn-AZ" sz="2800" dirty="0"/>
              <a:t>                               </a:t>
            </a:r>
          </a:p>
          <a:p>
            <a:pPr marL="45720" indent="0">
              <a:buNone/>
            </a:pPr>
            <a:r>
              <a:rPr lang="az-Latn-AZ" sz="2800"/>
              <a:t>                                           Dr.</a:t>
            </a:r>
            <a:r>
              <a:rPr lang="az-Latn-AZ" sz="2800" dirty="0"/>
              <a:t>Orucova Pərvin</a:t>
            </a:r>
          </a:p>
        </p:txBody>
      </p:sp>
    </p:spTree>
    <p:extLst>
      <p:ext uri="{BB962C8B-B14F-4D97-AF65-F5344CB8AC3E}">
        <p14:creationId xmlns:p14="http://schemas.microsoft.com/office/powerpoint/2010/main" val="81444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9185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04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666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3855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az-Latn-AZ" dirty="0"/>
              <a:t> </a:t>
            </a:r>
          </a:p>
          <a:p>
            <a:pPr marL="0" indent="0">
              <a:buNone/>
            </a:pPr>
            <a:r>
              <a:rPr lang="az-Latn-AZ" sz="2800" dirty="0"/>
              <a:t>                  DİFFERENSİAL DİAQNOSTİKA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- Clear cell </a:t>
            </a:r>
            <a:r>
              <a:rPr lang="en-US" sz="2800" dirty="0" err="1"/>
              <a:t>adenofibroma</a:t>
            </a:r>
            <a:endParaRPr lang="az-Latn-AZ" sz="2800" dirty="0"/>
          </a:p>
          <a:p>
            <a:pPr marL="0" indent="0">
              <a:buNone/>
            </a:pPr>
            <a:r>
              <a:rPr lang="az-Latn-AZ" sz="2800" dirty="0"/>
              <a:t> </a:t>
            </a:r>
            <a:r>
              <a:rPr lang="en-US" sz="2800" dirty="0"/>
              <a:t> - B</a:t>
            </a:r>
            <a:r>
              <a:rPr lang="az-Latn-AZ" sz="2800" dirty="0"/>
              <a:t>orderline </a:t>
            </a:r>
            <a:r>
              <a:rPr lang="en-US" sz="2800" dirty="0"/>
              <a:t>clear cell </a:t>
            </a:r>
            <a:r>
              <a:rPr lang="az-Latn-AZ" sz="2800" dirty="0"/>
              <a:t>tumor</a:t>
            </a:r>
          </a:p>
          <a:p>
            <a:pPr marL="0" indent="0">
              <a:buNone/>
            </a:pPr>
            <a:r>
              <a:rPr lang="az-Latn-AZ" sz="2800" dirty="0"/>
              <a:t>  </a:t>
            </a:r>
            <a:r>
              <a:rPr lang="en-US" sz="2800" dirty="0"/>
              <a:t>- </a:t>
            </a:r>
            <a:r>
              <a:rPr lang="az-Latn-AZ" sz="2800" dirty="0"/>
              <a:t>Lo</a:t>
            </a:r>
            <a:r>
              <a:rPr lang="en-US" sz="2800" dirty="0"/>
              <a:t>w</a:t>
            </a:r>
            <a:r>
              <a:rPr lang="az-Latn-AZ" sz="2800" dirty="0"/>
              <a:t> grade seroz karsinoma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az-Latn-AZ" sz="2800" dirty="0"/>
              <a:t>-</a:t>
            </a:r>
            <a:r>
              <a:rPr lang="en-US" sz="2800" dirty="0"/>
              <a:t> </a:t>
            </a:r>
            <a:r>
              <a:rPr lang="az-Latn-AZ" sz="2800" dirty="0"/>
              <a:t>High grade seroz karsinoma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az-Latn-AZ" sz="2800" dirty="0"/>
              <a:t>-</a:t>
            </a:r>
            <a:r>
              <a:rPr lang="en-US" sz="2800" dirty="0"/>
              <a:t> </a:t>
            </a:r>
            <a:r>
              <a:rPr lang="az-Latn-AZ" sz="2800" dirty="0"/>
              <a:t>Endometrioid karsinoma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- </a:t>
            </a:r>
            <a:r>
              <a:rPr lang="az-Latn-AZ" sz="2800" dirty="0"/>
              <a:t>Metastatik clear cell karsinoma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az-Latn-AZ" sz="2800" dirty="0"/>
              <a:t>-</a:t>
            </a:r>
            <a:r>
              <a:rPr lang="en-US" sz="2800" dirty="0"/>
              <a:t> </a:t>
            </a:r>
            <a:r>
              <a:rPr lang="az-Latn-AZ" sz="2800" dirty="0"/>
              <a:t>Yumurtalığın clear cell karsinoması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az-Latn-AZ" sz="2800" dirty="0"/>
              <a:t>-</a:t>
            </a:r>
            <a:r>
              <a:rPr lang="en-US" sz="2800" dirty="0"/>
              <a:t> </a:t>
            </a:r>
            <a:r>
              <a:rPr lang="az-Latn-AZ" sz="2800" dirty="0"/>
              <a:t>Disgerminoma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az-Latn-AZ" sz="2800" dirty="0"/>
              <a:t>-</a:t>
            </a:r>
            <a:r>
              <a:rPr lang="en-US" sz="2800" dirty="0"/>
              <a:t> </a:t>
            </a:r>
            <a:r>
              <a:rPr lang="az-Latn-AZ" sz="2800" dirty="0"/>
              <a:t>Yolk sac tumor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086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315200" y="6019800"/>
            <a:ext cx="68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ER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39616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7239000" y="60198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5865213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WT1</a:t>
            </a:r>
            <a:endParaRPr lang="az-Latn-AZ" sz="3200" b="1" dirty="0"/>
          </a:p>
        </p:txBody>
      </p:sp>
    </p:spTree>
    <p:extLst>
      <p:ext uri="{BB962C8B-B14F-4D97-AF65-F5344CB8AC3E}">
        <p14:creationId xmlns:p14="http://schemas.microsoft.com/office/powerpoint/2010/main" val="358860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7086600" y="5867400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RCC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91035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" y="0"/>
            <a:ext cx="914400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7467600" y="6096000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AFP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9861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7467600" y="6248400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CK7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6252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7396089" y="5758190"/>
            <a:ext cx="1491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latin typeface="Times New Roman" pitchFamily="18" charset="0"/>
                <a:cs typeface="Times New Roman" pitchFamily="18" charset="0"/>
              </a:rPr>
              <a:t>PAX 8</a:t>
            </a:r>
          </a:p>
        </p:txBody>
      </p:sp>
    </p:spTree>
    <p:extLst>
      <p:ext uri="{BB962C8B-B14F-4D97-AF65-F5344CB8AC3E}">
        <p14:creationId xmlns:p14="http://schemas.microsoft.com/office/powerpoint/2010/main" val="199295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endParaRPr lang="en-US" b="1" dirty="0"/>
          </a:p>
          <a:p>
            <a:pPr algn="just"/>
            <a:endParaRPr lang="en-US" b="1" dirty="0"/>
          </a:p>
          <a:p>
            <a:pPr algn="just"/>
            <a:endParaRPr lang="en-US" b="1" dirty="0"/>
          </a:p>
          <a:p>
            <a:pPr algn="just"/>
            <a:r>
              <a:rPr lang="az-Latn-AZ" sz="2800" b="1" dirty="0"/>
              <a:t>Cins: qadın</a:t>
            </a:r>
          </a:p>
          <a:p>
            <a:pPr algn="just"/>
            <a:r>
              <a:rPr lang="az-Latn-AZ" sz="2800" b="1" dirty="0"/>
              <a:t>Yaş: 69</a:t>
            </a:r>
          </a:p>
          <a:p>
            <a:pPr algn="just"/>
            <a:r>
              <a:rPr lang="az-Latn-AZ" sz="2800" b="1" dirty="0"/>
              <a:t>Lokalizasiya: yumurtalıq</a:t>
            </a:r>
          </a:p>
          <a:p>
            <a:pPr algn="just"/>
            <a:r>
              <a:rPr lang="az-Latn-AZ" sz="2800" b="1" dirty="0"/>
              <a:t>Makroskopik təsvir: 8</a:t>
            </a:r>
            <a:r>
              <a:rPr lang="en-US" sz="2800" b="1" dirty="0"/>
              <a:t> </a:t>
            </a:r>
            <a:r>
              <a:rPr lang="en-US" sz="2800" b="1" dirty="0" err="1"/>
              <a:t>sm</a:t>
            </a:r>
            <a:r>
              <a:rPr lang="en-US" sz="2800" b="1" dirty="0"/>
              <a:t> </a:t>
            </a:r>
            <a:r>
              <a:rPr lang="az-Latn-AZ" sz="2800" b="1" dirty="0"/>
              <a:t>ölçüdə solid və kistik sahələrdən ibarət tumor</a:t>
            </a:r>
            <a:endParaRPr lang="en-US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601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6400800" y="60198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latin typeface="Times New Roman" pitchFamily="18" charset="0"/>
                <a:cs typeface="Times New Roman" pitchFamily="18" charset="0"/>
              </a:rPr>
              <a:t>NAPSİN A</a:t>
            </a:r>
          </a:p>
        </p:txBody>
      </p:sp>
    </p:spTree>
    <p:extLst>
      <p:ext uri="{BB962C8B-B14F-4D97-AF65-F5344CB8AC3E}">
        <p14:creationId xmlns:p14="http://schemas.microsoft.com/office/powerpoint/2010/main" val="286529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az-Latn-AZ" dirty="0"/>
          </a:p>
          <a:p>
            <a:endParaRPr lang="az-Latn-AZ" dirty="0"/>
          </a:p>
          <a:p>
            <a:pPr marL="0" indent="0">
              <a:buNone/>
            </a:pPr>
            <a:r>
              <a:rPr lang="az-Latn-AZ" dirty="0"/>
              <a:t> </a:t>
            </a:r>
          </a:p>
          <a:p>
            <a:pPr marL="0" indent="0">
              <a:buNone/>
            </a:pPr>
            <a:r>
              <a:rPr lang="az-Latn-AZ" dirty="0"/>
              <a:t>                                       </a:t>
            </a:r>
            <a:r>
              <a:rPr lang="az-Latn-A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RƏY</a:t>
            </a:r>
          </a:p>
          <a:p>
            <a:pPr marL="0" indent="0">
              <a:buNone/>
            </a:pPr>
            <a:endParaRPr lang="az-Latn-AZ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az-Latn-AZ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YUMURTALIĞIN ŞƏFFAF  HÜCEYRƏLİ KARSİNOMASI</a:t>
            </a:r>
          </a:p>
        </p:txBody>
      </p:sp>
    </p:spTree>
    <p:extLst>
      <p:ext uri="{BB962C8B-B14F-4D97-AF65-F5344CB8AC3E}">
        <p14:creationId xmlns:p14="http://schemas.microsoft.com/office/powerpoint/2010/main" val="313741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0782" y="13855"/>
            <a:ext cx="9144000" cy="6844145"/>
          </a:xfrm>
        </p:spPr>
        <p:txBody>
          <a:bodyPr/>
          <a:lstStyle/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endParaRPr lang="az-Latn-AZ" sz="2800" dirty="0"/>
          </a:p>
          <a:p>
            <a:pPr marL="0" indent="0">
              <a:buNone/>
            </a:pPr>
            <a:r>
              <a:rPr lang="az-Latn-AZ" sz="2800" dirty="0"/>
              <a:t>     Yumur</a:t>
            </a:r>
            <a:r>
              <a:rPr lang="tr-TR" sz="2800" dirty="0"/>
              <a:t>t</a:t>
            </a:r>
            <a:r>
              <a:rPr lang="az-Latn-AZ" sz="2800" dirty="0"/>
              <a:t>alığın epitelial şişlərinin 10</a:t>
            </a:r>
            <a:r>
              <a:rPr lang="tr-TR" sz="2800" dirty="0"/>
              <a:t>-</a:t>
            </a:r>
            <a:r>
              <a:rPr lang="az-Latn-AZ" sz="2800" dirty="0"/>
              <a:t>12 %</a:t>
            </a:r>
            <a:r>
              <a:rPr lang="tr-TR" sz="2800" dirty="0"/>
              <a:t> i</a:t>
            </a:r>
            <a:r>
              <a:rPr lang="az-Latn-AZ" sz="2800" dirty="0"/>
              <a:t>ni təşkil edir.</a:t>
            </a:r>
          </a:p>
          <a:p>
            <a:pPr marL="0" indent="0">
              <a:buNone/>
            </a:pPr>
            <a:r>
              <a:rPr lang="az-Latn-AZ" sz="2800" dirty="0"/>
              <a:t>     Ölçüləri 0,8</a:t>
            </a:r>
            <a:r>
              <a:rPr lang="en-US" sz="2800" dirty="0"/>
              <a:t>-</a:t>
            </a:r>
            <a:r>
              <a:rPr lang="az-Latn-AZ" sz="2800" dirty="0"/>
              <a:t>35 sm</a:t>
            </a:r>
          </a:p>
          <a:p>
            <a:pPr marL="0" indent="0">
              <a:buNone/>
            </a:pPr>
            <a:r>
              <a:rPr lang="az-Latn-AZ" sz="2800" dirty="0"/>
              <a:t>     Endometrioz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az-Latn-AZ" sz="2800" dirty="0"/>
              <a:t> Lynch sindromu</a:t>
            </a:r>
          </a:p>
        </p:txBody>
      </p:sp>
    </p:spTree>
    <p:extLst>
      <p:ext uri="{BB962C8B-B14F-4D97-AF65-F5344CB8AC3E}">
        <p14:creationId xmlns:p14="http://schemas.microsoft.com/office/powerpoint/2010/main" val="254610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az-Latn-A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az-Latn-A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klassik böyümə paterni vardır:</a:t>
            </a:r>
          </a:p>
          <a:p>
            <a:pPr marL="0" indent="0">
              <a:buNone/>
            </a:pPr>
            <a:r>
              <a:rPr lang="az-Latn-A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-papillyar</a:t>
            </a:r>
          </a:p>
          <a:p>
            <a:pPr marL="0" indent="0">
              <a:buNone/>
            </a:pPr>
            <a:r>
              <a:rPr lang="az-Latn-AZ" sz="2800" dirty="0"/>
              <a:t>      adətən kiçik girdə sadə şaxələnməyən    papillalar</a:t>
            </a:r>
          </a:p>
          <a:p>
            <a:pPr marL="0" indent="0">
              <a:buNone/>
            </a:pPr>
            <a:r>
              <a:rPr lang="az-Latn-AZ" sz="2800" dirty="0"/>
              <a:t>      fibrotik , hialinizə, ödemli,  miksoid stromal korlar</a:t>
            </a:r>
          </a:p>
          <a:p>
            <a:pPr marL="0" indent="0">
              <a:buNone/>
            </a:pPr>
            <a:r>
              <a:rPr lang="az-Latn-AZ" sz="2800" dirty="0"/>
              <a:t>      bir və ya ikisıralı kuboidal, flat və hobnail hüceyrələrlə     döşənir</a:t>
            </a:r>
          </a:p>
          <a:p>
            <a:pPr marL="0" indent="0">
              <a:buNone/>
            </a:pPr>
            <a:r>
              <a:rPr lang="az-Latn-AZ" sz="2800" dirty="0"/>
              <a:t>       nadir hallarda hierarxial şaxələnmə göstərən geniş papillalar</a:t>
            </a:r>
            <a:endParaRPr lang="ru-RU" sz="2800" dirty="0"/>
          </a:p>
          <a:p>
            <a:pPr marL="0" indent="0">
              <a:buNone/>
            </a:pPr>
            <a:r>
              <a:rPr lang="az-Latn-A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</a:t>
            </a:r>
            <a:r>
              <a:rPr lang="az-Latn-A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tubulokistik</a:t>
            </a:r>
          </a:p>
          <a:p>
            <a:pPr marL="0" indent="0">
              <a:buNone/>
            </a:pPr>
            <a:r>
              <a:rPr lang="az-Latn-A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az-Latn-AZ" sz="2800" dirty="0"/>
              <a:t>müxtəlif ölçülü tubul və kistlər</a:t>
            </a:r>
          </a:p>
          <a:p>
            <a:pPr marL="0" indent="0">
              <a:buNone/>
            </a:pPr>
            <a:r>
              <a:rPr lang="az-Latn-AZ" sz="2800" dirty="0"/>
              <a:t>       intraluminal eozinofilik sekret</a:t>
            </a:r>
          </a:p>
          <a:p>
            <a:pPr marL="0" indent="0">
              <a:buNone/>
            </a:pPr>
            <a:r>
              <a:rPr lang="az-Latn-AZ" sz="2800" dirty="0"/>
              <a:t>        bir və ya ikisıralı kuboidal, flat və hobnail hüceyrələrlə     döşənir</a:t>
            </a:r>
          </a:p>
          <a:p>
            <a:pPr marL="0" indent="0">
              <a:buNone/>
            </a:pPr>
            <a:r>
              <a:rPr lang="az-Latn-A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-solid</a:t>
            </a:r>
            <a:endParaRPr lang="az-Latn-A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az-Latn-AZ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az-Latn-AZ" sz="3000" dirty="0"/>
              <a:t>  zərif septalar ilə bir birindən ayrılmış hüceyrələr</a:t>
            </a:r>
          </a:p>
        </p:txBody>
      </p:sp>
    </p:spTree>
    <p:extLst>
      <p:ext uri="{BB962C8B-B14F-4D97-AF65-F5344CB8AC3E}">
        <p14:creationId xmlns:p14="http://schemas.microsoft.com/office/powerpoint/2010/main" val="3850219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dirty="0"/>
              <a:t>    </a:t>
            </a:r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sz="2800" dirty="0"/>
              <a:t>    Nadir hallarda:</a:t>
            </a:r>
          </a:p>
          <a:p>
            <a:pPr marL="0" indent="0">
              <a:buNone/>
            </a:pPr>
            <a:r>
              <a:rPr lang="az-Latn-AZ" sz="2800" dirty="0"/>
              <a:t>    </a:t>
            </a:r>
            <a:r>
              <a:rPr lang="en-US" sz="2800" dirty="0"/>
              <a:t>- </a:t>
            </a:r>
            <a:r>
              <a:rPr lang="az-Latn-AZ" sz="2800" dirty="0"/>
              <a:t>çoxnüvəli giqant hüceyrələr</a:t>
            </a:r>
          </a:p>
          <a:p>
            <a:pPr marL="0" indent="0">
              <a:buNone/>
            </a:pPr>
            <a:r>
              <a:rPr lang="az-Latn-AZ" sz="2800" dirty="0"/>
              <a:t>    </a:t>
            </a:r>
            <a:r>
              <a:rPr lang="en-US" sz="2800" dirty="0"/>
              <a:t>- </a:t>
            </a:r>
            <a:r>
              <a:rPr lang="az-Latn-AZ" sz="2800" dirty="0"/>
              <a:t>psammoma cisimcikləri</a:t>
            </a:r>
          </a:p>
          <a:p>
            <a:pPr marL="0" indent="0">
              <a:buNone/>
            </a:pPr>
            <a:r>
              <a:rPr lang="az-Latn-AZ" sz="2800" dirty="0"/>
              <a:t>    </a:t>
            </a:r>
            <a:r>
              <a:rPr lang="en-US" sz="2800" dirty="0"/>
              <a:t>- </a:t>
            </a:r>
            <a:r>
              <a:rPr lang="az-Latn-AZ" sz="2800" dirty="0"/>
              <a:t>targetoid hüceyrələr</a:t>
            </a:r>
          </a:p>
          <a:p>
            <a:pPr marL="0" indent="0">
              <a:buNone/>
            </a:pPr>
            <a:endParaRPr lang="az-Latn-AZ" dirty="0"/>
          </a:p>
        </p:txBody>
      </p:sp>
    </p:spTree>
    <p:extLst>
      <p:ext uri="{BB962C8B-B14F-4D97-AF65-F5344CB8AC3E}">
        <p14:creationId xmlns:p14="http://schemas.microsoft.com/office/powerpoint/2010/main" val="102255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az-Latn-AZ" dirty="0"/>
          </a:p>
          <a:p>
            <a:endParaRPr lang="az-Latn-AZ" dirty="0"/>
          </a:p>
          <a:p>
            <a:pPr marL="0" indent="0">
              <a:buNone/>
            </a:pPr>
            <a:r>
              <a:rPr lang="az-Latn-AZ" dirty="0"/>
              <a:t>     </a:t>
            </a:r>
            <a:r>
              <a:rPr lang="az-Latn-AZ" sz="2800" dirty="0"/>
              <a:t>Müalicəsi cərrahi + kimyaterapiya</a:t>
            </a:r>
          </a:p>
          <a:p>
            <a:pPr marL="0" indent="0">
              <a:buNone/>
            </a:pPr>
            <a:r>
              <a:rPr lang="az-Latn-AZ" sz="2800" dirty="0"/>
              <a:t>     </a:t>
            </a:r>
          </a:p>
          <a:p>
            <a:pPr marL="0" indent="0">
              <a:buNone/>
            </a:pPr>
            <a:r>
              <a:rPr lang="az-Latn-AZ" sz="2800" dirty="0"/>
              <a:t>  </a:t>
            </a:r>
            <a:r>
              <a:rPr lang="en-US" sz="2800" dirty="0"/>
              <a:t>  </a:t>
            </a:r>
            <a:r>
              <a:rPr lang="az-Latn-AZ" sz="2800" dirty="0"/>
              <a:t>Proqnoz. 5 illik yaşam müddəti:</a:t>
            </a:r>
          </a:p>
          <a:p>
            <a:pPr marL="0" indent="0">
              <a:buNone/>
            </a:pPr>
            <a:r>
              <a:rPr lang="az-Latn-AZ" sz="2800" dirty="0"/>
              <a:t> I mərhələdə 85%</a:t>
            </a:r>
          </a:p>
          <a:p>
            <a:pPr marL="0" indent="0">
              <a:buNone/>
            </a:pPr>
            <a:r>
              <a:rPr lang="az-Latn-AZ" sz="2800" dirty="0"/>
              <a:t> II mərhələdə 71%</a:t>
            </a:r>
          </a:p>
          <a:p>
            <a:pPr marL="0" indent="0">
              <a:buNone/>
            </a:pPr>
            <a:r>
              <a:rPr lang="az-Latn-AZ" sz="2800" dirty="0"/>
              <a:t> III mərhələdə 35%</a:t>
            </a:r>
          </a:p>
          <a:p>
            <a:pPr marL="0" indent="0">
              <a:buNone/>
            </a:pPr>
            <a:r>
              <a:rPr lang="az-Latn-AZ" sz="2800" dirty="0"/>
              <a:t> IV mərhələdə isə 16%</a:t>
            </a:r>
          </a:p>
        </p:txBody>
      </p:sp>
    </p:spTree>
    <p:extLst>
      <p:ext uri="{BB962C8B-B14F-4D97-AF65-F5344CB8AC3E}">
        <p14:creationId xmlns:p14="http://schemas.microsoft.com/office/powerpoint/2010/main" val="9695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Cinsiyy</a:t>
            </a:r>
            <a:r>
              <a:rPr lang="az-Latn-AZ" sz="2800" dirty="0"/>
              <a:t>əti: qadın</a:t>
            </a:r>
          </a:p>
          <a:p>
            <a:r>
              <a:rPr lang="az-Latn-AZ" sz="2800" dirty="0"/>
              <a:t>Yaş: 54</a:t>
            </a:r>
          </a:p>
          <a:p>
            <a:r>
              <a:rPr lang="az-Latn-AZ" sz="2800" dirty="0"/>
              <a:t>Lokalzasiya: yumurtalıq</a:t>
            </a:r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sz="2400" dirty="0"/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az-Latn-AZ" sz="2400" dirty="0"/>
              <a:t>                                                                     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964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98551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9983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725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367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az-Latn-AZ" sz="2800" dirty="0"/>
              <a:t>Endometriod adenokarsinoma</a:t>
            </a:r>
          </a:p>
          <a:p>
            <a:r>
              <a:rPr lang="az-Latn-AZ" sz="2800" dirty="0"/>
              <a:t>Seroz karsinoma</a:t>
            </a:r>
          </a:p>
          <a:p>
            <a:r>
              <a:rPr lang="az-Latn-AZ" sz="2800" dirty="0"/>
              <a:t>Süd vəzi m</a:t>
            </a:r>
            <a:r>
              <a:rPr lang="en-US" sz="2800" dirty="0" err="1"/>
              <a:t>etastaz</a:t>
            </a:r>
            <a:r>
              <a:rPr lang="az-Latn-AZ" sz="2800" dirty="0"/>
              <a:t>ı</a:t>
            </a:r>
          </a:p>
          <a:p>
            <a:r>
              <a:rPr lang="az-Latn-AZ" sz="2800" dirty="0"/>
              <a:t>Qastrointestinal sistemdən metastaz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6790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543800" y="5715000"/>
            <a:ext cx="615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3200" b="1" dirty="0"/>
              <a:t>ER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8535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36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450224" y="6096000"/>
            <a:ext cx="143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WT1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82250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858000" y="6019800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vimentin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23930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010400" y="6183684"/>
            <a:ext cx="1530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CDX2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74807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24800" y="6248400"/>
            <a:ext cx="108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2400" b="1" dirty="0"/>
              <a:t>GATA 3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6927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7132621" y="5879068"/>
            <a:ext cx="1339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sz="2000" b="1" dirty="0">
                <a:latin typeface="Times New Roman" pitchFamily="18" charset="0"/>
                <a:cs typeface="Times New Roman" pitchFamily="18" charset="0"/>
              </a:rPr>
              <a:t>GATA 3</a:t>
            </a:r>
          </a:p>
        </p:txBody>
      </p:sp>
    </p:spTree>
    <p:extLst>
      <p:ext uri="{BB962C8B-B14F-4D97-AF65-F5344CB8AC3E}">
        <p14:creationId xmlns:p14="http://schemas.microsoft.com/office/powerpoint/2010/main" val="217395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9144000" cy="6830291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0" y="6096000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mammaglobin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24642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 rot="10800000" flipH="1" flipV="1">
            <a:off x="7696200" y="6096000"/>
            <a:ext cx="106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400" b="1" dirty="0"/>
              <a:t>Pax 8</a:t>
            </a:r>
          </a:p>
        </p:txBody>
      </p:sp>
    </p:spTree>
    <p:extLst>
      <p:ext uri="{BB962C8B-B14F-4D97-AF65-F5344CB8AC3E}">
        <p14:creationId xmlns:p14="http://schemas.microsoft.com/office/powerpoint/2010/main" val="3438740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8077200" y="6172200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2400" b="1" dirty="0"/>
              <a:t>CD 10</a:t>
            </a:r>
          </a:p>
        </p:txBody>
      </p:sp>
    </p:spTree>
    <p:extLst>
      <p:ext uri="{BB962C8B-B14F-4D97-AF65-F5344CB8AC3E}">
        <p14:creationId xmlns:p14="http://schemas.microsoft.com/office/powerpoint/2010/main" val="3195245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7741301" y="6172200"/>
            <a:ext cx="728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2400" b="1" dirty="0"/>
              <a:t>P 53</a:t>
            </a:r>
          </a:p>
        </p:txBody>
      </p:sp>
    </p:spTree>
    <p:extLst>
      <p:ext uri="{BB962C8B-B14F-4D97-AF65-F5344CB8AC3E}">
        <p14:creationId xmlns:p14="http://schemas.microsoft.com/office/powerpoint/2010/main" val="344159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38126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0" indent="0">
              <a:buNone/>
            </a:pPr>
            <a:r>
              <a:rPr lang="az-Latn-AZ" dirty="0"/>
              <a:t>                          </a:t>
            </a:r>
          </a:p>
          <a:p>
            <a:pPr marL="0" indent="0">
              <a:buNone/>
            </a:pPr>
            <a:r>
              <a:rPr lang="az-Latn-AZ" sz="3200" dirty="0"/>
              <a:t>    </a:t>
            </a:r>
            <a:r>
              <a:rPr lang="az-Latn-AZ" sz="3200" i="1" dirty="0"/>
              <a:t>                         </a:t>
            </a:r>
            <a:r>
              <a:rPr lang="az-Latn-AZ" sz="3200" b="1" i="1" dirty="0"/>
              <a:t>RƏY</a:t>
            </a:r>
          </a:p>
          <a:p>
            <a:pPr marL="0" indent="0">
              <a:buNone/>
            </a:pPr>
            <a:endParaRPr lang="az-Latn-AZ" sz="3200" b="1" i="1" dirty="0"/>
          </a:p>
          <a:p>
            <a:pPr marL="0" indent="0">
              <a:buNone/>
            </a:pPr>
            <a:endParaRPr lang="az-Latn-AZ" sz="3200" b="1" i="1" dirty="0"/>
          </a:p>
          <a:p>
            <a:pPr marL="0" indent="0">
              <a:buNone/>
            </a:pPr>
            <a:r>
              <a:rPr lang="az-Latn-AZ" sz="3200" b="1" i="1" dirty="0"/>
              <a:t>    MESONEPHRİC- LİKE ADENOCARCİNOMA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491162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endParaRPr lang="az-Latn-AZ" sz="3200" dirty="0"/>
          </a:p>
          <a:p>
            <a:pPr marL="0" indent="0">
              <a:buNone/>
            </a:pPr>
            <a:r>
              <a:rPr lang="az-Latn-AZ" sz="3200" dirty="0"/>
              <a:t>                          Patogenez</a:t>
            </a:r>
          </a:p>
          <a:p>
            <a:r>
              <a:rPr lang="az-Latn-AZ" sz="3200" dirty="0"/>
              <a:t>Mesonefrik qalıqlar</a:t>
            </a:r>
          </a:p>
          <a:p>
            <a:r>
              <a:rPr lang="en-US" sz="3200" dirty="0"/>
              <a:t>E</a:t>
            </a:r>
            <a:r>
              <a:rPr lang="az-Latn-AZ" sz="3200" dirty="0"/>
              <a:t>ndometrioz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321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2800" dirty="0"/>
              <a:t>                             </a:t>
            </a:r>
            <a:r>
              <a:rPr lang="en-US" sz="2800" dirty="0" err="1"/>
              <a:t>Makroskopik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az-Latn-AZ" sz="2800" dirty="0"/>
              <a:t>Ölçüləri 4-32 sm </a:t>
            </a:r>
          </a:p>
          <a:p>
            <a:pPr marL="0" indent="0">
              <a:buNone/>
            </a:pPr>
            <a:r>
              <a:rPr lang="az-Latn-AZ" sz="2800" dirty="0"/>
              <a:t>Solid və kistik sahələrdən ibarət olur</a:t>
            </a:r>
          </a:p>
          <a:p>
            <a:pPr marL="0" indent="0">
              <a:buNone/>
            </a:pPr>
            <a:r>
              <a:rPr lang="az-Latn-AZ" sz="2800" dirty="0"/>
              <a:t>Kəsik üzü bozumtul-ağ və sarımtıl olur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0830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92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dirty="0"/>
              <a:t> </a:t>
            </a:r>
            <a:endParaRPr lang="az-Latn-AZ" sz="2800" dirty="0"/>
          </a:p>
          <a:p>
            <a:pPr marL="0" indent="0">
              <a:buNone/>
            </a:pPr>
            <a:r>
              <a:rPr lang="az-Latn-AZ" sz="2800" dirty="0"/>
              <a:t>                                 Mikroskopik</a:t>
            </a:r>
          </a:p>
          <a:p>
            <a:pPr marL="0" indent="0">
              <a:buNone/>
            </a:pPr>
            <a:endParaRPr lang="az-Latn-AZ" sz="2800" dirty="0"/>
          </a:p>
          <a:p>
            <a:pPr marL="0" indent="0">
              <a:buNone/>
            </a:pPr>
            <a:r>
              <a:rPr lang="az-Latn-AZ" sz="2800" dirty="0"/>
              <a:t>Glandulyar, papillyar və solid pattern göstərə bilər</a:t>
            </a:r>
          </a:p>
          <a:p>
            <a:pPr marL="0" indent="0">
              <a:buNone/>
            </a:pPr>
            <a:r>
              <a:rPr lang="az-Latn-AZ" sz="2800" dirty="0"/>
              <a:t>Nüvələr hiperxrom və ya vezikulyar xromatinli ola bilər</a:t>
            </a:r>
          </a:p>
          <a:p>
            <a:pPr marL="0" indent="0">
              <a:buNone/>
            </a:pPr>
            <a:r>
              <a:rPr lang="az-Latn-AZ" sz="2800" dirty="0"/>
              <a:t>Nüvəciklər də izlənə bilər</a:t>
            </a:r>
          </a:p>
          <a:p>
            <a:pPr marL="0" indent="0">
              <a:buNone/>
            </a:pPr>
            <a:r>
              <a:rPr lang="az-Latn-AZ" sz="2800" dirty="0"/>
              <a:t>Lumenlərdə eozinofilik kolloid material görünə bilər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2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sz="2800" dirty="0"/>
              <a:t>                       Müalicəsi</a:t>
            </a:r>
          </a:p>
          <a:p>
            <a:pPr marL="0" indent="0">
              <a:buNone/>
            </a:pPr>
            <a:endParaRPr lang="az-Latn-AZ" sz="2800" dirty="0"/>
          </a:p>
          <a:p>
            <a:pPr marL="0" indent="0">
              <a:buNone/>
            </a:pPr>
            <a:r>
              <a:rPr lang="az-Latn-AZ" sz="2800" dirty="0"/>
              <a:t>Cərrahi + kimyaterapiya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684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az-Latn-A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az-Latn-A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az-Latn-AZ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Cins</a:t>
            </a: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: qadın</a:t>
            </a:r>
          </a:p>
          <a:p>
            <a:pPr marL="0" indent="0">
              <a:buNone/>
            </a:pP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  Yaş: 58</a:t>
            </a:r>
          </a:p>
          <a:p>
            <a:pPr marL="0" indent="0">
              <a:buNone/>
            </a:pP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  Lokalizasiya: yumurtalıq</a:t>
            </a:r>
          </a:p>
          <a:p>
            <a:pPr marL="0" indent="0">
              <a:buNone/>
            </a:pP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  Tumorun ölçüsü: sol yumurtalıqda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az-Latn-AZ" sz="2800" dirty="0">
                <a:latin typeface="Times New Roman" pitchFamily="18" charset="0"/>
                <a:cs typeface="Times New Roman" pitchFamily="18" charset="0"/>
              </a:rPr>
              <a:t> sm, sağ   yumurtalıqda 6.5 sm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18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921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6862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391400" y="6096000"/>
            <a:ext cx="76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ER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09657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543800" y="6096000"/>
            <a:ext cx="968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WT1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7791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7210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791200" y="6019800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400" b="1" dirty="0"/>
              <a:t>S</a:t>
            </a:r>
            <a:r>
              <a:rPr lang="en-US" sz="2400" b="1" dirty="0"/>
              <a:t>YNAPTOPHYSIN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67080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400800" y="6019800"/>
            <a:ext cx="25586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000" b="1" dirty="0">
                <a:latin typeface="Times New Roman" pitchFamily="18" charset="0"/>
                <a:cs typeface="Times New Roman" pitchFamily="18" charset="0"/>
              </a:rPr>
              <a:t>CHROMOGRANİN</a:t>
            </a:r>
          </a:p>
          <a:p>
            <a:endParaRPr lang="az-Latn-A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84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66386" y="6019800"/>
            <a:ext cx="1187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000" b="1" dirty="0">
                <a:latin typeface="Times New Roman" pitchFamily="18" charset="0"/>
                <a:cs typeface="Times New Roman" pitchFamily="18" charset="0"/>
              </a:rPr>
              <a:t>CEA</a:t>
            </a:r>
          </a:p>
        </p:txBody>
      </p:sp>
    </p:spTree>
    <p:extLst>
      <p:ext uri="{BB962C8B-B14F-4D97-AF65-F5344CB8AC3E}">
        <p14:creationId xmlns:p14="http://schemas.microsoft.com/office/powerpoint/2010/main" val="1673746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85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29400" y="6019800"/>
            <a:ext cx="1872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000" b="1" dirty="0">
                <a:latin typeface="Times New Roman" pitchFamily="18" charset="0"/>
                <a:cs typeface="Times New Roman" pitchFamily="18" charset="0"/>
              </a:rPr>
              <a:t>CALSİTONİN</a:t>
            </a:r>
          </a:p>
        </p:txBody>
      </p:sp>
    </p:spTree>
    <p:extLst>
      <p:ext uri="{BB962C8B-B14F-4D97-AF65-F5344CB8AC3E}">
        <p14:creationId xmlns:p14="http://schemas.microsoft.com/office/powerpoint/2010/main" val="670310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az-Latn-AZ" dirty="0"/>
              <a:t> </a:t>
            </a:r>
          </a:p>
          <a:p>
            <a:pPr marL="0" indent="0">
              <a:buNone/>
            </a:pPr>
            <a:r>
              <a:rPr lang="az-Latn-AZ" dirty="0"/>
              <a:t>                              </a:t>
            </a:r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dirty="0"/>
              <a:t>                                     </a:t>
            </a:r>
            <a:r>
              <a:rPr lang="az-Latn-A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RƏY</a:t>
            </a:r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az-Latn-A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MEDULYAR KARSİNOMA METASTAZI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38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endParaRPr lang="az-Latn-AZ" sz="2800" dirty="0"/>
          </a:p>
          <a:p>
            <a:r>
              <a:rPr lang="az-Latn-AZ" sz="2800" dirty="0"/>
              <a:t>Tireoid vəzi tumorlarının 1-2 % -ni təşkil edir.</a:t>
            </a:r>
          </a:p>
          <a:p>
            <a:r>
              <a:rPr lang="az-Latn-AZ" sz="2800" dirty="0"/>
              <a:t>5 illik yaşam müddəti 65-90 %</a:t>
            </a:r>
          </a:p>
          <a:p>
            <a:r>
              <a:rPr lang="az-Latn-AZ" sz="2800" dirty="0"/>
              <a:t>10 illik yaşam müddəti 45-85%</a:t>
            </a:r>
          </a:p>
          <a:p>
            <a:r>
              <a:rPr lang="az-Latn-AZ" sz="2800" dirty="0"/>
              <a:t>Daha çox ağciyər, qaraciyər və sümüyə metastaz verir.</a:t>
            </a:r>
          </a:p>
          <a:p>
            <a:r>
              <a:rPr lang="az-Latn-AZ" sz="2800" dirty="0"/>
              <a:t>Dəri, beyin, pancreas və süd vəziyə metastazları da görülüb</a:t>
            </a:r>
            <a:r>
              <a:rPr lang="az-Latn-AZ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70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endParaRPr lang="az-Latn-AZ" dirty="0"/>
          </a:p>
          <a:p>
            <a:pPr marL="0" indent="0">
              <a:buNone/>
            </a:pPr>
            <a:r>
              <a:rPr lang="az-Latn-AZ" sz="3600" dirty="0"/>
              <a:t>     </a:t>
            </a:r>
          </a:p>
          <a:p>
            <a:pPr marL="0" indent="0">
              <a:buNone/>
            </a:pPr>
            <a:endParaRPr lang="az-Latn-AZ" sz="3600" dirty="0"/>
          </a:p>
          <a:p>
            <a:pPr marL="0" indent="0">
              <a:buNone/>
            </a:pPr>
            <a:endParaRPr lang="az-Latn-AZ" sz="3600" dirty="0"/>
          </a:p>
          <a:p>
            <a:pPr marL="0" indent="0">
              <a:buNone/>
            </a:pPr>
            <a:r>
              <a:rPr lang="az-Latn-AZ" sz="3600" dirty="0"/>
              <a:t>  </a:t>
            </a:r>
            <a:r>
              <a:rPr lang="az-Latn-AZ" sz="3600" b="1" i="1" dirty="0"/>
              <a:t>DİQQƏTİNİZƏ GÖRƏ TƏŞƏKKÜRLƏR</a:t>
            </a:r>
          </a:p>
        </p:txBody>
      </p:sp>
    </p:spTree>
    <p:extLst>
      <p:ext uri="{BB962C8B-B14F-4D97-AF65-F5344CB8AC3E}">
        <p14:creationId xmlns:p14="http://schemas.microsoft.com/office/powerpoint/2010/main" val="418514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367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3649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303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3039082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544</TotalTime>
  <Words>461</Words>
  <Application>Microsoft Office PowerPoint</Application>
  <PresentationFormat>On-screen Show (4:3)</PresentationFormat>
  <Paragraphs>156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Georgia</vt:lpstr>
      <vt:lpstr>Times New Roman</vt:lpstr>
      <vt:lpstr>Trebuchet MS</vt:lpstr>
      <vt:lpstr>Воздушный поток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User</cp:lastModifiedBy>
  <cp:revision>54</cp:revision>
  <dcterms:created xsi:type="dcterms:W3CDTF">2023-12-22T09:58:26Z</dcterms:created>
  <dcterms:modified xsi:type="dcterms:W3CDTF">2024-05-03T06:19:39Z</dcterms:modified>
</cp:coreProperties>
</file>